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433" r:id="rId6"/>
    <p:sldId id="257" r:id="rId7"/>
    <p:sldId id="269" r:id="rId8"/>
    <p:sldId id="435" r:id="rId9"/>
    <p:sldId id="259" r:id="rId10"/>
    <p:sldId id="260" r:id="rId11"/>
    <p:sldId id="26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orient="horz" pos="1933" userDrawn="1">
          <p15:clr>
            <a:srgbClr val="A4A3A4"/>
          </p15:clr>
        </p15:guide>
        <p15:guide id="3" orient="horz" pos="2387" userDrawn="1">
          <p15:clr>
            <a:srgbClr val="A4A3A4"/>
          </p15:clr>
        </p15:guide>
        <p15:guide id="4" orient="horz" pos="2478"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5A3"/>
    <a:srgbClr val="86A2C5"/>
    <a:srgbClr val="86A2C4"/>
    <a:srgbClr val="3A71B9"/>
    <a:srgbClr val="E17382"/>
    <a:srgbClr val="CD1632"/>
    <a:srgbClr val="B8C5E7"/>
    <a:srgbClr val="9CCDA1"/>
    <a:srgbClr val="31AC60"/>
    <a:srgbClr val="ECA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A52AB-0F65-4363-B179-EEEE39F00FDE}" v="3" dt="2025-03-28T12:46:55.207"/>
    <p1510:client id="{BD696962-8CBD-0C75-DF02-77AC84FC6E16}" v="85" dt="2025-03-27T22:31:05.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71429" autoAdjust="0"/>
  </p:normalViewPr>
  <p:slideViewPr>
    <p:cSldViewPr snapToGrid="0">
      <p:cViewPr varScale="1">
        <p:scale>
          <a:sx n="80" d="100"/>
          <a:sy n="80" d="100"/>
        </p:scale>
        <p:origin x="996" y="78"/>
      </p:cViewPr>
      <p:guideLst>
        <p:guide orient="horz" pos="2636"/>
        <p:guide orient="horz" pos="1933"/>
        <p:guide orient="horz" pos="2387"/>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482A52AB-0F65-4363-B179-EEEE39F00FDE}"/>
    <pc:docChg chg="modSld">
      <pc:chgData name="Rosie Cooper" userId="bf124abb-9a2b-4602-9121-6ae61623fa8e" providerId="ADAL" clId="{482A52AB-0F65-4363-B179-EEEE39F00FDE}" dt="2025-03-28T12:49:38.776" v="110" actId="113"/>
      <pc:docMkLst>
        <pc:docMk/>
      </pc:docMkLst>
      <pc:sldChg chg="modSp modNotesTx">
        <pc:chgData name="Rosie Cooper" userId="bf124abb-9a2b-4602-9121-6ae61623fa8e" providerId="ADAL" clId="{482A52AB-0F65-4363-B179-EEEE39F00FDE}" dt="2025-03-28T12:46:55.207" v="26"/>
        <pc:sldMkLst>
          <pc:docMk/>
          <pc:sldMk cId="456366982" sldId="257"/>
        </pc:sldMkLst>
        <pc:picChg chg="mod">
          <ac:chgData name="Rosie Cooper" userId="bf124abb-9a2b-4602-9121-6ae61623fa8e" providerId="ADAL" clId="{482A52AB-0F65-4363-B179-EEEE39F00FDE}" dt="2025-03-28T12:46:43.048" v="25"/>
          <ac:picMkLst>
            <pc:docMk/>
            <pc:sldMk cId="456366982" sldId="257"/>
            <ac:picMk id="25" creationId="{06CC0225-F51D-0B88-C0B8-34C1A7056062}"/>
          </ac:picMkLst>
        </pc:picChg>
        <pc:picChg chg="mod">
          <ac:chgData name="Rosie Cooper" userId="bf124abb-9a2b-4602-9121-6ae61623fa8e" providerId="ADAL" clId="{482A52AB-0F65-4363-B179-EEEE39F00FDE}" dt="2025-03-28T12:46:55.207" v="26"/>
          <ac:picMkLst>
            <pc:docMk/>
            <pc:sldMk cId="456366982" sldId="257"/>
            <ac:picMk id="29" creationId="{D68CB819-B91F-4775-4C95-2E283DDA92DD}"/>
          </ac:picMkLst>
        </pc:picChg>
        <pc:picChg chg="mod">
          <ac:chgData name="Rosie Cooper" userId="bf124abb-9a2b-4602-9121-6ae61623fa8e" providerId="ADAL" clId="{482A52AB-0F65-4363-B179-EEEE39F00FDE}" dt="2025-03-28T12:46:33.181" v="24"/>
          <ac:picMkLst>
            <pc:docMk/>
            <pc:sldMk cId="456366982" sldId="257"/>
            <ac:picMk id="31" creationId="{6A676900-C8B8-072F-3987-3FCC019035DF}"/>
          </ac:picMkLst>
        </pc:picChg>
      </pc:sldChg>
      <pc:sldChg chg="modNotesTx">
        <pc:chgData name="Rosie Cooper" userId="bf124abb-9a2b-4602-9121-6ae61623fa8e" providerId="ADAL" clId="{482A52AB-0F65-4363-B179-EEEE39F00FDE}" dt="2025-03-28T12:49:05.430" v="73" actId="6549"/>
        <pc:sldMkLst>
          <pc:docMk/>
          <pc:sldMk cId="2065156637" sldId="260"/>
        </pc:sldMkLst>
      </pc:sldChg>
      <pc:sldChg chg="modNotesTx">
        <pc:chgData name="Rosie Cooper" userId="bf124abb-9a2b-4602-9121-6ae61623fa8e" providerId="ADAL" clId="{482A52AB-0F65-4363-B179-EEEE39F00FDE}" dt="2025-03-28T12:49:38.776" v="110" actId="113"/>
        <pc:sldMkLst>
          <pc:docMk/>
          <pc:sldMk cId="1298964203" sldId="264"/>
        </pc:sldMkLst>
      </pc:sldChg>
      <pc:sldChg chg="modSp mod modNotesTx">
        <pc:chgData name="Rosie Cooper" userId="bf124abb-9a2b-4602-9121-6ae61623fa8e" providerId="ADAL" clId="{482A52AB-0F65-4363-B179-EEEE39F00FDE}" dt="2025-03-28T12:46:13.125" v="22" actId="113"/>
        <pc:sldMkLst>
          <pc:docMk/>
          <pc:sldMk cId="878530208" sldId="433"/>
        </pc:sldMkLst>
        <pc:spChg chg="mod">
          <ac:chgData name="Rosie Cooper" userId="bf124abb-9a2b-4602-9121-6ae61623fa8e" providerId="ADAL" clId="{482A52AB-0F65-4363-B179-EEEE39F00FDE}" dt="2025-03-28T12:45:56.227" v="3" actId="20577"/>
          <ac:spMkLst>
            <pc:docMk/>
            <pc:sldMk cId="878530208" sldId="433"/>
            <ac:spMk id="9" creationId="{478B1542-1CC3-8F94-C7BD-1A3C721C1A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larchives.gov.uk/education/resources/significant-people-collection/sophia-duleep-sing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useumandarchives.redcross.org.uk/objects/4688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u="none" strike="noStrike" dirty="0">
                <a:solidFill>
                  <a:srgbClr val="000000"/>
                </a:solidFill>
                <a:effectLst/>
                <a:latin typeface="Aptos Narrow" panose="020B0004020202020204" pitchFamily="34" charset="0"/>
              </a:rPr>
              <a:t>The National Archives</a:t>
            </a:r>
            <a:endParaRPr lang="en-GB" b="0" dirty="0"/>
          </a:p>
          <a:p>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1</a:t>
            </a:fld>
            <a:endParaRPr lang="en-GB"/>
          </a:p>
        </p:txBody>
      </p:sp>
    </p:spTree>
    <p:extLst>
      <p:ext uri="{BB962C8B-B14F-4D97-AF65-F5344CB8AC3E}">
        <p14:creationId xmlns:p14="http://schemas.microsoft.com/office/powerpoint/2010/main" val="170608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videos: https://youtube.com/playlist?list=PLmQztN3936tL1ZgIHlfwlsKaRAqEDNQf1&amp;feature=shared </a:t>
            </a:r>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1268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These terms are useful in the context of the video of this source task and the original video. It would be useful for children to be aware of them however you do </a:t>
            </a:r>
            <a:r>
              <a:rPr lang="en-GB" b="1" u="none" dirty="0"/>
              <a:t>not</a:t>
            </a:r>
            <a:r>
              <a:rPr lang="en-GB" b="0" u="none" dirty="0"/>
              <a:t> need to memorise or discuss all of them on this slide.</a:t>
            </a:r>
          </a:p>
          <a:p>
            <a:endParaRPr lang="en-GB" dirty="0"/>
          </a:p>
          <a:p>
            <a:endParaRPr lang="en-US" dirty="0"/>
          </a:p>
        </p:txBody>
      </p:sp>
      <p:sp>
        <p:nvSpPr>
          <p:cNvPr id="4" name="Slide Number Placeholder 3"/>
          <p:cNvSpPr>
            <a:spLocks noGrp="1"/>
          </p:cNvSpPr>
          <p:nvPr>
            <p:ph type="sldNum" sz="quarter" idx="5"/>
          </p:nvPr>
        </p:nvSpPr>
        <p:spPr/>
        <p:txBody>
          <a:bodyPr/>
          <a:lstStyle/>
          <a:p>
            <a:fld id="{6C3B4D40-2803-9C45-985E-21B6ED138107}" type="slidenum">
              <a:rPr lang="en-US" smtClean="0"/>
              <a:t>3</a:t>
            </a:fld>
            <a:endParaRPr lang="en-US"/>
          </a:p>
        </p:txBody>
      </p:sp>
    </p:spTree>
    <p:extLst>
      <p:ext uri="{BB962C8B-B14F-4D97-AF65-F5344CB8AC3E}">
        <p14:creationId xmlns:p14="http://schemas.microsoft.com/office/powerpoint/2010/main" val="24891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endParaRPr lang="en-US" i="0" dirty="0"/>
          </a:p>
          <a:p>
            <a:r>
              <a:rPr lang="en-GB" b="0" i="0" dirty="0"/>
              <a:t>The purpose of this slide is for children to understand that this period of history is a long time in the past which is why life is so different to what they know. </a:t>
            </a:r>
            <a:endParaRPr lang="en-US" b="0" i="0" dirty="0"/>
          </a:p>
          <a:p>
            <a:endParaRPr lang="en-GB" b="0" i="0" dirty="0"/>
          </a:p>
          <a:p>
            <a:pPr marL="228600" indent="-228600">
              <a:buAutoNum type="arabicParenR"/>
            </a:pPr>
            <a:r>
              <a:rPr lang="en-GB" b="0" i="0" dirty="0"/>
              <a:t>Ask children to find </a:t>
            </a:r>
            <a:r>
              <a:rPr lang="en-GB" dirty="0"/>
              <a:t>'now'. Explain </a:t>
            </a:r>
            <a:r>
              <a:rPr lang="en-GB" b="0" i="0" dirty="0"/>
              <a:t>this is where we are today.</a:t>
            </a:r>
            <a:endParaRPr lang="en-US" b="0" i="0" dirty="0"/>
          </a:p>
          <a:p>
            <a:pPr marL="228600" indent="-228600">
              <a:buAutoNum type="arabicParenR"/>
            </a:pPr>
            <a:r>
              <a:rPr lang="en-GB" b="0" i="0" dirty="0"/>
              <a:t>Move finger back to the end of the bright blue section. This is how far the oldest people alive today can remember. The </a:t>
            </a:r>
            <a:r>
              <a:rPr lang="en-GB" dirty="0"/>
              <a:t>Victorians are </a:t>
            </a:r>
            <a:r>
              <a:rPr lang="en-GB" b="0" i="0" dirty="0"/>
              <a:t>further in the past than that.</a:t>
            </a:r>
            <a:endParaRPr lang="en-US" b="0" i="0" dirty="0"/>
          </a:p>
          <a:p>
            <a:pPr marL="228600" indent="-228600">
              <a:buAutoNum type="arabicParenR"/>
            </a:pPr>
            <a:r>
              <a:rPr lang="en-GB" b="0" i="0" dirty="0"/>
              <a:t>Say the word </a:t>
            </a:r>
            <a:r>
              <a:rPr lang="en-GB" dirty="0"/>
              <a:t>Victorian </a:t>
            </a:r>
            <a:r>
              <a:rPr lang="en-GB" b="0" i="0" dirty="0"/>
              <a:t>and </a:t>
            </a:r>
            <a:r>
              <a:rPr lang="en-GB" dirty="0"/>
              <a:t>explain </a:t>
            </a:r>
            <a:r>
              <a:rPr lang="en-GB" b="0" i="0" dirty="0"/>
              <a:t>this </a:t>
            </a:r>
            <a:r>
              <a:rPr lang="en-GB" dirty="0"/>
              <a:t>was a time of great change in Great Britain.</a:t>
            </a:r>
            <a:endParaRPr lang="en-US" dirty="0"/>
          </a:p>
          <a:p>
            <a:endParaRPr lang="en-GB" b="1" i="0" dirty="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20937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About this source: </a:t>
            </a:r>
          </a:p>
          <a:p>
            <a:endParaRPr lang="en-GB" b="1" dirty="0"/>
          </a:p>
          <a:p>
            <a:r>
              <a:rPr lang="en-GB" dirty="0"/>
              <a:t>This is a newspaper article from a newspaper called the Suffragette, printed around 1910. This was a newspaper made by the Women’s Social and Political Union (known as the Suffragettes) as part of their campaign for women to be given the right to vote. </a:t>
            </a:r>
            <a:endParaRPr lang="en-US" dirty="0"/>
          </a:p>
          <a:p>
            <a:endParaRPr lang="en-GB" dirty="0"/>
          </a:p>
          <a:p>
            <a:r>
              <a:rPr lang="en-GB" dirty="0"/>
              <a:t>It shows Sophia selling copies of the same newspaper (the Suffragette) outside Hampton Court Palace, where she lived.</a:t>
            </a:r>
          </a:p>
          <a:p>
            <a:endParaRPr lang="en-GB" dirty="0"/>
          </a:p>
          <a:p>
            <a:r>
              <a:rPr lang="en-GB" dirty="0"/>
              <a:t> Sophia was often featured in other newspapers too. She was featured in the Hackney Express and Shoreditch Observer (a local London newspaper) about the fact that she had been spotting riding a bicycle in public. She was also featured in other newspapers regarding barefooted protests, being summoned to court and having to pay fines.</a:t>
            </a:r>
          </a:p>
          <a:p>
            <a:endParaRPr lang="en-GB" b="0" dirty="0"/>
          </a:p>
          <a:p>
            <a:r>
              <a:rPr lang="en-GB" dirty="0"/>
              <a:t>Learn more about this source with the National Archives</a:t>
            </a:r>
          </a:p>
          <a:p>
            <a:r>
              <a:rPr lang="en-GB" dirty="0">
                <a:hlinkClick r:id="rId3"/>
              </a:rPr>
              <a:t>Sophia Duleep Singh - The National Archives</a:t>
            </a:r>
            <a:endParaRPr lang="en-GB" dirty="0"/>
          </a:p>
          <a:p>
            <a:endParaRPr lang="en-GB" b="0" dirty="0"/>
          </a:p>
          <a:p>
            <a:endParaRPr lang="en-GB" b="0"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38433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Task:</a:t>
            </a:r>
            <a:endParaRPr lang="en-US" dirty="0"/>
          </a:p>
          <a:p>
            <a:endParaRPr lang="en-GB" dirty="0"/>
          </a:p>
          <a:p>
            <a:r>
              <a:rPr lang="en-GB" dirty="0"/>
              <a:t>Ask the students to look closely at this source.</a:t>
            </a:r>
            <a:endParaRPr lang="en-US" dirty="0"/>
          </a:p>
          <a:p>
            <a:endParaRPr lang="en-GB" b="1" dirty="0"/>
          </a:p>
          <a:p>
            <a:r>
              <a:rPr lang="en-GB" b="1" dirty="0"/>
              <a:t>Questions to ask:</a:t>
            </a:r>
          </a:p>
          <a:p>
            <a:endParaRPr lang="en-US" dirty="0"/>
          </a:p>
          <a:p>
            <a:pPr marL="171450" indent="-171450">
              <a:buFont typeface="Arial" panose="020B0604020202020204" pitchFamily="34" charset="0"/>
              <a:buChar char="•"/>
            </a:pPr>
            <a:r>
              <a:rPr lang="en-GB" b="0" dirty="0"/>
              <a:t>Why might there be a sign next to Sophia?</a:t>
            </a:r>
            <a:endParaRPr lang="en-GB" dirty="0"/>
          </a:p>
          <a:p>
            <a:r>
              <a:rPr lang="en-GB" b="0" dirty="0"/>
              <a:t>This is to advertise that she is selling the newspaper and Revolution! may be the headline.</a:t>
            </a:r>
            <a:br>
              <a:rPr lang="en-GB" b="0" dirty="0">
                <a:cs typeface="+mn-lt"/>
              </a:rPr>
            </a:br>
            <a:r>
              <a:rPr lang="en-GB" b="0" dirty="0"/>
              <a:t> </a:t>
            </a:r>
            <a:endParaRPr lang="en-GB" dirty="0"/>
          </a:p>
          <a:p>
            <a:pPr marL="171450" indent="-171450">
              <a:buFont typeface="Arial" panose="020B0604020202020204" pitchFamily="34" charset="0"/>
              <a:buChar char="•"/>
            </a:pPr>
            <a:r>
              <a:rPr lang="en-GB" b="0" dirty="0"/>
              <a:t>What might be in her bag? </a:t>
            </a:r>
            <a:endParaRPr lang="en-GB" dirty="0"/>
          </a:p>
          <a:p>
            <a:r>
              <a:rPr lang="en-GB" b="0" dirty="0"/>
              <a:t>She would carry extra copies of the newspaper to sell to people.</a:t>
            </a:r>
          </a:p>
          <a:p>
            <a:endParaRPr lang="en-GB" dirty="0"/>
          </a:p>
          <a:p>
            <a:pPr marL="171450" indent="-171450">
              <a:buFont typeface="Arial"/>
              <a:buChar char="•"/>
            </a:pPr>
            <a:r>
              <a:rPr lang="en-GB" dirty="0"/>
              <a:t>Why did she sell newspapers?</a:t>
            </a:r>
          </a:p>
          <a:p>
            <a:r>
              <a:rPr lang="en-GB" dirty="0"/>
              <a:t>To tell as many people as possible about the Suffragette's fight for equality. </a:t>
            </a:r>
          </a:p>
          <a:p>
            <a:endParaRPr lang="en-GB" dirty="0"/>
          </a:p>
          <a:p>
            <a:endParaRPr lang="en-GB" dirty="0"/>
          </a:p>
          <a:p>
            <a:r>
              <a:rPr lang="en-GB" b="1" dirty="0"/>
              <a:t>Theme to explore: </a:t>
            </a:r>
          </a:p>
          <a:p>
            <a:pPr algn="l" rtl="0" fontAlgn="base"/>
            <a:r>
              <a:rPr lang="en-GB" sz="1800" b="0" i="0" dirty="0">
                <a:solidFill>
                  <a:srgbClr val="000000"/>
                </a:solidFill>
                <a:effectLst/>
                <a:latin typeface="Georgia" panose="02040502050405020303" pitchFamily="18" charset="0"/>
              </a:rPr>
              <a:t>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Georgia" panose="02040502050405020303" pitchFamily="18" charset="0"/>
              </a:rPr>
              <a:t>Sophia’s father was Maharaja </a:t>
            </a:r>
            <a:r>
              <a:rPr lang="en-GB" sz="1800" b="0" i="0" dirty="0" err="1">
                <a:solidFill>
                  <a:srgbClr val="000000"/>
                </a:solidFill>
                <a:effectLst/>
                <a:latin typeface="Georgia" panose="02040502050405020303" pitchFamily="18" charset="0"/>
              </a:rPr>
              <a:t>Duleep</a:t>
            </a:r>
            <a:r>
              <a:rPr lang="en-GB" sz="1800" b="0" i="0" dirty="0">
                <a:solidFill>
                  <a:srgbClr val="000000"/>
                </a:solidFill>
                <a:effectLst/>
                <a:latin typeface="Georgia" panose="02040502050405020303" pitchFamily="18" charset="0"/>
              </a:rPr>
              <a:t> Singh. He was the last Sikh Maharaja of the Punjab. When he was 10 years old, he was forced by the British to surrender his lands and the </a:t>
            </a:r>
            <a:r>
              <a:rPr lang="en-GB" sz="1800" b="0" i="0" dirty="0" err="1">
                <a:solidFill>
                  <a:srgbClr val="000000"/>
                </a:solidFill>
                <a:effectLst/>
                <a:latin typeface="Georgia" panose="02040502050405020303" pitchFamily="18" charset="0"/>
              </a:rPr>
              <a:t>Koh-i-Noor</a:t>
            </a:r>
            <a:r>
              <a:rPr lang="en-GB" sz="1800" b="0" i="0" dirty="0">
                <a:solidFill>
                  <a:srgbClr val="000000"/>
                </a:solidFill>
                <a:effectLst/>
                <a:latin typeface="Georgia" panose="02040502050405020303" pitchFamily="18" charset="0"/>
              </a:rPr>
              <a:t> diamond.  </a:t>
            </a:r>
            <a:endParaRPr lang="en-GB" b="0" i="0" dirty="0">
              <a:solidFill>
                <a:srgbClr val="000000"/>
              </a:solidFill>
              <a:effectLst/>
              <a:latin typeface="Segoe UI" panose="020B0502040204020203" pitchFamily="34" charset="0"/>
            </a:endParaRPr>
          </a:p>
          <a:p>
            <a:pPr algn="l" rtl="0" fontAlgn="base"/>
            <a:r>
              <a:rPr lang="en-GB" sz="1800" b="0" i="0" u="none" strike="noStrike" dirty="0">
                <a:solidFill>
                  <a:srgbClr val="000000"/>
                </a:solidFill>
                <a:effectLst/>
                <a:latin typeface="Aptos" panose="020B0004020202020204" pitchFamily="34" charset="0"/>
              </a:rPr>
              <a:t>The British had very harsh rules, there was lots of violence and suffering. Seeing this during her visit to India made Sophia determined to use her influence to help other people. </a:t>
            </a:r>
          </a:p>
          <a:p>
            <a:pPr algn="l" rtl="0" fontAlgn="base"/>
            <a:endParaRPr lang="en-GB" sz="1800" b="0" i="0" u="none" strike="noStrike" dirty="0">
              <a:solidFill>
                <a:srgbClr val="000000"/>
              </a:solidFill>
              <a:effectLst/>
              <a:latin typeface="Aptos" panose="020B0004020202020204" pitchFamily="34" charset="0"/>
            </a:endParaRPr>
          </a:p>
          <a:p>
            <a:pPr algn="l" rtl="0" fontAlgn="base"/>
            <a:r>
              <a:rPr lang="en-GB" dirty="0"/>
              <a:t>During this period, in Britain women and men were treated very differently. Women were not allowed to vote. The Suffragettes protested to try and get women the right to vote. Sophia and many others went to a protest in November 1910 where they marched to Parliament to protest. She and many other Suffragettes were arrested.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130527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US" dirty="0"/>
          </a:p>
          <a:p>
            <a:pPr marL="171450" indent="-171450">
              <a:buFont typeface="Arial,Sans-Serif"/>
              <a:buChar char="•"/>
            </a:pPr>
            <a:r>
              <a:rPr lang="en-GB" b="0" dirty="0"/>
              <a:t>Ask the students to look closely at this</a:t>
            </a:r>
            <a:r>
              <a:rPr lang="en-GB" dirty="0"/>
              <a:t> source.</a:t>
            </a:r>
            <a:endParaRPr lang="en-US" dirty="0"/>
          </a:p>
          <a:p>
            <a:pPr marL="171450" indent="-171450">
              <a:buFont typeface="Arial,Sans-Serif"/>
              <a:buChar char="•"/>
            </a:pPr>
            <a:r>
              <a:rPr lang="en-GB" dirty="0"/>
              <a:t>Use the</a:t>
            </a:r>
            <a:r>
              <a:rPr lang="en-GB" b="0" dirty="0"/>
              <a:t> source</a:t>
            </a:r>
            <a:r>
              <a:rPr lang="en-GB" dirty="0"/>
              <a:t> as evidence to answer the questions on the slide</a:t>
            </a:r>
            <a:r>
              <a:rPr lang="en-GB" b="0" dirty="0"/>
              <a:t>.</a:t>
            </a:r>
            <a:endParaRPr lang="en-GB" dirty="0"/>
          </a:p>
          <a:p>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326049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dirty="0"/>
              <a:t>During the first world war, the Suffragettes stopped their campaign. Many women volunteered to do jobs that men had done before the war began.</a:t>
            </a:r>
          </a:p>
          <a:p>
            <a:endParaRPr lang="en-GB" dirty="0"/>
          </a:p>
          <a:p>
            <a:r>
              <a:rPr lang="en-GB" dirty="0"/>
              <a:t>Sophia joined the British Red Cross and was in a Voluntary Aid Detachment. She worked as a nurse and helped to treat sick and wounded soldiers at Isleworth Auxiliary Hospital in Middlesex. While volunteering there, she would take photos with her patients and even gave some of them gifts.</a:t>
            </a:r>
          </a:p>
          <a:p>
            <a:endParaRPr lang="en-GB" dirty="0"/>
          </a:p>
          <a:p>
            <a:r>
              <a:rPr lang="en-GB" dirty="0"/>
              <a:t>This source shows how many hours Sophia spent volunteering as a nurse. </a:t>
            </a:r>
          </a:p>
          <a:p>
            <a:endParaRPr lang="en-GB" dirty="0"/>
          </a:p>
          <a:p>
            <a:r>
              <a:rPr lang="en-GB" dirty="0"/>
              <a:t>Learn more about this source with the British Red Cross</a:t>
            </a:r>
          </a:p>
          <a:p>
            <a:pPr>
              <a:lnSpc>
                <a:spcPct val="90000"/>
              </a:lnSpc>
              <a:spcBef>
                <a:spcPts val="1000"/>
              </a:spcBef>
            </a:pPr>
            <a:r>
              <a:rPr lang="en-GB" dirty="0">
                <a:hlinkClick r:id="rId3"/>
              </a:rPr>
              <a:t>VAD service card of Princess Sophia Duleep Singh | British Red Cross</a:t>
            </a:r>
            <a:r>
              <a:rPr lang="en-GB" dirty="0"/>
              <a:t> </a:t>
            </a:r>
          </a:p>
          <a:p>
            <a:pPr>
              <a:lnSpc>
                <a:spcPct val="90000"/>
              </a:lnSpc>
              <a:spcBef>
                <a:spcPts val="1000"/>
              </a:spcBef>
            </a:pPr>
            <a:endParaRPr lang="en-GB" dirty="0"/>
          </a:p>
          <a:p>
            <a:pPr>
              <a:lnSpc>
                <a:spcPct val="90000"/>
              </a:lnSpc>
              <a:spcBef>
                <a:spcPts val="1000"/>
              </a:spcBef>
            </a:pPr>
            <a:r>
              <a:rPr lang="en-GB" b="1" dirty="0"/>
              <a:t>Image credit:</a:t>
            </a:r>
          </a:p>
          <a:p>
            <a:pPr marL="0" marR="0" lvl="0" indent="0" algn="l" defTabSz="914400" rtl="0" eaLnBrk="1" fontAlgn="auto" latinLnBrk="0" hangingPunct="1">
              <a:lnSpc>
                <a:spcPct val="90000"/>
              </a:lnSpc>
              <a:spcBef>
                <a:spcPts val="1000"/>
              </a:spcBef>
              <a:spcAft>
                <a:spcPts val="0"/>
              </a:spcAft>
              <a:buClrTx/>
              <a:buSzTx/>
              <a:buFontTx/>
              <a:buNone/>
              <a:tabLst/>
              <a:defRPr/>
            </a:pPr>
            <a:r>
              <a:rPr lang="en-GB" sz="1800" b="0" i="1" u="none" strike="noStrike" dirty="0">
                <a:solidFill>
                  <a:srgbClr val="000000"/>
                </a:solidFill>
                <a:effectLst/>
                <a:latin typeface="Aptos Narrow" panose="020B0004020202020204" pitchFamily="34" charset="0"/>
              </a:rPr>
              <a:t>British Red Cross Museum and Archives</a:t>
            </a:r>
            <a:endParaRPr lang="en-GB" b="0" dirty="0"/>
          </a:p>
          <a:p>
            <a:pPr>
              <a:lnSpc>
                <a:spcPct val="90000"/>
              </a:lnSpc>
              <a:spcBef>
                <a:spcPts val="1000"/>
              </a:spcBef>
            </a:pPr>
            <a:endParaRPr lang="en-GB"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16964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youtu.be/2TY_91Q3KUc?feature=shared"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s://youtu.be/RdsBXioYolM?feature=shared" TargetMode="External"/><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hyperlink" Target="Watch%20the%20videos:%20https:/youtube.com/playlist?list=PLmQztN3936tL1ZgIHlfwlsKaRAqEDNQf1&amp;feature=sha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C99A5A3B-0189-2BDC-AE6D-4F282E99B584}"/>
              </a:ext>
            </a:extLst>
          </p:cNvPr>
          <p:cNvSpPr>
            <a:spLocks noGrp="1"/>
          </p:cNvSpPr>
          <p:nvPr>
            <p:ph type="title"/>
          </p:nvPr>
        </p:nvSpPr>
        <p:spPr>
          <a:xfrm>
            <a:off x="388495" y="-1162979"/>
            <a:ext cx="10515600" cy="1325563"/>
          </a:xfrm>
        </p:spPr>
        <p:txBody>
          <a:bodyPr/>
          <a:lstStyle/>
          <a:p>
            <a:r>
              <a:rPr lang="en-US" dirty="0"/>
              <a:t>Princess Sophia </a:t>
            </a:r>
            <a:r>
              <a:rPr lang="en-US" dirty="0" err="1"/>
              <a:t>Duleep</a:t>
            </a:r>
            <a:r>
              <a:rPr lang="en-US" dirty="0"/>
              <a:t> Singh – source task</a:t>
            </a:r>
          </a:p>
        </p:txBody>
      </p:sp>
      <p:pic>
        <p:nvPicPr>
          <p:cNvPr id="4" name="Picture 3">
            <a:extLst>
              <a:ext uri="{FF2B5EF4-FFF2-40B4-BE49-F238E27FC236}">
                <a16:creationId xmlns:a16="http://schemas.microsoft.com/office/drawing/2014/main" id="{975C98AE-E694-1E9C-40D3-7CE6F2826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6" y="-75157"/>
            <a:ext cx="12693040" cy="7139835"/>
          </a:xfrm>
          <a:prstGeom prst="rect">
            <a:avLst/>
          </a:prstGeom>
        </p:spPr>
      </p:pic>
      <p:pic>
        <p:nvPicPr>
          <p:cNvPr id="3" name="Picture 2">
            <a:extLst>
              <a:ext uri="{FF2B5EF4-FFF2-40B4-BE49-F238E27FC236}">
                <a16:creationId xmlns:a16="http://schemas.microsoft.com/office/drawing/2014/main" id="{F5B08CB5-56EB-FF2B-6732-3F20A1647FC5}"/>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76300" y="597442"/>
            <a:ext cx="4001969" cy="53244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13F236-0C97-2067-F740-399AAC394F7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474702" y="497030"/>
            <a:ext cx="9708332" cy="5460937"/>
          </a:xfrm>
          <a:prstGeom prst="rect">
            <a:avLst/>
          </a:prstGeom>
        </p:spPr>
      </p:pic>
      <p:sp>
        <p:nvSpPr>
          <p:cNvPr id="6" name="Title 8">
            <a:extLst>
              <a:ext uri="{FF2B5EF4-FFF2-40B4-BE49-F238E27FC236}">
                <a16:creationId xmlns:a16="http://schemas.microsoft.com/office/drawing/2014/main" id="{38336CDA-D3EB-24C6-5900-8B59760339AD}"/>
              </a:ext>
            </a:extLst>
          </p:cNvPr>
          <p:cNvSpPr txBox="1">
            <a:spLocks/>
          </p:cNvSpPr>
          <p:nvPr/>
        </p:nvSpPr>
        <p:spPr>
          <a:xfrm>
            <a:off x="-62630" y="4606746"/>
            <a:ext cx="1269303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8000" b="1" dirty="0">
                <a:solidFill>
                  <a:schemeClr val="bg1"/>
                </a:solidFill>
                <a:latin typeface="Gill Sans Nova Cond"/>
                <a:ea typeface="Open Sans Condensed" panose="020B0306030504020204" pitchFamily="34" charset="0"/>
                <a:cs typeface="Open Sans Condensed" panose="020B0306030504020204" pitchFamily="34" charset="0"/>
              </a:rPr>
              <a:t>Princess Sophia Duleep Singh</a:t>
            </a:r>
            <a:endParaRPr lang="en-US" sz="8000" b="1">
              <a:solidFill>
                <a:schemeClr val="bg1"/>
              </a:solidFill>
              <a:latin typeface="Gill Sans Nova Cond"/>
              <a:ea typeface="Open Sans Condensed" panose="020B0306030504020204" pitchFamily="34" charset="0"/>
              <a:cs typeface="Open Sans Condensed" panose="020B0306030504020204" pitchFamily="34" charset="0"/>
            </a:endParaRPr>
          </a:p>
        </p:txBody>
      </p:sp>
      <p:sp>
        <p:nvSpPr>
          <p:cNvPr id="9" name="TextBox 8">
            <a:extLst>
              <a:ext uri="{FF2B5EF4-FFF2-40B4-BE49-F238E27FC236}">
                <a16:creationId xmlns:a16="http://schemas.microsoft.com/office/drawing/2014/main" id="{478B1542-1CC3-8F94-C7BD-1A3C721C1A90}"/>
              </a:ext>
            </a:extLst>
          </p:cNvPr>
          <p:cNvSpPr txBox="1"/>
          <p:nvPr/>
        </p:nvSpPr>
        <p:spPr>
          <a:xfrm>
            <a:off x="3142179" y="616815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eorgia" panose="02040502050405020303" pitchFamily="18" charset="0"/>
                <a:ea typeface="Open Sans Condensed" panose="020B0606030504020204" pitchFamily="34" charset="0"/>
                <a:cs typeface="Open Sans Condensed" panose="020B0606030504020204" pitchFamily="34" charset="0"/>
              </a:rPr>
              <a:t>– Source Task – </a:t>
            </a:r>
          </a:p>
        </p:txBody>
      </p:sp>
    </p:spTree>
    <p:extLst>
      <p:ext uri="{BB962C8B-B14F-4D97-AF65-F5344CB8AC3E}">
        <p14:creationId xmlns:p14="http://schemas.microsoft.com/office/powerpoint/2010/main" val="87853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80B426-9FEA-FBB6-ADDE-369DE7D2BC6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70" y="-82203"/>
            <a:ext cx="12422399" cy="6987600"/>
          </a:xfrm>
          <a:prstGeom prst="rect">
            <a:avLst/>
          </a:prstGeom>
        </p:spPr>
      </p:pic>
      <p:sp>
        <p:nvSpPr>
          <p:cNvPr id="3" name="Title 2">
            <a:extLst>
              <a:ext uri="{FF2B5EF4-FFF2-40B4-BE49-F238E27FC236}">
                <a16:creationId xmlns:a16="http://schemas.microsoft.com/office/drawing/2014/main" id="{44AD1FFE-C544-681A-B38A-DD872AE96AE0}"/>
              </a:ext>
              <a:ext uri="{C183D7F6-B498-43B3-948B-1728B52AA6E4}">
                <adec:decorative xmlns:adec="http://schemas.microsoft.com/office/drawing/2017/decorative" val="1"/>
              </a:ext>
            </a:extLst>
          </p:cNvPr>
          <p:cNvSpPr txBox="1">
            <a:spLocks/>
          </p:cNvSpPr>
          <p:nvPr/>
        </p:nvSpPr>
        <p:spPr>
          <a:xfrm>
            <a:off x="573499" y="505214"/>
            <a:ext cx="919658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Have you watched me tell my story?</a:t>
            </a:r>
          </a:p>
        </p:txBody>
      </p:sp>
      <p:pic>
        <p:nvPicPr>
          <p:cNvPr id="7" name="Picture 6" descr="Photograph of Sophia Duleep Singh from the video.">
            <a:extLst>
              <a:ext uri="{FF2B5EF4-FFF2-40B4-BE49-F238E27FC236}">
                <a16:creationId xmlns:a16="http://schemas.microsoft.com/office/drawing/2014/main" id="{0AB5E41F-D1AD-26E5-0A7A-F52EE0757D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5604" y="2203610"/>
            <a:ext cx="2776605" cy="3330559"/>
          </a:xfrm>
          <a:prstGeom prst="rect">
            <a:avLst/>
          </a:prstGeom>
        </p:spPr>
      </p:pic>
      <p:pic>
        <p:nvPicPr>
          <p:cNvPr id="11" name="Picture 10" descr="Photograph of Ina Sarah Forbes Banetta from the video.">
            <a:extLst>
              <a:ext uri="{FF2B5EF4-FFF2-40B4-BE49-F238E27FC236}">
                <a16:creationId xmlns:a16="http://schemas.microsoft.com/office/drawing/2014/main" id="{212CD383-8BC5-8824-8509-88BA8283AD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89979" y="2552225"/>
            <a:ext cx="2265948" cy="2781803"/>
          </a:xfrm>
          <a:prstGeom prst="rect">
            <a:avLst/>
          </a:prstGeom>
        </p:spPr>
      </p:pic>
      <p:pic>
        <p:nvPicPr>
          <p:cNvPr id="2" name="Picture 1" descr="Photograph of Queen Victoria from the video.">
            <a:extLst>
              <a:ext uri="{FF2B5EF4-FFF2-40B4-BE49-F238E27FC236}">
                <a16:creationId xmlns:a16="http://schemas.microsoft.com/office/drawing/2014/main" id="{5F473EF8-8354-9AE9-B7BA-56399FEEE7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6384" y="2540875"/>
            <a:ext cx="2245401" cy="2704357"/>
          </a:xfrm>
          <a:prstGeom prst="rect">
            <a:avLst/>
          </a:prstGeom>
        </p:spPr>
      </p:pic>
      <p:pic>
        <p:nvPicPr>
          <p:cNvPr id="25" name="Picture 24">
            <a:hlinkClick r:id="rId7"/>
            <a:extLst>
              <a:ext uri="{FF2B5EF4-FFF2-40B4-BE49-F238E27FC236}">
                <a16:creationId xmlns:a16="http://schemas.microsoft.com/office/drawing/2014/main" id="{06CC0225-F51D-0B88-C0B8-34C1A7056062}"/>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54666" y="1534765"/>
            <a:ext cx="8396752" cy="4723173"/>
          </a:xfrm>
          <a:prstGeom prst="rect">
            <a:avLst/>
          </a:prstGeom>
        </p:spPr>
      </p:pic>
      <p:pic>
        <p:nvPicPr>
          <p:cNvPr id="29" name="Picture 28">
            <a:hlinkClick r:id="rId9"/>
            <a:extLst>
              <a:ext uri="{FF2B5EF4-FFF2-40B4-BE49-F238E27FC236}">
                <a16:creationId xmlns:a16="http://schemas.microsoft.com/office/drawing/2014/main" id="{D68CB819-B91F-4775-4C95-2E283DDA92D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51944" y="1710365"/>
            <a:ext cx="7772400" cy="4371975"/>
          </a:xfrm>
          <a:prstGeom prst="rect">
            <a:avLst/>
          </a:prstGeom>
        </p:spPr>
      </p:pic>
      <p:pic>
        <p:nvPicPr>
          <p:cNvPr id="31" name="Picture 30">
            <a:hlinkClick r:id="rId11"/>
            <a:extLst>
              <a:ext uri="{FF2B5EF4-FFF2-40B4-BE49-F238E27FC236}">
                <a16:creationId xmlns:a16="http://schemas.microsoft.com/office/drawing/2014/main" id="{6A676900-C8B8-072F-3987-3FCC019035D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53042" y="1700847"/>
            <a:ext cx="7772400" cy="4371975"/>
          </a:xfrm>
          <a:prstGeom prst="rect">
            <a:avLst/>
          </a:prstGeom>
        </p:spPr>
      </p:pic>
      <p:sp>
        <p:nvSpPr>
          <p:cNvPr id="4" name="Title 3" hidden="1">
            <a:extLst>
              <a:ext uri="{FF2B5EF4-FFF2-40B4-BE49-F238E27FC236}">
                <a16:creationId xmlns:a16="http://schemas.microsoft.com/office/drawing/2014/main" id="{770CFACC-2A1C-993F-7759-1156ABD7D956}"/>
              </a:ext>
            </a:extLst>
          </p:cNvPr>
          <p:cNvSpPr>
            <a:spLocks noGrp="1"/>
          </p:cNvSpPr>
          <p:nvPr>
            <p:ph type="title"/>
          </p:nvPr>
        </p:nvSpPr>
        <p:spPr>
          <a:xfrm>
            <a:off x="662656" y="-1249292"/>
            <a:ext cx="10515600" cy="1325563"/>
          </a:xfrm>
        </p:spPr>
        <p:txBody>
          <a:bodyPr/>
          <a:lstStyle/>
          <a:p>
            <a:r>
              <a:rPr lang="en-US" dirty="0"/>
              <a:t>Have you watched me tell my story?</a:t>
            </a:r>
          </a:p>
        </p:txBody>
      </p:sp>
      <p:sp>
        <p:nvSpPr>
          <p:cNvPr id="33" name="TextBox 32">
            <a:extLst>
              <a:ext uri="{FF2B5EF4-FFF2-40B4-BE49-F238E27FC236}">
                <a16:creationId xmlns:a16="http://schemas.microsoft.com/office/drawing/2014/main" id="{B6A044F9-29D2-4937-D12E-3AF48F420C5F}"/>
              </a:ext>
            </a:extLst>
          </p:cNvPr>
          <p:cNvSpPr txBox="1"/>
          <p:nvPr/>
        </p:nvSpPr>
        <p:spPr>
          <a:xfrm>
            <a:off x="-1182869" y="5608726"/>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Queen Victoria</a:t>
            </a:r>
          </a:p>
        </p:txBody>
      </p:sp>
      <p:sp>
        <p:nvSpPr>
          <p:cNvPr id="34" name="TextBox 33">
            <a:extLst>
              <a:ext uri="{FF2B5EF4-FFF2-40B4-BE49-F238E27FC236}">
                <a16:creationId xmlns:a16="http://schemas.microsoft.com/office/drawing/2014/main" id="{A244496A-52AA-1AB7-2348-8713429A872C}"/>
              </a:ext>
            </a:extLst>
          </p:cNvPr>
          <p:cNvSpPr txBox="1"/>
          <p:nvPr/>
        </p:nvSpPr>
        <p:spPr>
          <a:xfrm>
            <a:off x="6938763" y="5572663"/>
            <a:ext cx="6275070" cy="461665"/>
          </a:xfrm>
          <a:prstGeom prst="rect">
            <a:avLst/>
          </a:prstGeom>
          <a:noFill/>
        </p:spPr>
        <p:txBody>
          <a:bodyPr wrap="square" lIns="91440" tIns="45720" rIns="91440" bIns="45720" anchor="t">
            <a:spAutoFit/>
          </a:bodyPr>
          <a:lstStyle/>
          <a:p>
            <a:pPr algn="ctr">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Ina Sarah Forbes Bonetta</a:t>
            </a:r>
          </a:p>
        </p:txBody>
      </p:sp>
      <p:sp>
        <p:nvSpPr>
          <p:cNvPr id="32" name="TextBox 31">
            <a:extLst>
              <a:ext uri="{FF2B5EF4-FFF2-40B4-BE49-F238E27FC236}">
                <a16:creationId xmlns:a16="http://schemas.microsoft.com/office/drawing/2014/main" id="{744D4410-8CEC-E9FA-7C9B-94508FD9FA93}"/>
              </a:ext>
            </a:extLst>
          </p:cNvPr>
          <p:cNvSpPr txBox="1"/>
          <p:nvPr/>
        </p:nvSpPr>
        <p:spPr>
          <a:xfrm>
            <a:off x="2882925" y="6090086"/>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Princess Sophia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Duleep</a:t>
            </a: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 Singh</a:t>
            </a:r>
          </a:p>
        </p:txBody>
      </p:sp>
    </p:spTree>
    <p:extLst>
      <p:ext uri="{BB962C8B-B14F-4D97-AF65-F5344CB8AC3E}">
        <p14:creationId xmlns:p14="http://schemas.microsoft.com/office/powerpoint/2010/main" val="4563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38746" y="602168"/>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100" normalizeH="0" baseline="0" noProof="0" dirty="0">
                <a:ln>
                  <a:noFill/>
                </a:ln>
                <a:solidFill>
                  <a:srgbClr val="3365A3"/>
                </a:solidFill>
                <a:effectLst/>
                <a:uLnTx/>
                <a:uFillTx/>
                <a:latin typeface="Gill Sans Nova Cond"/>
                <a:ea typeface="Open Sans Condensed" panose="020B0306030504020204" pitchFamily="34" charset="0"/>
                <a:cs typeface="Open Sans Condensed" panose="020B0306030504020204" pitchFamily="34" charset="0"/>
              </a:rPr>
              <a:t>Vocabulary</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446276"/>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history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solidFill>
                  <a:sysClr val="windowText" lastClr="000000"/>
                </a:solidFill>
                <a:effectLst/>
                <a:latin typeface="Georgia" panose="02040502050405020303" pitchFamily="18" charset="0"/>
                <a:ea typeface="Open Sans" panose="020B0606030504020204" pitchFamily="34" charset="0"/>
                <a:cs typeface="Open Sans" panose="020B0606030504020204" pitchFamily="34" charset="0"/>
              </a:rPr>
              <a:t>Learning about people, places and events from a long time ago to understand what life was like in the past</a:t>
            </a:r>
            <a:r>
              <a:rPr lang="en-GB" sz="1200" b="0" dirty="0">
                <a:solidFill>
                  <a:sysClr val="windowText" lastClr="000000"/>
                </a:solidFill>
                <a:latin typeface="Georgia" panose="02040502050405020303" pitchFamily="18" charset="0"/>
              </a:rPr>
              <a:t>.</a:t>
            </a:r>
          </a:p>
          <a:p>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Items from the past that help us learn about what happened. </a:t>
            </a:r>
            <a:r>
              <a:rPr lang="en-GB" sz="1200" dirty="0">
                <a:effectLst/>
                <a:latin typeface="Georgia" panose="02040502050405020303" pitchFamily="18" charset="0"/>
                <a:ea typeface="Open Sans" panose="020B0606030504020204" pitchFamily="34" charset="0"/>
                <a:cs typeface="Open Sans" panose="020B0606030504020204" pitchFamily="34" charset="0"/>
              </a:rPr>
              <a:t>These might be portraits or documents.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evidence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Clues that help us understand and explain what life was like in the past.</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portrait </a:t>
            </a:r>
            <a:r>
              <a:rPr lang="en-GB" sz="1200" dirty="0">
                <a:effectLst/>
                <a:latin typeface="Georgia" panose="02040502050405020303" pitchFamily="18" charset="0"/>
                <a:ea typeface="Open Sans" panose="020B0606030504020204" pitchFamily="34" charset="0"/>
                <a:cs typeface="Open Sans" panose="020B0606030504020204" pitchFamily="34" charset="0"/>
              </a:rPr>
              <a:t>  |   A picture or artwork of a person. It </a:t>
            </a:r>
            <a:r>
              <a:rPr lang="en-GB" sz="1200" dirty="0">
                <a:latin typeface="Georgia" panose="02040502050405020303" pitchFamily="18" charset="0"/>
                <a:ea typeface="Open Sans" panose="020B0606030504020204" pitchFamily="34" charset="0"/>
                <a:cs typeface="Open Sans" panose="020B0606030504020204" pitchFamily="34" charset="0"/>
              </a:rPr>
              <a:t>can be a painting, a photograph or even a sculpture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95792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994642"/>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king or queen who leads a country and makes important decisions.</a:t>
            </a:r>
            <a:endParaRPr lang="en-GB" sz="1200" dirty="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329296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3329684"/>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empire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group of countries that were ruled over by one monarch or another country.</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62801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679474"/>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suffragette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woman who campaigned for the right to vote in elections. Suffragettes often broke the law to draw attention to their cause.</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9630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999768"/>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g</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od-daughter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child who has godparents</a:t>
            </a:r>
            <a:r>
              <a:rPr lang="en-GB" sz="1200" dirty="0">
                <a:effectLst/>
                <a:latin typeface="Georgia" panose="02040502050405020303" pitchFamily="18" charset="0"/>
                <a:ea typeface="Open Sans" panose="020B0606030504020204" pitchFamily="34" charset="0"/>
                <a:cs typeface="Open Sans" panose="020B0606030504020204" pitchFamily="34" charset="0"/>
              </a:rPr>
              <a:t>. A godparent is a special adult chosen to guide and support a child as they grow up, especially in their faith.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429809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528" y="4887475"/>
            <a:ext cx="1662944" cy="1419046"/>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a:extLst>
              <a:ext uri="{FF2B5EF4-FFF2-40B4-BE49-F238E27FC236}">
                <a16:creationId xmlns:a16="http://schemas.microsoft.com/office/drawing/2014/main" id="{58C80740-F136-6F28-89E7-67996D6BC9BA}"/>
              </a:ext>
            </a:extLst>
          </p:cNvPr>
          <p:cNvSpPr>
            <a:spLocks noGrp="1"/>
          </p:cNvSpPr>
          <p:nvPr>
            <p:ph type="title"/>
          </p:nvPr>
        </p:nvSpPr>
        <p:spPr>
          <a:xfrm>
            <a:off x="796384" y="-1235181"/>
            <a:ext cx="10515600" cy="1325563"/>
          </a:xfrm>
        </p:spPr>
        <p:txBody>
          <a:bodyPr/>
          <a:lstStyle/>
          <a:p>
            <a:r>
              <a:rPr lang="en-US" dirty="0"/>
              <a:t>When did Sophi</a:t>
            </a:r>
            <a:r>
              <a:rPr lang="en-US" baseline="0" dirty="0"/>
              <a:t>a live?</a:t>
            </a:r>
            <a:endParaRPr lang="en-US" dirty="0"/>
          </a:p>
        </p:txBody>
      </p:sp>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690" y="-1"/>
            <a:ext cx="12357748" cy="6908121"/>
          </a:xfrm>
          <a:prstGeom prst="rect">
            <a:avLst/>
          </a:prstGeom>
        </p:spPr>
      </p:pic>
      <p:sp>
        <p:nvSpPr>
          <p:cNvPr id="3" name="Title 8">
            <a:extLst>
              <a:ext uri="{FF2B5EF4-FFF2-40B4-BE49-F238E27FC236}">
                <a16:creationId xmlns:a16="http://schemas.microsoft.com/office/drawing/2014/main" id="{F4503A46-E96A-F21D-5F55-C2633B04F788}"/>
              </a:ext>
            </a:extLst>
          </p:cNvPr>
          <p:cNvSpPr txBox="1">
            <a:spLocks/>
          </p:cNvSpPr>
          <p:nvPr/>
        </p:nvSpPr>
        <p:spPr>
          <a:xfrm>
            <a:off x="629360" y="732822"/>
            <a:ext cx="8133329" cy="15398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When did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Sophia live?</a:t>
            </a:r>
          </a:p>
        </p:txBody>
      </p:sp>
      <p:sp>
        <p:nvSpPr>
          <p:cNvPr id="23" name="Rectangle 22" descr="Section of a timeline labelled Now.">
            <a:extLst>
              <a:ext uri="{FF2B5EF4-FFF2-40B4-BE49-F238E27FC236}">
                <a16:creationId xmlns:a16="http://schemas.microsoft.com/office/drawing/2014/main" id="{4CF79FF0-4E6B-9D62-DA6D-E5A5E114CF15}"/>
              </a:ext>
            </a:extLst>
          </p:cNvPr>
          <p:cNvSpPr/>
          <p:nvPr/>
        </p:nvSpPr>
        <p:spPr>
          <a:xfrm>
            <a:off x="9691432" y="4918355"/>
            <a:ext cx="1826086" cy="360000"/>
          </a:xfrm>
          <a:prstGeom prst="rect">
            <a:avLst/>
          </a:prstGeom>
          <a:solidFill>
            <a:srgbClr val="336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descr="A section of a timeline labelled 'further into the past', including an arrow pointing toward 'further into the past'.">
            <a:extLst>
              <a:ext uri="{FF2B5EF4-FFF2-40B4-BE49-F238E27FC236}">
                <a16:creationId xmlns:a16="http://schemas.microsoft.com/office/drawing/2014/main" id="{830D5CA8-1C19-4942-E8C6-42063AB407F4}"/>
              </a:ext>
            </a:extLst>
          </p:cNvPr>
          <p:cNvSpPr/>
          <p:nvPr/>
        </p:nvSpPr>
        <p:spPr>
          <a:xfrm>
            <a:off x="1405382" y="4918355"/>
            <a:ext cx="8237381" cy="360000"/>
          </a:xfrm>
          <a:prstGeom prst="rect">
            <a:avLst/>
          </a:prstGeom>
          <a:solidFill>
            <a:srgbClr val="839EBF">
              <a:alpha val="9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E94A64-A383-9672-8ABB-A63ED3402AA4}"/>
              </a:ext>
              <a:ext uri="{C183D7F6-B498-43B3-948B-1728B52AA6E4}">
                <adec:decorative xmlns:adec="http://schemas.microsoft.com/office/drawing/2017/decorative" val="1"/>
              </a:ext>
            </a:extLst>
          </p:cNvPr>
          <p:cNvSpPr txBox="1"/>
          <p:nvPr/>
        </p:nvSpPr>
        <p:spPr>
          <a:xfrm>
            <a:off x="1737970" y="4935261"/>
            <a:ext cx="2103461"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Further into the past</a:t>
            </a:r>
          </a:p>
        </p:txBody>
      </p:sp>
      <p:sp>
        <p:nvSpPr>
          <p:cNvPr id="9" name="TextBox 8">
            <a:extLst>
              <a:ext uri="{FF2B5EF4-FFF2-40B4-BE49-F238E27FC236}">
                <a16:creationId xmlns:a16="http://schemas.microsoft.com/office/drawing/2014/main" id="{FCF72206-60B7-1C59-137F-E5C7AFB49A46}"/>
              </a:ext>
              <a:ext uri="{C183D7F6-B498-43B3-948B-1728B52AA6E4}">
                <adec:decorative xmlns:adec="http://schemas.microsoft.com/office/drawing/2017/decorative" val="1"/>
              </a:ext>
            </a:extLst>
          </p:cNvPr>
          <p:cNvSpPr txBox="1"/>
          <p:nvPr/>
        </p:nvSpPr>
        <p:spPr>
          <a:xfrm>
            <a:off x="10314748" y="4949111"/>
            <a:ext cx="604653"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Now</a:t>
            </a:r>
          </a:p>
        </p:txBody>
      </p:sp>
      <p:sp>
        <p:nvSpPr>
          <p:cNvPr id="46" name="Left Arrow 45">
            <a:extLst>
              <a:ext uri="{FF2B5EF4-FFF2-40B4-BE49-F238E27FC236}">
                <a16:creationId xmlns:a16="http://schemas.microsoft.com/office/drawing/2014/main" id="{2B200786-714E-D6AA-7D85-C05349D83E48}"/>
              </a:ext>
              <a:ext uri="{C183D7F6-B498-43B3-948B-1728B52AA6E4}">
                <adec:decorative xmlns:adec="http://schemas.microsoft.com/office/drawing/2017/decorative" val="1"/>
              </a:ext>
            </a:extLst>
          </p:cNvPr>
          <p:cNvSpPr/>
          <p:nvPr/>
        </p:nvSpPr>
        <p:spPr>
          <a:xfrm>
            <a:off x="702201" y="4735256"/>
            <a:ext cx="706519" cy="726198"/>
          </a:xfrm>
          <a:prstGeom prst="leftArrow">
            <a:avLst/>
          </a:prstGeom>
          <a:solidFill>
            <a:srgbClr val="839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spaper photograph of Sophia Duleep Singh standing on a street handing out copies of The Suffragette.">
            <a:extLst>
              <a:ext uri="{FF2B5EF4-FFF2-40B4-BE49-F238E27FC236}">
                <a16:creationId xmlns:a16="http://schemas.microsoft.com/office/drawing/2014/main" id="{0F7D4082-BF78-5B69-AE70-8EC36C0A8B6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1001" y="718721"/>
            <a:ext cx="1782256" cy="2371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D35FA83-1F36-AAAE-D941-EBF2FC9D141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2142" y="147371"/>
            <a:ext cx="6259201" cy="3520800"/>
          </a:xfrm>
          <a:prstGeom prst="rect">
            <a:avLst/>
          </a:prstGeom>
        </p:spPr>
      </p:pic>
      <p:sp>
        <p:nvSpPr>
          <p:cNvPr id="59" name="Rectangle 58" descr="Diagram displaying when and how long Sophia lived in relation to Queen Victoria and the era known as the Victorian period.">
            <a:extLst>
              <a:ext uri="{FF2B5EF4-FFF2-40B4-BE49-F238E27FC236}">
                <a16:creationId xmlns:a16="http://schemas.microsoft.com/office/drawing/2014/main" id="{D6EE9799-112D-0F73-FCDE-6D462D32000E}"/>
              </a:ext>
              <a:ext uri="{C183D7F6-B498-43B3-948B-1728B52AA6E4}">
                <adec:decorative xmlns:adec="http://schemas.microsoft.com/office/drawing/2017/decorative" val="0"/>
              </a:ext>
            </a:extLst>
          </p:cNvPr>
          <p:cNvSpPr/>
          <p:nvPr/>
        </p:nvSpPr>
        <p:spPr>
          <a:xfrm>
            <a:off x="6809350" y="3303806"/>
            <a:ext cx="1965468" cy="359255"/>
          </a:xfrm>
          <a:prstGeom prst="rect">
            <a:avLst/>
          </a:prstGeom>
          <a:solidFill>
            <a:srgbClr val="3365A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latin typeface="Gill Sans Nova Cond"/>
                <a:ea typeface="Open Sans Condensed" panose="020B0306030504020204" pitchFamily="34" charset="0"/>
                <a:cs typeface="Open Sans Condensed" panose="020B0306030504020204" pitchFamily="34" charset="0"/>
              </a:rPr>
              <a:t>VICTORIAN PERIOD</a:t>
            </a:r>
          </a:p>
        </p:txBody>
      </p:sp>
      <p:grpSp>
        <p:nvGrpSpPr>
          <p:cNvPr id="15" name="Group 14">
            <a:extLst>
              <a:ext uri="{FF2B5EF4-FFF2-40B4-BE49-F238E27FC236}">
                <a16:creationId xmlns:a16="http://schemas.microsoft.com/office/drawing/2014/main" id="{4FDA0317-08C1-5EC3-84DA-57127018F9BE}"/>
              </a:ext>
              <a:ext uri="{C183D7F6-B498-43B3-948B-1728B52AA6E4}">
                <adec:decorative xmlns:adec="http://schemas.microsoft.com/office/drawing/2017/decorative" val="1"/>
              </a:ext>
            </a:extLst>
          </p:cNvPr>
          <p:cNvGrpSpPr/>
          <p:nvPr/>
        </p:nvGrpSpPr>
        <p:grpSpPr>
          <a:xfrm>
            <a:off x="6594768" y="3704712"/>
            <a:ext cx="2872954" cy="767427"/>
            <a:chOff x="6594768" y="3704712"/>
            <a:chExt cx="2872954" cy="767427"/>
          </a:xfrm>
        </p:grpSpPr>
        <p:sp>
          <p:nvSpPr>
            <p:cNvPr id="60" name="Rectangle 59">
              <a:extLst>
                <a:ext uri="{FF2B5EF4-FFF2-40B4-BE49-F238E27FC236}">
                  <a16:creationId xmlns:a16="http://schemas.microsoft.com/office/drawing/2014/main" id="{00C503DC-DD46-F723-F6DC-50FC70A1B84D}"/>
                </a:ext>
                <a:ext uri="{C183D7F6-B498-43B3-948B-1728B52AA6E4}">
                  <adec:decorative xmlns:adec="http://schemas.microsoft.com/office/drawing/2017/decorative" val="1"/>
                </a:ext>
              </a:extLst>
            </p:cNvPr>
            <p:cNvSpPr/>
            <p:nvPr/>
          </p:nvSpPr>
          <p:spPr>
            <a:xfrm>
              <a:off x="6594768" y="3704712"/>
              <a:ext cx="2180050" cy="360000"/>
            </a:xfrm>
            <a:prstGeom prst="rect">
              <a:avLst/>
            </a:prstGeom>
            <a:solidFill>
              <a:srgbClr val="839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sp>
          <p:nvSpPr>
            <p:cNvPr id="8" name="TextBox 7">
              <a:extLst>
                <a:ext uri="{FF2B5EF4-FFF2-40B4-BE49-F238E27FC236}">
                  <a16:creationId xmlns:a16="http://schemas.microsoft.com/office/drawing/2014/main" id="{EEE19D0B-1CCE-DA16-22F7-9F6F37EC1AE3}"/>
                </a:ext>
                <a:ext uri="{C183D7F6-B498-43B3-948B-1728B52AA6E4}">
                  <adec:decorative xmlns:adec="http://schemas.microsoft.com/office/drawing/2017/decorative" val="1"/>
                </a:ext>
              </a:extLst>
            </p:cNvPr>
            <p:cNvSpPr txBox="1"/>
            <p:nvPr/>
          </p:nvSpPr>
          <p:spPr>
            <a:xfrm>
              <a:off x="6820954" y="3709548"/>
              <a:ext cx="1822005" cy="307777"/>
            </a:xfrm>
            <a:prstGeom prst="rect">
              <a:avLst/>
            </a:prstGeom>
            <a:noFill/>
          </p:spPr>
          <p:txBody>
            <a:bodyPr wrap="square" rtlCol="0">
              <a:spAutoFit/>
            </a:bodyPr>
            <a:lstStyle/>
            <a:p>
              <a:r>
                <a:rPr lang="en-US" sz="1400" dirty="0">
                  <a:solidFill>
                    <a:schemeClr val="bg1"/>
                  </a:solidFill>
                  <a:latin typeface="Georgia" panose="02040502050405020303" pitchFamily="18" charset="0"/>
                </a:rPr>
                <a:t>Queen Victoria’s life</a:t>
              </a:r>
            </a:p>
          </p:txBody>
        </p:sp>
        <p:sp>
          <p:nvSpPr>
            <p:cNvPr id="13" name="Rectangle 12">
              <a:extLst>
                <a:ext uri="{FF2B5EF4-FFF2-40B4-BE49-F238E27FC236}">
                  <a16:creationId xmlns:a16="http://schemas.microsoft.com/office/drawing/2014/main" id="{0CB9AEA5-F51D-1117-D9CC-312374F9753B}"/>
                </a:ext>
                <a:ext uri="{C183D7F6-B498-43B3-948B-1728B52AA6E4}">
                  <adec:decorative xmlns:adec="http://schemas.microsoft.com/office/drawing/2017/decorative" val="1"/>
                </a:ext>
              </a:extLst>
            </p:cNvPr>
            <p:cNvSpPr/>
            <p:nvPr/>
          </p:nvSpPr>
          <p:spPr>
            <a:xfrm>
              <a:off x="8027312" y="4103693"/>
              <a:ext cx="1246368" cy="368446"/>
            </a:xfrm>
            <a:prstGeom prst="rect">
              <a:avLst/>
            </a:prstGeom>
            <a:solidFill>
              <a:srgbClr val="3365A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sp>
          <p:nvSpPr>
            <p:cNvPr id="14" name="TextBox 13">
              <a:extLst>
                <a:ext uri="{FF2B5EF4-FFF2-40B4-BE49-F238E27FC236}">
                  <a16:creationId xmlns:a16="http://schemas.microsoft.com/office/drawing/2014/main" id="{0D00F88E-9EB6-F365-8184-954BBC7075FE}"/>
                </a:ext>
                <a:ext uri="{C183D7F6-B498-43B3-948B-1728B52AA6E4}">
                  <adec:decorative xmlns:adec="http://schemas.microsoft.com/office/drawing/2017/decorative" val="1"/>
                </a:ext>
              </a:extLst>
            </p:cNvPr>
            <p:cNvSpPr txBox="1"/>
            <p:nvPr/>
          </p:nvSpPr>
          <p:spPr>
            <a:xfrm>
              <a:off x="8096122" y="4133673"/>
              <a:ext cx="1371600" cy="307777"/>
            </a:xfrm>
            <a:prstGeom prst="rect">
              <a:avLst/>
            </a:prstGeom>
            <a:noFill/>
          </p:spPr>
          <p:txBody>
            <a:bodyPr wrap="square" rtlCol="0">
              <a:spAutoFit/>
            </a:bodyPr>
            <a:lstStyle/>
            <a:p>
              <a:r>
                <a:rPr lang="en-US" sz="1400" dirty="0">
                  <a:solidFill>
                    <a:schemeClr val="bg1"/>
                  </a:solidFill>
                  <a:latin typeface="Georgia" panose="02040502050405020303" pitchFamily="18" charset="0"/>
                </a:rPr>
                <a:t>Sophia’s life</a:t>
              </a:r>
            </a:p>
          </p:txBody>
        </p:sp>
      </p:grpSp>
      <p:sp>
        <p:nvSpPr>
          <p:cNvPr id="10" name="TextBox 9">
            <a:extLst>
              <a:ext uri="{FF2B5EF4-FFF2-40B4-BE49-F238E27FC236}">
                <a16:creationId xmlns:a16="http://schemas.microsoft.com/office/drawing/2014/main" id="{20655357-5662-0A74-FD83-4BA89304F7B0}"/>
              </a:ext>
            </a:extLst>
          </p:cNvPr>
          <p:cNvSpPr txBox="1"/>
          <p:nvPr/>
        </p:nvSpPr>
        <p:spPr>
          <a:xfrm>
            <a:off x="9248102" y="2702673"/>
            <a:ext cx="2063961" cy="523220"/>
          </a:xfrm>
          <a:prstGeom prst="rect">
            <a:avLst/>
          </a:prstGeom>
          <a:noFill/>
        </p:spPr>
        <p:txBody>
          <a:bodyPr wrap="square" rtlCol="0">
            <a:spAutoFit/>
          </a:bodyPr>
          <a:lstStyle/>
          <a:p>
            <a:r>
              <a:rPr lang="en-US" sz="1400" dirty="0">
                <a:latin typeface="Georgia" panose="02040502050405020303" pitchFamily="18" charset="0"/>
              </a:rPr>
              <a:t>Sophia was born </a:t>
            </a:r>
          </a:p>
          <a:p>
            <a:r>
              <a:rPr lang="en-US" sz="1400" dirty="0">
                <a:latin typeface="Georgia" panose="02040502050405020303" pitchFamily="18" charset="0"/>
              </a:rPr>
              <a:t>over 100 years ago!</a:t>
            </a:r>
          </a:p>
        </p:txBody>
      </p:sp>
      <p:pic>
        <p:nvPicPr>
          <p:cNvPr id="5" name="Picture 4">
            <a:extLst>
              <a:ext uri="{FF2B5EF4-FFF2-40B4-BE49-F238E27FC236}">
                <a16:creationId xmlns:a16="http://schemas.microsoft.com/office/drawing/2014/main" id="{4927DBD2-6955-DEF9-BA58-66EE81A7352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1764" y="548282"/>
            <a:ext cx="1064895" cy="1157603"/>
          </a:xfrm>
          <a:prstGeom prst="rect">
            <a:avLst/>
          </a:prstGeom>
        </p:spPr>
      </p:pic>
      <p:pic>
        <p:nvPicPr>
          <p:cNvPr id="26" name="Picture 25">
            <a:extLst>
              <a:ext uri="{FF2B5EF4-FFF2-40B4-BE49-F238E27FC236}">
                <a16:creationId xmlns:a16="http://schemas.microsoft.com/office/drawing/2014/main" id="{EB370EF9-C9B1-E0D5-6BF8-86488D34C2B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pic>
        <p:nvPicPr>
          <p:cNvPr id="24" name="Picture 23">
            <a:extLst>
              <a:ext uri="{FF2B5EF4-FFF2-40B4-BE49-F238E27FC236}">
                <a16:creationId xmlns:a16="http://schemas.microsoft.com/office/drawing/2014/main" id="{4A2A936D-5BDF-EFDE-4C36-301FBF041A34}"/>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5491687"/>
            <a:ext cx="12185706" cy="726198"/>
          </a:xfrm>
          <a:prstGeom prst="rect">
            <a:avLst/>
          </a:prstGeom>
        </p:spPr>
      </p:pic>
    </p:spTree>
    <p:extLst>
      <p:ext uri="{BB962C8B-B14F-4D97-AF65-F5344CB8AC3E}">
        <p14:creationId xmlns:p14="http://schemas.microsoft.com/office/powerpoint/2010/main" val="417613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598B"/>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A74FBF-E78F-9A61-38CA-F48F7C4AA22A}"/>
              </a:ext>
            </a:extLst>
          </p:cNvPr>
          <p:cNvSpPr>
            <a:spLocks noGrp="1"/>
          </p:cNvSpPr>
          <p:nvPr>
            <p:ph type="title"/>
          </p:nvPr>
        </p:nvSpPr>
        <p:spPr>
          <a:xfrm>
            <a:off x="838200" y="-1236745"/>
            <a:ext cx="10515600" cy="1325563"/>
          </a:xfrm>
        </p:spPr>
        <p:txBody>
          <a:bodyPr/>
          <a:lstStyle/>
          <a:p>
            <a:r>
              <a:rPr lang="en-US" dirty="0"/>
              <a:t>Do you remember this source?</a:t>
            </a:r>
          </a:p>
        </p:txBody>
      </p:sp>
      <p:pic>
        <p:nvPicPr>
          <p:cNvPr id="7" name="Picture 6">
            <a:extLst>
              <a:ext uri="{FF2B5EF4-FFF2-40B4-BE49-F238E27FC236}">
                <a16:creationId xmlns:a16="http://schemas.microsoft.com/office/drawing/2014/main" id="{DAEA262D-50A7-0B0A-0226-E71A52D99A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339" y="-75157"/>
            <a:ext cx="12963973" cy="7292235"/>
          </a:xfrm>
          <a:prstGeom prst="rect">
            <a:avLst/>
          </a:prstGeom>
        </p:spPr>
      </p:pic>
      <p:sp>
        <p:nvSpPr>
          <p:cNvPr id="13" name="Title 8">
            <a:extLst>
              <a:ext uri="{FF2B5EF4-FFF2-40B4-BE49-F238E27FC236}">
                <a16:creationId xmlns:a16="http://schemas.microsoft.com/office/drawing/2014/main" id="{EC774FA0-6DDB-2F20-49D3-B6D82F556320}"/>
              </a:ext>
            </a:extLst>
          </p:cNvPr>
          <p:cNvSpPr txBox="1">
            <a:spLocks/>
          </p:cNvSpPr>
          <p:nvPr/>
        </p:nvSpPr>
        <p:spPr>
          <a:xfrm>
            <a:off x="680362" y="3628078"/>
            <a:ext cx="8133329" cy="2976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600"/>
              </a:lnSpc>
              <a:spcBef>
                <a:spcPts val="0"/>
              </a:spcBef>
              <a:defRPr/>
            </a:pPr>
            <a:endParaRPr lang="en-GB" sz="5400" b="1" spc="100" dirty="0">
              <a:solidFill>
                <a:schemeClr val="bg1"/>
              </a:solidFill>
              <a:latin typeface="Gill Sans Nova Cond"/>
              <a:ea typeface="Open Sans Condensed" panose="020B0606030504020204" pitchFamily="34" charset="0"/>
              <a:cs typeface="Open Sans Condensed" panose="020B0606030504020204" pitchFamily="34" charset="0"/>
            </a:endParaRPr>
          </a:p>
          <a:p>
            <a:pPr>
              <a:lnSpc>
                <a:spcPts val="56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Do you </a:t>
            </a:r>
          </a:p>
          <a:p>
            <a:pPr>
              <a:lnSpc>
                <a:spcPts val="56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remember </a:t>
            </a:r>
          </a:p>
          <a:p>
            <a:pPr>
              <a:lnSpc>
                <a:spcPts val="56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this source?</a:t>
            </a:r>
          </a:p>
        </p:txBody>
      </p:sp>
      <p:pic>
        <p:nvPicPr>
          <p:cNvPr id="6" name="Picture 2" descr="Newspaper photograph of Sophia Duleep Singh standing on a street handing out copies of The Suffragette.">
            <a:extLst>
              <a:ext uri="{FF2B5EF4-FFF2-40B4-BE49-F238E27FC236}">
                <a16:creationId xmlns:a16="http://schemas.microsoft.com/office/drawing/2014/main" id="{8D6C1E75-6DCF-FDF7-07AB-A3A37661E4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26430" y="797590"/>
            <a:ext cx="4001969" cy="53244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CB336DC-A4B2-D2FC-CD25-3D38C5B7233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4007553" y="624559"/>
            <a:ext cx="10476092" cy="5892802"/>
          </a:xfrm>
          <a:prstGeom prst="rect">
            <a:avLst/>
          </a:prstGeom>
        </p:spPr>
      </p:pic>
    </p:spTree>
    <p:extLst>
      <p:ext uri="{BB962C8B-B14F-4D97-AF65-F5344CB8AC3E}">
        <p14:creationId xmlns:p14="http://schemas.microsoft.com/office/powerpoint/2010/main" val="405327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98DCF1D1-943E-6BB3-7B47-AB697F6BBDC8}"/>
              </a:ext>
            </a:extLst>
          </p:cNvPr>
          <p:cNvSpPr>
            <a:spLocks noGrp="1"/>
          </p:cNvSpPr>
          <p:nvPr>
            <p:ph type="title"/>
          </p:nvPr>
        </p:nvSpPr>
        <p:spPr>
          <a:xfrm>
            <a:off x="604360" y="-1035480"/>
            <a:ext cx="10515600" cy="1325563"/>
          </a:xfrm>
        </p:spPr>
        <p:txBody>
          <a:bodyPr/>
          <a:lstStyle/>
          <a:p>
            <a:r>
              <a:rPr lang="en-US" dirty="0"/>
              <a:t>How does this source help tell Sophia’s story?</a:t>
            </a:r>
          </a:p>
        </p:txBody>
      </p:sp>
      <p:pic>
        <p:nvPicPr>
          <p:cNvPr id="10" name="Picture 9">
            <a:extLst>
              <a:ext uri="{FF2B5EF4-FFF2-40B4-BE49-F238E27FC236}">
                <a16:creationId xmlns:a16="http://schemas.microsoft.com/office/drawing/2014/main" id="{959A5AC8-A3E6-5DA9-CCBC-EDF41B74EE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8" y="-1"/>
            <a:ext cx="12180272" cy="6905041"/>
          </a:xfrm>
          <a:prstGeom prst="rect">
            <a:avLst/>
          </a:prstGeom>
        </p:spPr>
      </p:pic>
      <p:sp>
        <p:nvSpPr>
          <p:cNvPr id="2" name="Title 8">
            <a:extLst>
              <a:ext uri="{FF2B5EF4-FFF2-40B4-BE49-F238E27FC236}">
                <a16:creationId xmlns:a16="http://schemas.microsoft.com/office/drawing/2014/main" id="{52BA77B3-BAC7-CB7C-CB2C-DB0A0ED3C1C6}"/>
              </a:ext>
            </a:extLst>
          </p:cNvPr>
          <p:cNvSpPr txBox="1">
            <a:spLocks/>
          </p:cNvSpPr>
          <p:nvPr/>
        </p:nvSpPr>
        <p:spPr>
          <a:xfrm>
            <a:off x="604360" y="703540"/>
            <a:ext cx="4425154"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How does this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source help tell</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Sophia’s story?</a:t>
            </a:r>
          </a:p>
        </p:txBody>
      </p:sp>
      <p:pic>
        <p:nvPicPr>
          <p:cNvPr id="3" name="Picture 2" descr="Newspaper photograph of Sophia Duleep Singh standing on a street handing out copies of The Suffragette newspaper.">
            <a:extLst>
              <a:ext uri="{FF2B5EF4-FFF2-40B4-BE49-F238E27FC236}">
                <a16:creationId xmlns:a16="http://schemas.microsoft.com/office/drawing/2014/main" id="{CDEA470C-AA68-2272-12F3-AEB015E1321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55578" y="641854"/>
            <a:ext cx="4105205" cy="5461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5B2D972-749B-3F8F-EF26-6E015C0A0BA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06515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10" name="Title 9" hidden="1">
            <a:extLst>
              <a:ext uri="{FF2B5EF4-FFF2-40B4-BE49-F238E27FC236}">
                <a16:creationId xmlns:a16="http://schemas.microsoft.com/office/drawing/2014/main" id="{DB1FA870-C6C3-43D1-C079-2A07185E70E9}"/>
              </a:ext>
            </a:extLst>
          </p:cNvPr>
          <p:cNvSpPr>
            <a:spLocks noGrp="1"/>
          </p:cNvSpPr>
          <p:nvPr>
            <p:ph type="title"/>
          </p:nvPr>
        </p:nvSpPr>
        <p:spPr>
          <a:xfrm>
            <a:off x="838125" y="-1049151"/>
            <a:ext cx="10515600" cy="1325563"/>
          </a:xfrm>
        </p:spPr>
        <p:txBody>
          <a:bodyPr/>
          <a:lstStyle/>
          <a:p>
            <a:r>
              <a:rPr lang="en-US" dirty="0"/>
              <a:t>Look closer</a:t>
            </a:r>
          </a:p>
        </p:txBody>
      </p:sp>
      <p:pic>
        <p:nvPicPr>
          <p:cNvPr id="4" name="Picture 3">
            <a:extLst>
              <a:ext uri="{FF2B5EF4-FFF2-40B4-BE49-F238E27FC236}">
                <a16:creationId xmlns:a16="http://schemas.microsoft.com/office/drawing/2014/main" id="{03E2FE0D-D29E-6FD6-80A3-D9D61A337E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8" name="Title 8">
            <a:extLst>
              <a:ext uri="{FF2B5EF4-FFF2-40B4-BE49-F238E27FC236}">
                <a16:creationId xmlns:a16="http://schemas.microsoft.com/office/drawing/2014/main" id="{D9644CA8-D2B7-3E09-8082-7DD5744F5954}"/>
              </a:ext>
            </a:extLst>
          </p:cNvPr>
          <p:cNvSpPr txBox="1">
            <a:spLocks/>
          </p:cNvSpPr>
          <p:nvPr/>
        </p:nvSpPr>
        <p:spPr>
          <a:xfrm>
            <a:off x="524775" y="614320"/>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Look closer at this source…</a:t>
            </a:r>
          </a:p>
        </p:txBody>
      </p:sp>
      <p:pic>
        <p:nvPicPr>
          <p:cNvPr id="3" name="Picture 2" descr="Newspaper photograph of Sophia Duleep Singh standing on a street handing out copies of The Suffragette.">
            <a:extLst>
              <a:ext uri="{FF2B5EF4-FFF2-40B4-BE49-F238E27FC236}">
                <a16:creationId xmlns:a16="http://schemas.microsoft.com/office/drawing/2014/main" id="{0A66F2F6-862E-7411-259F-E10BF2B9688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69209" y="1604285"/>
            <a:ext cx="3655925" cy="486405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4E658F4-8DB3-C647-8667-D5F9BC9F9D8E}"/>
              </a:ext>
            </a:extLst>
          </p:cNvPr>
          <p:cNvSpPr/>
          <p:nvPr/>
        </p:nvSpPr>
        <p:spPr>
          <a:xfrm>
            <a:off x="321439" y="1714363"/>
            <a:ext cx="3685309" cy="145042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Do you think Sophia looks </a:t>
            </a:r>
          </a:p>
          <a:p>
            <a:pPr algn="ctr"/>
            <a:r>
              <a:rPr lang="en-US" dirty="0">
                <a:solidFill>
                  <a:schemeClr val="tx1"/>
                </a:solidFill>
                <a:latin typeface="Georgia" panose="02040502050405020303" pitchFamily="18" charset="0"/>
              </a:rPr>
              <a:t>like a Princess?</a:t>
            </a:r>
          </a:p>
        </p:txBody>
      </p:sp>
      <p:sp>
        <p:nvSpPr>
          <p:cNvPr id="21" name="Rectangle 20">
            <a:extLst>
              <a:ext uri="{FF2B5EF4-FFF2-40B4-BE49-F238E27FC236}">
                <a16:creationId xmlns:a16="http://schemas.microsoft.com/office/drawing/2014/main" id="{89C29841-6B16-BA5A-7784-7903516EC946}"/>
              </a:ext>
            </a:extLst>
          </p:cNvPr>
          <p:cNvSpPr/>
          <p:nvPr/>
        </p:nvSpPr>
        <p:spPr>
          <a:xfrm>
            <a:off x="321439" y="3478183"/>
            <a:ext cx="3685309" cy="220451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600" dirty="0">
                <a:solidFill>
                  <a:schemeClr val="tx1"/>
                </a:solidFill>
                <a:latin typeface="Georgia" panose="02040502050405020303" pitchFamily="18" charset="0"/>
              </a:rPr>
              <a:t>Princesses do not necessarily look like how they do in fairy tales!</a:t>
            </a:r>
          </a:p>
          <a:p>
            <a:pPr algn="ctr"/>
            <a:endParaRPr lang="en-US" sz="1600" dirty="0">
              <a:solidFill>
                <a:schemeClr val="tx1"/>
              </a:solidFill>
              <a:latin typeface="Georgia" panose="02040502050405020303" pitchFamily="18" charset="0"/>
            </a:endParaRPr>
          </a:p>
          <a:p>
            <a:pPr algn="ctr"/>
            <a:r>
              <a:rPr lang="en-US" sz="1600" dirty="0">
                <a:solidFill>
                  <a:schemeClr val="tx1"/>
                </a:solidFill>
                <a:latin typeface="Georgia" panose="02040502050405020303" pitchFamily="18" charset="0"/>
              </a:rPr>
              <a:t>Sophia did enjoy fancy dresses. But to her being a princess was much more than that.</a:t>
            </a:r>
          </a:p>
        </p:txBody>
      </p:sp>
      <p:sp>
        <p:nvSpPr>
          <p:cNvPr id="22" name="Rectangle 21">
            <a:extLst>
              <a:ext uri="{FF2B5EF4-FFF2-40B4-BE49-F238E27FC236}">
                <a16:creationId xmlns:a16="http://schemas.microsoft.com/office/drawing/2014/main" id="{F6BBB75A-E46B-3855-2990-8FAB29391AD0}"/>
              </a:ext>
            </a:extLst>
          </p:cNvPr>
          <p:cNvSpPr/>
          <p:nvPr/>
        </p:nvSpPr>
        <p:spPr>
          <a:xfrm>
            <a:off x="8185251" y="1731355"/>
            <a:ext cx="3685309" cy="145042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What words would you use to describe Princess Sophia?</a:t>
            </a:r>
          </a:p>
        </p:txBody>
      </p:sp>
      <p:sp>
        <p:nvSpPr>
          <p:cNvPr id="9" name="Rectangle 8">
            <a:extLst>
              <a:ext uri="{FF2B5EF4-FFF2-40B4-BE49-F238E27FC236}">
                <a16:creationId xmlns:a16="http://schemas.microsoft.com/office/drawing/2014/main" id="{82C736DB-4526-990A-B598-6CAEDDEC917B}"/>
              </a:ext>
            </a:extLst>
          </p:cNvPr>
          <p:cNvSpPr/>
          <p:nvPr/>
        </p:nvSpPr>
        <p:spPr>
          <a:xfrm>
            <a:off x="8185250" y="3478183"/>
            <a:ext cx="3685309" cy="2204517"/>
          </a:xfrm>
          <a:prstGeom prst="rect">
            <a:avLst/>
          </a:prstGeom>
          <a:noFill/>
          <a:ln w="63500">
            <a:solidFill>
              <a:srgbClr val="3365A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Powerful</a:t>
            </a:r>
          </a:p>
          <a:p>
            <a:pPr algn="ctr"/>
            <a:r>
              <a:rPr lang="en-US" dirty="0">
                <a:solidFill>
                  <a:schemeClr val="tx1"/>
                </a:solidFill>
                <a:latin typeface="Georgia" panose="02040502050405020303" pitchFamily="18" charset="0"/>
              </a:rPr>
              <a:t>Kind</a:t>
            </a:r>
          </a:p>
          <a:p>
            <a:pPr algn="ctr"/>
            <a:r>
              <a:rPr lang="en-US" dirty="0">
                <a:solidFill>
                  <a:schemeClr val="tx1"/>
                </a:solidFill>
                <a:latin typeface="Georgia" panose="02040502050405020303" pitchFamily="18" charset="0"/>
              </a:rPr>
              <a:t>Serious</a:t>
            </a:r>
          </a:p>
        </p:txBody>
      </p:sp>
      <p:sp>
        <p:nvSpPr>
          <p:cNvPr id="5" name="Rectangle 4">
            <a:extLst>
              <a:ext uri="{FF2B5EF4-FFF2-40B4-BE49-F238E27FC236}">
                <a16:creationId xmlns:a16="http://schemas.microsoft.com/office/drawing/2014/main" id="{4EE11092-8ABE-486D-AC9B-F42DAFF62668}"/>
              </a:ext>
              <a:ext uri="{C183D7F6-B498-43B3-948B-1728B52AA6E4}">
                <adec:decorative xmlns:adec="http://schemas.microsoft.com/office/drawing/2017/decorative" val="1"/>
              </a:ext>
            </a:extLst>
          </p:cNvPr>
          <p:cNvSpPr/>
          <p:nvPr/>
        </p:nvSpPr>
        <p:spPr>
          <a:xfrm>
            <a:off x="5180023" y="1901825"/>
            <a:ext cx="1703452" cy="3937501"/>
          </a:xfrm>
          <a:prstGeom prst="rect">
            <a:avLst/>
          </a:prstGeom>
          <a:noFill/>
          <a:ln w="57150">
            <a:solidFill>
              <a:srgbClr val="86A2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ECC32C2-86FC-2022-7A80-AE037725F974}"/>
              </a:ext>
              <a:ext uri="{C183D7F6-B498-43B3-948B-1728B52AA6E4}">
                <adec:decorative xmlns:adec="http://schemas.microsoft.com/office/drawing/2017/decorative" val="1"/>
              </a:ext>
            </a:extLst>
          </p:cNvPr>
          <p:cNvSpPr/>
          <p:nvPr/>
        </p:nvSpPr>
        <p:spPr>
          <a:xfrm>
            <a:off x="6246287" y="4051303"/>
            <a:ext cx="1703452" cy="2085972"/>
          </a:xfrm>
          <a:prstGeom prst="rect">
            <a:avLst/>
          </a:prstGeom>
          <a:noFill/>
          <a:ln w="57150">
            <a:solidFill>
              <a:srgbClr val="3365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055BFAE-A91A-E604-23AB-BB44E921AC43}"/>
              </a:ext>
              <a:ext uri="{C183D7F6-B498-43B3-948B-1728B52AA6E4}">
                <adec:decorative xmlns:adec="http://schemas.microsoft.com/office/drawing/2017/decorative" val="1"/>
              </a:ext>
            </a:extLst>
          </p:cNvPr>
          <p:cNvSpPr/>
          <p:nvPr/>
        </p:nvSpPr>
        <p:spPr>
          <a:xfrm>
            <a:off x="5025766" y="3382299"/>
            <a:ext cx="1070233" cy="637251"/>
          </a:xfrm>
          <a:prstGeom prst="rect">
            <a:avLst/>
          </a:prstGeom>
          <a:noFill/>
          <a:ln w="57150">
            <a:solidFill>
              <a:srgbClr val="86A2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262D2DA-2155-450A-9DC3-44664B5169F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278768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265CF0DD-AE97-0F1A-1D9C-3CB3D11EFB64}"/>
              </a:ext>
            </a:extLst>
          </p:cNvPr>
          <p:cNvSpPr>
            <a:spLocks noGrp="1"/>
          </p:cNvSpPr>
          <p:nvPr>
            <p:ph type="title"/>
          </p:nvPr>
        </p:nvSpPr>
        <p:spPr>
          <a:xfrm>
            <a:off x="838125" y="-1161221"/>
            <a:ext cx="10515600" cy="1325563"/>
          </a:xfrm>
        </p:spPr>
        <p:txBody>
          <a:bodyPr/>
          <a:lstStyle/>
          <a:p>
            <a:r>
              <a:rPr lang="en-US" dirty="0"/>
              <a:t>Other sources</a:t>
            </a:r>
          </a:p>
        </p:txBody>
      </p:sp>
      <p:pic>
        <p:nvPicPr>
          <p:cNvPr id="6" name="Picture 5">
            <a:extLst>
              <a:ext uri="{FF2B5EF4-FFF2-40B4-BE49-F238E27FC236}">
                <a16:creationId xmlns:a16="http://schemas.microsoft.com/office/drawing/2014/main" id="{446ACC00-0E65-EBC0-4A70-2505469E67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8" name="Title 8">
            <a:extLst>
              <a:ext uri="{FF2B5EF4-FFF2-40B4-BE49-F238E27FC236}">
                <a16:creationId xmlns:a16="http://schemas.microsoft.com/office/drawing/2014/main" id="{44FCEB67-0D68-8CC6-6F04-78F838F37794}"/>
              </a:ext>
            </a:extLst>
          </p:cNvPr>
          <p:cNvSpPr txBox="1">
            <a:spLocks/>
          </p:cNvSpPr>
          <p:nvPr/>
        </p:nvSpPr>
        <p:spPr>
          <a:xfrm>
            <a:off x="583319" y="793373"/>
            <a:ext cx="4666180" cy="2976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Other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sources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about </a:t>
            </a:r>
          </a:p>
          <a:p>
            <a:pPr>
              <a:lnSpc>
                <a:spcPts val="5600"/>
              </a:lnSpc>
              <a:spcBef>
                <a:spcPts val="0"/>
              </a:spcBef>
              <a:defRPr/>
            </a:pPr>
            <a:r>
              <a:rPr lang="en-GB" sz="5400" b="1" spc="100" dirty="0">
                <a:solidFill>
                  <a:srgbClr val="3365A3"/>
                </a:solidFill>
                <a:latin typeface="Gill Sans Nova Cond"/>
                <a:ea typeface="Open Sans Condensed" panose="020B0306030504020204" pitchFamily="34" charset="0"/>
                <a:cs typeface="Open Sans Condensed" panose="020B0306030504020204" pitchFamily="34" charset="0"/>
              </a:rPr>
              <a:t>Sophia</a:t>
            </a:r>
          </a:p>
        </p:txBody>
      </p:sp>
      <p:pic>
        <p:nvPicPr>
          <p:cNvPr id="9" name="Picture 8" descr="An image of the Volunteer Aid Detachment (VAD) service card of Princess Sophia Duleep Singh from her service during the First World War.">
            <a:extLst>
              <a:ext uri="{FF2B5EF4-FFF2-40B4-BE49-F238E27FC236}">
                <a16:creationId xmlns:a16="http://schemas.microsoft.com/office/drawing/2014/main" id="{1C4FD3D0-50AA-89A8-1078-F08CC5F9E40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74772" y="860874"/>
            <a:ext cx="7519885" cy="5040000"/>
          </a:xfrm>
          <a:prstGeom prst="rect">
            <a:avLst/>
          </a:prstGeom>
        </p:spPr>
      </p:pic>
      <p:pic>
        <p:nvPicPr>
          <p:cNvPr id="4" name="Picture 3">
            <a:extLst>
              <a:ext uri="{FF2B5EF4-FFF2-40B4-BE49-F238E27FC236}">
                <a16:creationId xmlns:a16="http://schemas.microsoft.com/office/drawing/2014/main" id="{F54FA5A7-4817-6FAA-995A-13D56F415EC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1298964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TMSDE-177636704-55926</_dlc_DocId>
    <_dlc_DocIdUrl xmlns="6a0bfff4-67be-4a96-b973-4401e8ac1668">
      <Url>https://historicroyalpalaces2.sharepoint.com/sites/TMS_Digital_Engagement_Workspace/_layouts/15/DocIdRedir.aspx?ID=TMSDE-177636704-55926</Url>
      <Description>TMSDE-177636704-55926</Description>
    </_dlc_DocIdUrl>
  </documentManagement>
</p:properties>
</file>

<file path=customXml/itemProps1.xml><?xml version="1.0" encoding="utf-8"?>
<ds:datastoreItem xmlns:ds="http://schemas.openxmlformats.org/officeDocument/2006/customXml" ds:itemID="{02E2071F-D9C5-46D8-817F-976C706672D0}">
  <ds:schemaRefs>
    <ds:schemaRef ds:uri="http://schemas.microsoft.com/sharepoint/v3/contenttype/forms"/>
  </ds:schemaRefs>
</ds:datastoreItem>
</file>

<file path=customXml/itemProps2.xml><?xml version="1.0" encoding="utf-8"?>
<ds:datastoreItem xmlns:ds="http://schemas.openxmlformats.org/officeDocument/2006/customXml" ds:itemID="{B27F2441-92A8-4F9E-B90E-C02E3C912DDA}">
  <ds:schemaRefs>
    <ds:schemaRef ds:uri="http://schemas.microsoft.com/sharepoint/events"/>
  </ds:schemaRefs>
</ds:datastoreItem>
</file>

<file path=customXml/itemProps3.xml><?xml version="1.0" encoding="utf-8"?>
<ds:datastoreItem xmlns:ds="http://schemas.openxmlformats.org/officeDocument/2006/customXml" ds:itemID="{A3213324-F0D6-4092-AE4D-D0550648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F1F7D27-37ED-4715-BF08-39A8FE708ABF}">
  <ds:schemaRefs>
    <ds:schemaRef ds:uri="http://purl.org/dc/elements/1.1/"/>
    <ds:schemaRef ds:uri="311830fd-edab-4bb4-afbf-658c422cd60d"/>
    <ds:schemaRef ds:uri="http://schemas.microsoft.com/office/2006/documentManagement/types"/>
    <ds:schemaRef ds:uri="http://purl.org/dc/terms/"/>
    <ds:schemaRef ds:uri="http://schemas.microsoft.com/office/2006/metadata/properties"/>
    <ds:schemaRef ds:uri="c12aeb96-693d-4a38-af2e-b31719837d9a"/>
    <ds:schemaRef ds:uri="http://www.w3.org/XML/1998/namespace"/>
    <ds:schemaRef ds:uri="6a0bfff4-67be-4a96-b973-4401e8ac1668"/>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3943</TotalTime>
  <Words>1058</Words>
  <Application>Microsoft Office PowerPoint</Application>
  <PresentationFormat>Widescreen</PresentationFormat>
  <Paragraphs>125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Aptos Narrow</vt:lpstr>
      <vt:lpstr>Arial</vt:lpstr>
      <vt:lpstr>Arial,Sans-Serif</vt:lpstr>
      <vt:lpstr>Georgia</vt:lpstr>
      <vt:lpstr>Gill Sans Nova Cond</vt:lpstr>
      <vt:lpstr>Segoe UI</vt:lpstr>
      <vt:lpstr>Office Theme</vt:lpstr>
      <vt:lpstr>Princess Sophia Duleep Singh – source task</vt:lpstr>
      <vt:lpstr>Have you watched me tell my story?</vt:lpstr>
      <vt:lpstr>Vocabulary</vt:lpstr>
      <vt:lpstr>When did Sophia live?</vt:lpstr>
      <vt:lpstr>Do you remember this source?</vt:lpstr>
      <vt:lpstr>How does this source help tell Sophia’s story?</vt:lpstr>
      <vt:lpstr>Look closer</vt:lpstr>
      <vt:lpstr>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Stuart Tiffany</dc:creator>
  <cp:lastModifiedBy>Rosie Cooper</cp:lastModifiedBy>
  <cp:revision>379</cp:revision>
  <dcterms:created xsi:type="dcterms:W3CDTF">2024-12-28T10:26:57Z</dcterms:created>
  <dcterms:modified xsi:type="dcterms:W3CDTF">2025-03-28T12:49:46Z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31399e97-4377-4e88-97ef-24f66d8000ee</vt:lpwstr>
  </property>
  <property fmtid="{D5CDD505-2E9C-101B-9397-08002B2CF9AE}" pid="4" name="MediaServiceImageTags">
    <vt:lpwstr/>
  </property>
</Properties>
</file>