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4"/>
  </p:notesMasterIdLst>
  <p:sldIdLst>
    <p:sldId id="433" r:id="rId6"/>
    <p:sldId id="257" r:id="rId7"/>
    <p:sldId id="269" r:id="rId8"/>
    <p:sldId id="435" r:id="rId9"/>
    <p:sldId id="259" r:id="rId10"/>
    <p:sldId id="260" r:id="rId11"/>
    <p:sldId id="262"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orient="horz" pos="1933" userDrawn="1">
          <p15:clr>
            <a:srgbClr val="A4A3A4"/>
          </p15:clr>
        </p15:guide>
        <p15:guide id="3" orient="horz" pos="2387" userDrawn="1">
          <p15:clr>
            <a:srgbClr val="A4A3A4"/>
          </p15:clr>
        </p15:guide>
        <p15:guide id="4" orient="horz" pos="2478" userDrawn="1">
          <p15:clr>
            <a:srgbClr val="A4A3A4"/>
          </p15:clr>
        </p15:guide>
        <p15:guide id="5"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6C301B-4710-C1DD-19E1-41D9E716FEDB}" name="Stuart Tiffany" initials="ST" userId="387205289fd7095c" providerId="Windows Live"/>
  <p188:author id="{AF8EA67D-3B4A-C7FB-1A95-FEB7B67B49AF}" name="Rosie Cooper" initials="RC" userId="S::Rosie.Cooper@hrp.org.uk::bf124abb-9a2b-4602-9121-6ae61623fa8e" providerId="AD"/>
  <p188:author id="{3FA6F79A-ED44-2C1B-13E7-D8C3855E9F8C}" name="Gail Cameron" initials="GC" userId="S::gail.cameron@hrp.org.uk::30622550-0145-4589-8daf-9c4d1638f1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5A3"/>
    <a:srgbClr val="86A2C5"/>
    <a:srgbClr val="86A2C4"/>
    <a:srgbClr val="3A71B9"/>
    <a:srgbClr val="E17382"/>
    <a:srgbClr val="CD1632"/>
    <a:srgbClr val="B8C5E7"/>
    <a:srgbClr val="9CCDA1"/>
    <a:srgbClr val="31AC60"/>
    <a:srgbClr val="ECAD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FCAD6-621A-461A-31B2-6D012A4F09C5}" v="47" dt="2025-03-27T22:16:57.211"/>
    <p1510:client id="{4C9ACF11-77B9-42C7-A211-22A063119E07}" v="8" dt="2025-03-28T14:05:40.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55875" autoAdjust="0"/>
  </p:normalViewPr>
  <p:slideViewPr>
    <p:cSldViewPr snapToGrid="0">
      <p:cViewPr varScale="1">
        <p:scale>
          <a:sx n="62" d="100"/>
          <a:sy n="62" d="100"/>
        </p:scale>
        <p:origin x="1674" y="72"/>
      </p:cViewPr>
      <p:guideLst>
        <p:guide orient="horz" pos="2636"/>
        <p:guide orient="horz" pos="1933"/>
        <p:guide orient="horz" pos="2387"/>
        <p:guide orient="horz" pos="2478"/>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Cooper" userId="bf124abb-9a2b-4602-9121-6ae61623fa8e" providerId="ADAL" clId="{4C9ACF11-77B9-42C7-A211-22A063119E07}"/>
    <pc:docChg chg="undo custSel modSld">
      <pc:chgData name="Rosie Cooper" userId="bf124abb-9a2b-4602-9121-6ae61623fa8e" providerId="ADAL" clId="{4C9ACF11-77B9-42C7-A211-22A063119E07}" dt="2025-03-28T12:45:26.319" v="250" actId="20577"/>
      <pc:docMkLst>
        <pc:docMk/>
      </pc:docMkLst>
      <pc:sldChg chg="modSp modNotesTx">
        <pc:chgData name="Rosie Cooper" userId="bf124abb-9a2b-4602-9121-6ae61623fa8e" providerId="ADAL" clId="{4C9ACF11-77B9-42C7-A211-22A063119E07}" dt="2025-03-28T12:37:00.334" v="9"/>
        <pc:sldMkLst>
          <pc:docMk/>
          <pc:sldMk cId="456366982" sldId="257"/>
        </pc:sldMkLst>
        <pc:picChg chg="mod">
          <ac:chgData name="Rosie Cooper" userId="bf124abb-9a2b-4602-9121-6ae61623fa8e" providerId="ADAL" clId="{4C9ACF11-77B9-42C7-A211-22A063119E07}" dt="2025-03-28T12:36:48.039" v="8"/>
          <ac:picMkLst>
            <pc:docMk/>
            <pc:sldMk cId="456366982" sldId="257"/>
            <ac:picMk id="25" creationId="{06CC0225-F51D-0B88-C0B8-34C1A7056062}"/>
          </ac:picMkLst>
        </pc:picChg>
        <pc:picChg chg="mod">
          <ac:chgData name="Rosie Cooper" userId="bf124abb-9a2b-4602-9121-6ae61623fa8e" providerId="ADAL" clId="{4C9ACF11-77B9-42C7-A211-22A063119E07}" dt="2025-03-28T12:36:35.340" v="7"/>
          <ac:picMkLst>
            <pc:docMk/>
            <pc:sldMk cId="456366982" sldId="257"/>
            <ac:picMk id="29" creationId="{D68CB819-B91F-4775-4C95-2E283DDA92DD}"/>
          </ac:picMkLst>
        </pc:picChg>
        <pc:picChg chg="mod">
          <ac:chgData name="Rosie Cooper" userId="bf124abb-9a2b-4602-9121-6ae61623fa8e" providerId="ADAL" clId="{4C9ACF11-77B9-42C7-A211-22A063119E07}" dt="2025-03-28T12:37:00.334" v="9"/>
          <ac:picMkLst>
            <pc:docMk/>
            <pc:sldMk cId="456366982" sldId="257"/>
            <ac:picMk id="31" creationId="{6A676900-C8B8-072F-3987-3FCC019035DF}"/>
          </ac:picMkLst>
        </pc:picChg>
      </pc:sldChg>
      <pc:sldChg chg="modSp mod modNotesTx">
        <pc:chgData name="Rosie Cooper" userId="bf124abb-9a2b-4602-9121-6ae61623fa8e" providerId="ADAL" clId="{4C9ACF11-77B9-42C7-A211-22A063119E07}" dt="2025-03-28T12:45:26.319" v="250" actId="20577"/>
        <pc:sldMkLst>
          <pc:docMk/>
          <pc:sldMk cId="2065156637" sldId="260"/>
        </pc:sldMkLst>
        <pc:spChg chg="mod">
          <ac:chgData name="Rosie Cooper" userId="bf124abb-9a2b-4602-9121-6ae61623fa8e" providerId="ADAL" clId="{4C9ACF11-77B9-42C7-A211-22A063119E07}" dt="2025-03-28T12:37:22.026" v="13" actId="6549"/>
          <ac:spMkLst>
            <pc:docMk/>
            <pc:sldMk cId="2065156637" sldId="260"/>
            <ac:spMk id="2" creationId="{52BA77B3-BAC7-CB7C-CB2C-DB0A0ED3C1C6}"/>
          </ac:spMkLst>
        </pc:spChg>
      </pc:sldChg>
      <pc:sldChg chg="modSp mod modNotesTx">
        <pc:chgData name="Rosie Cooper" userId="bf124abb-9a2b-4602-9121-6ae61623fa8e" providerId="ADAL" clId="{4C9ACF11-77B9-42C7-A211-22A063119E07}" dt="2025-03-28T12:45:01.240" v="212" actId="6549"/>
        <pc:sldMkLst>
          <pc:docMk/>
          <pc:sldMk cId="2787683985" sldId="262"/>
        </pc:sldMkLst>
        <pc:spChg chg="mod">
          <ac:chgData name="Rosie Cooper" userId="bf124abb-9a2b-4602-9121-6ae61623fa8e" providerId="ADAL" clId="{4C9ACF11-77B9-42C7-A211-22A063119E07}" dt="2025-03-28T12:40:33.894" v="167" actId="20577"/>
          <ac:spMkLst>
            <pc:docMk/>
            <pc:sldMk cId="2787683985" sldId="262"/>
            <ac:spMk id="9" creationId="{82C736DB-4526-990A-B598-6CAEDDEC917B}"/>
          </ac:spMkLst>
        </pc:spChg>
        <pc:spChg chg="mod">
          <ac:chgData name="Rosie Cooper" userId="bf124abb-9a2b-4602-9121-6ae61623fa8e" providerId="ADAL" clId="{4C9ACF11-77B9-42C7-A211-22A063119E07}" dt="2025-03-28T12:40:27.394" v="164" actId="33524"/>
          <ac:spMkLst>
            <pc:docMk/>
            <pc:sldMk cId="2787683985" sldId="262"/>
            <ac:spMk id="21" creationId="{89C29841-6B16-BA5A-7784-7903516EC946}"/>
          </ac:spMkLst>
        </pc:spChg>
      </pc:sldChg>
      <pc:sldChg chg="addSp modSp mod modNotesTx">
        <pc:chgData name="Rosie Cooper" userId="bf124abb-9a2b-4602-9121-6ae61623fa8e" providerId="ADAL" clId="{4C9ACF11-77B9-42C7-A211-22A063119E07}" dt="2025-03-28T12:44:52.389" v="207" actId="20577"/>
        <pc:sldMkLst>
          <pc:docMk/>
          <pc:sldMk cId="1298964203" sldId="264"/>
        </pc:sldMkLst>
        <pc:spChg chg="add mod">
          <ac:chgData name="Rosie Cooper" userId="bf124abb-9a2b-4602-9121-6ae61623fa8e" providerId="ADAL" clId="{4C9ACF11-77B9-42C7-A211-22A063119E07}" dt="2025-03-28T12:41:17.050" v="182" actId="14100"/>
          <ac:spMkLst>
            <pc:docMk/>
            <pc:sldMk cId="1298964203" sldId="264"/>
            <ac:spMk id="5" creationId="{059A83D7-2ED5-4697-9D2D-311583DEEF2C}"/>
          </ac:spMkLst>
        </pc:spChg>
        <pc:spChg chg="mod">
          <ac:chgData name="Rosie Cooper" userId="bf124abb-9a2b-4602-9121-6ae61623fa8e" providerId="ADAL" clId="{4C9ACF11-77B9-42C7-A211-22A063119E07}" dt="2025-03-28T12:41:01.091" v="177" actId="6549"/>
          <ac:spMkLst>
            <pc:docMk/>
            <pc:sldMk cId="1298964203" sldId="264"/>
            <ac:spMk id="8" creationId="{44FCEB67-0D68-8CC6-6F04-78F838F37794}"/>
          </ac:spMkLst>
        </pc:spChg>
        <pc:picChg chg="mod modCrop">
          <ac:chgData name="Rosie Cooper" userId="bf124abb-9a2b-4602-9121-6ae61623fa8e" providerId="ADAL" clId="{4C9ACF11-77B9-42C7-A211-22A063119E07}" dt="2025-03-28T12:40:57.924" v="175" actId="1076"/>
          <ac:picMkLst>
            <pc:docMk/>
            <pc:sldMk cId="1298964203" sldId="264"/>
            <ac:picMk id="3" creationId="{907F1EE8-951A-EBFB-530C-06DA7578DA92}"/>
          </ac:picMkLst>
        </pc:picChg>
      </pc:sldChg>
      <pc:sldChg chg="modSp mod modNotesTx">
        <pc:chgData name="Rosie Cooper" userId="bf124abb-9a2b-4602-9121-6ae61623fa8e" providerId="ADAL" clId="{4C9ACF11-77B9-42C7-A211-22A063119E07}" dt="2025-03-28T12:36:13.812" v="5"/>
        <pc:sldMkLst>
          <pc:docMk/>
          <pc:sldMk cId="878530208" sldId="433"/>
        </pc:sldMkLst>
        <pc:spChg chg="mod">
          <ac:chgData name="Rosie Cooper" userId="bf124abb-9a2b-4602-9121-6ae61623fa8e" providerId="ADAL" clId="{4C9ACF11-77B9-42C7-A211-22A063119E07}" dt="2025-03-28T12:35:54.350" v="3" actId="20577"/>
          <ac:spMkLst>
            <pc:docMk/>
            <pc:sldMk cId="878530208" sldId="433"/>
            <ac:spMk id="9" creationId="{478B1542-1CC3-8F94-C7BD-1A3C721C1A90}"/>
          </ac:spMkLst>
        </pc:spChg>
      </pc:sldChg>
      <pc:sldChg chg="modSp mod">
        <pc:chgData name="Rosie Cooper" userId="bf124abb-9a2b-4602-9121-6ae61623fa8e" providerId="ADAL" clId="{4C9ACF11-77B9-42C7-A211-22A063119E07}" dt="2025-03-28T12:37:14.071" v="11" actId="6549"/>
        <pc:sldMkLst>
          <pc:docMk/>
          <pc:sldMk cId="4176138844" sldId="435"/>
        </pc:sldMkLst>
        <pc:spChg chg="mod">
          <ac:chgData name="Rosie Cooper" userId="bf124abb-9a2b-4602-9121-6ae61623fa8e" providerId="ADAL" clId="{4C9ACF11-77B9-42C7-A211-22A063119E07}" dt="2025-03-28T12:37:14.071" v="11" actId="6549"/>
          <ac:spMkLst>
            <pc:docMk/>
            <pc:sldMk cId="4176138844" sldId="435"/>
            <ac:spMk id="3" creationId="{F4503A46-E96A-F21D-5F55-C2633B04F7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315CD-7D2F-4C31-B1EE-A75D37E7D008}" type="datetimeFigureOut">
              <a:rPr lang="en-GB" smtClean="0"/>
              <a:t>28/03/2025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7763D-30BC-40D1-94C9-1E24159BADCE}" type="slidenum">
              <a:rPr lang="en-GB" smtClean="0"/>
              <a:t>‹#›</a:t>
            </a:fld>
            <a:endParaRPr lang="en-GB"/>
          </a:p>
        </p:txBody>
      </p:sp>
    </p:spTree>
    <p:extLst>
      <p:ext uri="{BB962C8B-B14F-4D97-AF65-F5344CB8AC3E}">
        <p14:creationId xmlns:p14="http://schemas.microsoft.com/office/powerpoint/2010/main" val="2982268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g.org.uk/collections/search/portrait/mw86363/James-Pinson-Labulo-Davies-Aina-Sarah-Forbes-Bonetta-later-Davies?LinkID=mp63230&amp;search=sas&amp;sText=Sarah+forbes+bonetta&amp;role=sit&amp;rNo=3&amp;_gl=1%2A1s7r58k%2A_up%2AMQ..%2A_ga%2AMTkwMDI3MTA0LjE3MzEzMTg2MTY.%2A_ga_3D53N72CHJ%2AMTczMTMxODYxNS4xLjEuMTczMTMxODc4Ny4wLjAuMA%20%E2%80%8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Inter"/>
              </a:rPr>
              <a:t>© National Portrait Gallery, London</a:t>
            </a:r>
            <a:endParaRPr lang="en-GB" b="0" i="0" dirty="0"/>
          </a:p>
          <a:p>
            <a:endParaRPr lang="en-US" dirty="0"/>
          </a:p>
        </p:txBody>
      </p:sp>
      <p:sp>
        <p:nvSpPr>
          <p:cNvPr id="4" name="Slide Number Placeholder 3"/>
          <p:cNvSpPr>
            <a:spLocks noGrp="1"/>
          </p:cNvSpPr>
          <p:nvPr>
            <p:ph type="sldNum" sz="quarter" idx="5"/>
          </p:nvPr>
        </p:nvSpPr>
        <p:spPr/>
        <p:txBody>
          <a:bodyPr/>
          <a:lstStyle/>
          <a:p>
            <a:fld id="{3437763D-30BC-40D1-94C9-1E24159BADCE}" type="slidenum">
              <a:rPr lang="en-GB" smtClean="0"/>
              <a:t>1</a:t>
            </a:fld>
            <a:endParaRPr lang="en-GB"/>
          </a:p>
        </p:txBody>
      </p:sp>
    </p:spTree>
    <p:extLst>
      <p:ext uri="{BB962C8B-B14F-4D97-AF65-F5344CB8AC3E}">
        <p14:creationId xmlns:p14="http://schemas.microsoft.com/office/powerpoint/2010/main" val="170608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the videos: https://youtube.com/playlist?list=PLmQztN3936tL1ZgIHlfwlsKaRAqEDNQf1&amp;feature=shared </a:t>
            </a:r>
          </a:p>
        </p:txBody>
      </p:sp>
      <p:sp>
        <p:nvSpPr>
          <p:cNvPr id="4" name="Slide Number Placeholder 3"/>
          <p:cNvSpPr>
            <a:spLocks noGrp="1"/>
          </p:cNvSpPr>
          <p:nvPr>
            <p:ph type="sldNum" sz="quarter" idx="5"/>
          </p:nvPr>
        </p:nvSpPr>
        <p:spPr/>
        <p:txBody>
          <a:bodyPr/>
          <a:lstStyle/>
          <a:p>
            <a:fld id="{3437763D-30BC-40D1-94C9-1E24159BADCE}" type="slidenum">
              <a:rPr lang="en-GB" smtClean="0"/>
              <a:t>2</a:t>
            </a:fld>
            <a:endParaRPr lang="en-GB"/>
          </a:p>
        </p:txBody>
      </p:sp>
    </p:spTree>
    <p:extLst>
      <p:ext uri="{BB962C8B-B14F-4D97-AF65-F5344CB8AC3E}">
        <p14:creationId xmlns:p14="http://schemas.microsoft.com/office/powerpoint/2010/main" val="112681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These terms are useful in the context of the video of this source task and the original video. It would be useful for children to be aware of them however you do </a:t>
            </a:r>
            <a:r>
              <a:rPr lang="en-GB" b="1" u="none" dirty="0"/>
              <a:t>not</a:t>
            </a:r>
            <a:r>
              <a:rPr lang="en-GB" b="0" u="none" dirty="0"/>
              <a:t> need to memorise or discuss all of them on this slide.</a:t>
            </a:r>
          </a:p>
          <a:p>
            <a:endParaRPr lang="en-GB" dirty="0"/>
          </a:p>
          <a:p>
            <a:endParaRPr lang="en-US" dirty="0"/>
          </a:p>
        </p:txBody>
      </p:sp>
      <p:sp>
        <p:nvSpPr>
          <p:cNvPr id="4" name="Slide Number Placeholder 3"/>
          <p:cNvSpPr>
            <a:spLocks noGrp="1"/>
          </p:cNvSpPr>
          <p:nvPr>
            <p:ph type="sldNum" sz="quarter" idx="5"/>
          </p:nvPr>
        </p:nvSpPr>
        <p:spPr/>
        <p:txBody>
          <a:bodyPr/>
          <a:lstStyle/>
          <a:p>
            <a:fld id="{6C3B4D40-2803-9C45-985E-21B6ED138107}" type="slidenum">
              <a:rPr lang="en-US" smtClean="0"/>
              <a:t>3</a:t>
            </a:fld>
            <a:endParaRPr lang="en-US"/>
          </a:p>
        </p:txBody>
      </p:sp>
    </p:spTree>
    <p:extLst>
      <p:ext uri="{BB962C8B-B14F-4D97-AF65-F5344CB8AC3E}">
        <p14:creationId xmlns:p14="http://schemas.microsoft.com/office/powerpoint/2010/main" val="248911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Teacher notes:</a:t>
            </a:r>
          </a:p>
          <a:p>
            <a:endParaRPr lang="en-US" i="0" dirty="0"/>
          </a:p>
          <a:p>
            <a:r>
              <a:rPr lang="en-GB" b="0" i="0" dirty="0"/>
              <a:t>The purpose of this slide is for children to understand that this period of history is a long time in the past which is why life is so different to what they know. </a:t>
            </a:r>
            <a:endParaRPr lang="en-US" b="0" i="0" dirty="0"/>
          </a:p>
          <a:p>
            <a:endParaRPr lang="en-GB" b="0" i="0" dirty="0"/>
          </a:p>
          <a:p>
            <a:pPr marL="228600" indent="-228600">
              <a:buAutoNum type="arabicParenR"/>
            </a:pPr>
            <a:r>
              <a:rPr lang="en-GB" b="0" i="0" dirty="0"/>
              <a:t>Ask children to find </a:t>
            </a:r>
            <a:r>
              <a:rPr lang="en-GB" dirty="0"/>
              <a:t>'now'. Explain </a:t>
            </a:r>
            <a:r>
              <a:rPr lang="en-GB" b="0" i="0" dirty="0"/>
              <a:t>this is where we are today.</a:t>
            </a:r>
            <a:endParaRPr lang="en-US" b="0" i="0" dirty="0"/>
          </a:p>
          <a:p>
            <a:pPr marL="228600" indent="-228600">
              <a:buAutoNum type="arabicParenR"/>
            </a:pPr>
            <a:r>
              <a:rPr lang="en-GB" b="0" i="0" dirty="0"/>
              <a:t>Move finger back to the end of the bright blue section. This is how far the oldest people alive today can remember. The </a:t>
            </a:r>
            <a:r>
              <a:rPr lang="en-GB" dirty="0"/>
              <a:t>Victorians are </a:t>
            </a:r>
            <a:r>
              <a:rPr lang="en-GB" b="0" i="0" dirty="0"/>
              <a:t>further in the past than that.</a:t>
            </a:r>
            <a:endParaRPr lang="en-US" b="0" i="0" dirty="0"/>
          </a:p>
          <a:p>
            <a:pPr marL="228600" indent="-228600">
              <a:buAutoNum type="arabicParenR"/>
            </a:pPr>
            <a:r>
              <a:rPr lang="en-GB" b="0" i="0" dirty="0"/>
              <a:t>Say the word </a:t>
            </a:r>
            <a:r>
              <a:rPr lang="en-GB" dirty="0"/>
              <a:t>Victorian </a:t>
            </a:r>
            <a:r>
              <a:rPr lang="en-GB" b="0" i="0" dirty="0"/>
              <a:t>and </a:t>
            </a:r>
            <a:r>
              <a:rPr lang="en-GB" dirty="0"/>
              <a:t>explain </a:t>
            </a:r>
            <a:r>
              <a:rPr lang="en-GB" b="0" i="0" dirty="0"/>
              <a:t>this </a:t>
            </a:r>
            <a:r>
              <a:rPr lang="en-GB" dirty="0"/>
              <a:t>was a time of great change in Great Britain.</a:t>
            </a:r>
            <a:endParaRPr lang="en-US" dirty="0"/>
          </a:p>
          <a:p>
            <a:endParaRPr lang="en-GB" b="1" i="0" dirty="0"/>
          </a:p>
        </p:txBody>
      </p:sp>
      <p:sp>
        <p:nvSpPr>
          <p:cNvPr id="4" name="Slide Number Placeholder 3"/>
          <p:cNvSpPr>
            <a:spLocks noGrp="1"/>
          </p:cNvSpPr>
          <p:nvPr>
            <p:ph type="sldNum" sz="quarter" idx="5"/>
          </p:nvPr>
        </p:nvSpPr>
        <p:spPr/>
        <p:txBody>
          <a:bodyPr/>
          <a:lstStyle/>
          <a:p>
            <a:fld id="{3437763D-30BC-40D1-94C9-1E24159BADCE}" type="slidenum">
              <a:rPr lang="en-GB" smtClean="0"/>
              <a:t>4</a:t>
            </a:fld>
            <a:endParaRPr lang="en-GB"/>
          </a:p>
        </p:txBody>
      </p:sp>
    </p:spTree>
    <p:extLst>
      <p:ext uri="{BB962C8B-B14F-4D97-AF65-F5344CB8AC3E}">
        <p14:creationId xmlns:p14="http://schemas.microsoft.com/office/powerpoint/2010/main" val="209379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About this source:</a:t>
            </a:r>
          </a:p>
          <a:p>
            <a:endParaRPr lang="en-US" dirty="0"/>
          </a:p>
          <a:p>
            <a:r>
              <a:rPr lang="en-GB" dirty="0"/>
              <a:t>Photography was invented during the 19th century and has become more common since then. This photograph was taken shortly after Ina’s marriage to her husband. The text above the photograph states: "J P L Davies Esq". This is Ina's husband’s name (James Pinson </a:t>
            </a:r>
            <a:r>
              <a:rPr lang="en-GB" dirty="0" err="1"/>
              <a:t>Labulo</a:t>
            </a:r>
            <a:r>
              <a:rPr lang="en-GB" dirty="0"/>
              <a:t> Davies). The couple did not know each other well at the time of the marriage. There is evidence to suggest she did not want to marry him, but was unable to decline the marriage. </a:t>
            </a:r>
            <a:endParaRPr lang="en-US" dirty="0"/>
          </a:p>
          <a:p>
            <a:endParaRPr lang="en-GB" dirty="0"/>
          </a:p>
          <a:p>
            <a:r>
              <a:rPr lang="en-GB" dirty="0"/>
              <a:t>These photographs were taken by a famous Victorian photographer called Camille </a:t>
            </a:r>
            <a:r>
              <a:rPr lang="en-GB" dirty="0" err="1"/>
              <a:t>Silvy</a:t>
            </a:r>
            <a:r>
              <a:rPr lang="en-GB" dirty="0"/>
              <a:t>, which may have been a request from Queen Victoria. </a:t>
            </a:r>
            <a:endParaRPr lang="en-US" dirty="0"/>
          </a:p>
          <a:p>
            <a:endParaRPr lang="en-GB" dirty="0"/>
          </a:p>
          <a:p>
            <a:r>
              <a:rPr lang="en-GB" dirty="0"/>
              <a:t>The wedding took place in Sierra Leone, was very large and attracted a large crowd. Newspapers reported that there were 10 horse-drawn carriages and 16 bridesmaids, and the wedding party included ‘white ladies with African gentlemen and African ladies with white gentlemen’. </a:t>
            </a:r>
            <a:endParaRPr lang="en-US" dirty="0"/>
          </a:p>
          <a:p>
            <a:endParaRPr lang="en-GB" dirty="0"/>
          </a:p>
          <a:p>
            <a:r>
              <a:rPr lang="en-GB" dirty="0"/>
              <a:t>Learn more about this source with the National Portrait Gallery:</a:t>
            </a:r>
          </a:p>
          <a:p>
            <a:r>
              <a:rPr lang="en-GB" dirty="0">
                <a:hlinkClick r:id="rId3"/>
              </a:rPr>
              <a:t>NPG Ax61385; James Pinson Labulo Davies; Aina (Sarah Forbes Bonetta (later Davies)) - Portrait - National Portrait Gallery</a:t>
            </a:r>
            <a:endParaRPr lang="en-GB" dirty="0"/>
          </a:p>
          <a:p>
            <a:endParaRPr lang="en-GB" b="0" dirty="0"/>
          </a:p>
          <a:p>
            <a:endParaRPr lang="en-GB" b="0"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437763D-30BC-40D1-94C9-1E24159BADCE}" type="slidenum">
              <a:rPr lang="en-GB" smtClean="0"/>
              <a:t>5</a:t>
            </a:fld>
            <a:endParaRPr lang="en-GB"/>
          </a:p>
        </p:txBody>
      </p:sp>
    </p:spTree>
    <p:extLst>
      <p:ext uri="{BB962C8B-B14F-4D97-AF65-F5344CB8AC3E}">
        <p14:creationId xmlns:p14="http://schemas.microsoft.com/office/powerpoint/2010/main" val="384337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Task:</a:t>
            </a:r>
          </a:p>
          <a:p>
            <a:endParaRPr lang="en-GB" b="1" dirty="0"/>
          </a:p>
          <a:p>
            <a:r>
              <a:rPr lang="en-GB" b="0" dirty="0"/>
              <a:t>Ask the students to look closely at this source.</a:t>
            </a:r>
          </a:p>
          <a:p>
            <a:endParaRPr lang="en-GB" dirty="0"/>
          </a:p>
          <a:p>
            <a:r>
              <a:rPr lang="en-GB" b="1" dirty="0"/>
              <a:t>Questions to ask:</a:t>
            </a:r>
          </a:p>
          <a:p>
            <a:endParaRPr lang="en-GB" b="1" dirty="0"/>
          </a:p>
          <a:p>
            <a:pPr marL="171450" indent="-171450">
              <a:buFont typeface="Arial,Sans-Serif"/>
              <a:buChar char="•"/>
            </a:pPr>
            <a:r>
              <a:rPr lang="en-GB" dirty="0"/>
              <a:t>Does this photograph look similar to photographs taken today? </a:t>
            </a:r>
            <a:endParaRPr lang="en-US" dirty="0"/>
          </a:p>
          <a:p>
            <a:r>
              <a:rPr lang="en-GB" dirty="0"/>
              <a:t>The photograph is in black and white, and the people are wearing very different clothes. They are also posing in quite a serious way.</a:t>
            </a:r>
          </a:p>
          <a:p>
            <a:endParaRPr lang="en-GB" dirty="0"/>
          </a:p>
          <a:p>
            <a:pPr marL="171450" indent="-171450">
              <a:buFont typeface="Arial,Sans-Serif"/>
              <a:buChar char="•"/>
            </a:pPr>
            <a:r>
              <a:rPr lang="en-GB" dirty="0"/>
              <a:t>How long does it take to take a photograph today?</a:t>
            </a:r>
            <a:endParaRPr lang="en-US" dirty="0"/>
          </a:p>
          <a:p>
            <a:r>
              <a:rPr lang="en-GB" dirty="0"/>
              <a:t>Taking a photo today is very quick but when cameras were very different in the Victorian period. When you pressed the button, a photograph took a very long time to develop. This meant that the people in the picture would need to stand still for several minutes, otherwise it would be blurry.</a:t>
            </a:r>
          </a:p>
          <a:p>
            <a:endParaRPr lang="en-GB" dirty="0"/>
          </a:p>
          <a:p>
            <a:pPr marL="171450" indent="-171450">
              <a:buFont typeface="Arial,Sans-Serif"/>
              <a:buChar char="•"/>
            </a:pPr>
            <a:r>
              <a:rPr lang="en-GB" dirty="0"/>
              <a:t>Do you think everyone had their own camera in Victorian times?</a:t>
            </a:r>
            <a:endParaRPr lang="en-US" dirty="0"/>
          </a:p>
          <a:p>
            <a:r>
              <a:rPr lang="en-GB" dirty="0"/>
              <a:t>No, cameras were a lot less common than today. Photography was expensive, and rich people would organise photography to celebrate special events. </a:t>
            </a:r>
          </a:p>
          <a:p>
            <a:endParaRPr lang="en-GB" dirty="0">
              <a:cs typeface="+mn-lt"/>
            </a:endParaRPr>
          </a:p>
          <a:p>
            <a:endParaRPr lang="en-GB" dirty="0">
              <a:cs typeface="+mn-lt"/>
            </a:endParaRPr>
          </a:p>
          <a:p>
            <a:r>
              <a:rPr lang="en-GB" b="1" dirty="0"/>
              <a:t>Themes to explore:</a:t>
            </a:r>
            <a:endParaRPr lang="en-US" dirty="0"/>
          </a:p>
          <a:p>
            <a:endParaRPr lang="en-GB" dirty="0"/>
          </a:p>
          <a:p>
            <a:r>
              <a:rPr lang="en-GB" dirty="0"/>
              <a:t>Sadly, lots of events in Ina's life suggest she had little control over some of the things that happened to her. She was born in an area of West Africa that is now called Nigeria, but sadly her parents died and she was taken away from her home. She spent a long voyage on a ship to England. She married James, and there is evidence to suggest she did not want to. Ina became a bit of a 'celebrity' with many people interested in her life. However, it is very possible that she did not want to be the centre of attention.​ </a:t>
            </a:r>
          </a:p>
          <a:p>
            <a:endParaRPr lang="en-GB" dirty="0"/>
          </a:p>
          <a:p>
            <a:r>
              <a:rPr lang="en-GB" dirty="0"/>
              <a:t>​In Victorian times, some people had the wrong idea that African people were not equal to others. Unfortunately, as part of this, Black people were sometimes seen as 'scientific objects' or 'curiosities'. Often, the people photographed were either not given a choice or not able to refuse. Therefore, photography of Black people from this time is potentially problematic. </a:t>
            </a:r>
          </a:p>
          <a:p>
            <a:endParaRPr lang="en-GB" dirty="0"/>
          </a:p>
          <a:p>
            <a:r>
              <a:rPr lang="en-GB" b="0" i="0" dirty="0">
                <a:solidFill>
                  <a:srgbClr val="000000"/>
                </a:solidFill>
                <a:effectLst/>
                <a:latin typeface="Georgia" panose="02040502050405020303" pitchFamily="18" charset="0"/>
              </a:rPr>
              <a:t> We have decided to use photographs of Ina in these resources because they are valuable historic sources and especially important to help young children visualise her life. However, we believe it is important for teachers to be aware of the context surrounding photography from this time. </a:t>
            </a:r>
            <a:endParaRPr lang="en-GB" dirty="0"/>
          </a:p>
        </p:txBody>
      </p:sp>
      <p:sp>
        <p:nvSpPr>
          <p:cNvPr id="4" name="Slide Number Placeholder 3"/>
          <p:cNvSpPr>
            <a:spLocks noGrp="1"/>
          </p:cNvSpPr>
          <p:nvPr>
            <p:ph type="sldNum" sz="quarter" idx="5"/>
          </p:nvPr>
        </p:nvSpPr>
        <p:spPr/>
        <p:txBody>
          <a:bodyPr/>
          <a:lstStyle/>
          <a:p>
            <a:fld id="{3437763D-30BC-40D1-94C9-1E24159BADCE}" type="slidenum">
              <a:rPr lang="en-GB" smtClean="0"/>
              <a:t>6</a:t>
            </a:fld>
            <a:endParaRPr lang="en-GB"/>
          </a:p>
        </p:txBody>
      </p:sp>
    </p:spTree>
    <p:extLst>
      <p:ext uri="{BB962C8B-B14F-4D97-AF65-F5344CB8AC3E}">
        <p14:creationId xmlns:p14="http://schemas.microsoft.com/office/powerpoint/2010/main" val="1305270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endParaRPr lang="en-US" dirty="0"/>
          </a:p>
          <a:p>
            <a:pPr marL="171450" indent="-171450">
              <a:buFont typeface="Arial,Sans-Serif"/>
              <a:buChar char="•"/>
            </a:pPr>
            <a:r>
              <a:rPr lang="en-GB" b="0" dirty="0"/>
              <a:t>Ask the students to look closely at this</a:t>
            </a:r>
            <a:r>
              <a:rPr lang="en-GB" dirty="0"/>
              <a:t> source.</a:t>
            </a:r>
            <a:endParaRPr lang="en-US" dirty="0"/>
          </a:p>
          <a:p>
            <a:pPr marL="171450" indent="-171450">
              <a:buFont typeface="Arial,Sans-Serif"/>
              <a:buChar char="•"/>
            </a:pPr>
            <a:r>
              <a:rPr lang="en-GB" dirty="0"/>
              <a:t>Use the</a:t>
            </a:r>
            <a:r>
              <a:rPr lang="en-GB" b="0" dirty="0"/>
              <a:t> source</a:t>
            </a:r>
            <a:r>
              <a:rPr lang="en-GB" dirty="0"/>
              <a:t> as evidence to answer the questions on the slide</a:t>
            </a:r>
            <a:r>
              <a:rPr lang="en-GB" b="0" dirty="0"/>
              <a:t>.</a:t>
            </a:r>
          </a:p>
          <a:p>
            <a:pPr marL="171450" indent="-171450">
              <a:buFont typeface="Arial,Sans-Serif"/>
              <a:buChar cha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https://www.npg.org.uk/collections/search/portrait/mw86363/James-Pinson-Labulo-Davies-Aina-Sarah-Forbes-Bonetta-later-Davies </a:t>
            </a:r>
            <a:endParaRPr lang="en-US" dirty="0"/>
          </a:p>
        </p:txBody>
      </p:sp>
      <p:sp>
        <p:nvSpPr>
          <p:cNvPr id="4" name="Slide Number Placeholder 3"/>
          <p:cNvSpPr>
            <a:spLocks noGrp="1"/>
          </p:cNvSpPr>
          <p:nvPr>
            <p:ph type="sldNum" sz="quarter" idx="5"/>
          </p:nvPr>
        </p:nvSpPr>
        <p:spPr/>
        <p:txBody>
          <a:bodyPr/>
          <a:lstStyle/>
          <a:p>
            <a:fld id="{3437763D-30BC-40D1-94C9-1E24159BADCE}" type="slidenum">
              <a:rPr lang="en-GB" smtClean="0"/>
              <a:t>7</a:t>
            </a:fld>
            <a:endParaRPr lang="en-GB"/>
          </a:p>
        </p:txBody>
      </p:sp>
    </p:spTree>
    <p:extLst>
      <p:ext uri="{BB962C8B-B14F-4D97-AF65-F5344CB8AC3E}">
        <p14:creationId xmlns:p14="http://schemas.microsoft.com/office/powerpoint/2010/main" val="326049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a:t>
            </a:r>
          </a:p>
          <a:p>
            <a:endParaRPr lang="en-GB" b="1" dirty="0"/>
          </a:p>
          <a:p>
            <a:r>
              <a:rPr lang="en-GB" sz="1800" b="0" i="0" dirty="0">
                <a:solidFill>
                  <a:srgbClr val="000000"/>
                </a:solidFill>
                <a:effectLst/>
                <a:latin typeface="Georgia" panose="02040502050405020303" pitchFamily="18" charset="0"/>
              </a:rPr>
              <a:t>This source is Ina and James' marriage certificate. She chose to use her birth name ‘Ina’ on this document. It is a lovely source that suggests she did not lose her childhood identity. Ina’s story is full of challenges and decisions made for  her, but this source is a small glimpse into a time when she was perhaps able to take a bit more control.</a:t>
            </a:r>
            <a:r>
              <a:rPr lang="en-GB" sz="1800" b="0" i="0" dirty="0">
                <a:solidFill>
                  <a:srgbClr val="000000"/>
                </a:solidFill>
                <a:effectLst/>
                <a:latin typeface="Times New Roman" panose="02020603050405020304" pitchFamily="18" charset="0"/>
              </a:rPr>
              <a:t>​ </a:t>
            </a:r>
            <a:endParaRPr lang="en-GB" b="0" dirty="0"/>
          </a:p>
          <a:p>
            <a:endParaRPr lang="en-GB" b="0" dirty="0"/>
          </a:p>
          <a:p>
            <a:r>
              <a:rPr lang="en-GB" b="1" dirty="0"/>
              <a:t>Task:</a:t>
            </a:r>
          </a:p>
          <a:p>
            <a:endParaRPr lang="en-GB" b="1" dirty="0"/>
          </a:p>
          <a:p>
            <a:r>
              <a:rPr lang="en-GB" dirty="0"/>
              <a:t>Find where she signed her name, and see if you can spot what name she used (Ina or Sarah)?</a:t>
            </a:r>
          </a:p>
          <a:p>
            <a:endParaRPr lang="en-GB" dirty="0"/>
          </a:p>
          <a:p>
            <a:pPr marL="171450" indent="-171450">
              <a:buFont typeface="Arial"/>
              <a:buChar char="•"/>
            </a:pPr>
            <a:r>
              <a:rPr lang="en-GB" dirty="0"/>
              <a:t>It says 'Ina' - what is this? </a:t>
            </a:r>
          </a:p>
          <a:p>
            <a:r>
              <a:rPr lang="en-GB" sz="1800" b="0" i="0" dirty="0">
                <a:solidFill>
                  <a:srgbClr val="000000"/>
                </a:solidFill>
                <a:effectLst/>
                <a:latin typeface="Georgia" panose="02040502050405020303" pitchFamily="18" charset="0"/>
              </a:rPr>
              <a:t>Ina was her birth name. She was probably given this name by her parents, in (a West African village that is now in) Nigeria. But when she was young, her parents died and she was taken on a ship and brought to England. Her name she was given a new name by the people who had taken charge of her. She became known as Sarah Forbes </a:t>
            </a:r>
            <a:r>
              <a:rPr lang="en-GB" sz="1800" b="0" i="0" dirty="0" err="1">
                <a:solidFill>
                  <a:srgbClr val="000000"/>
                </a:solidFill>
                <a:effectLst/>
                <a:latin typeface="Georgia" panose="02040502050405020303" pitchFamily="18" charset="0"/>
              </a:rPr>
              <a:t>Bonetta</a:t>
            </a:r>
            <a:r>
              <a:rPr lang="en-GB" sz="1800" b="0" i="0" dirty="0">
                <a:solidFill>
                  <a:srgbClr val="000000"/>
                </a:solidFill>
                <a:effectLst/>
                <a:latin typeface="Georgia" panose="02040502050405020303" pitchFamily="18" charset="0"/>
              </a:rPr>
              <a:t>.</a:t>
            </a:r>
            <a:r>
              <a:rPr lang="en-GB" sz="1800" b="0" i="0" dirty="0">
                <a:solidFill>
                  <a:srgbClr val="000000"/>
                </a:solidFill>
                <a:effectLst/>
                <a:latin typeface="Times New Roman" panose="02020603050405020304" pitchFamily="18" charset="0"/>
              </a:rPr>
              <a:t>​​ </a:t>
            </a:r>
          </a:p>
          <a:p>
            <a:endParaRPr lang="en-GB" dirty="0"/>
          </a:p>
          <a:p>
            <a:pPr marL="171450" indent="-171450">
              <a:buFont typeface="Arial"/>
              <a:buChar char="•"/>
            </a:pPr>
            <a:r>
              <a:rPr lang="en-GB" dirty="0"/>
              <a:t>Why do you think she used her birth name on this document? </a:t>
            </a:r>
          </a:p>
          <a:p>
            <a:r>
              <a:rPr lang="en-GB" sz="1800" b="0" i="0" dirty="0">
                <a:solidFill>
                  <a:srgbClr val="000000"/>
                </a:solidFill>
                <a:effectLst/>
                <a:latin typeface="Georgia" panose="02040502050405020303" pitchFamily="18" charset="0"/>
              </a:rPr>
              <a:t>She may have wanted to remember her original identity and heritage. She may have also wanted to take a little bit of control back in a situation where she didn’t have much power. </a:t>
            </a:r>
            <a:r>
              <a:rPr lang="en-GB" sz="1800" b="0" i="0" dirty="0">
                <a:solidFill>
                  <a:srgbClr val="000000"/>
                </a:solidFill>
                <a:effectLst/>
                <a:latin typeface="Times New Roman" panose="02020603050405020304" pitchFamily="18" charset="0"/>
              </a:rPr>
              <a:t>​ </a:t>
            </a:r>
          </a:p>
          <a:p>
            <a:endParaRPr lang="en-GB" dirty="0"/>
          </a:p>
          <a:p>
            <a:pPr marL="171450" indent="-171450">
              <a:buFont typeface="Arial"/>
              <a:buChar char="•"/>
            </a:pPr>
            <a:r>
              <a:rPr lang="en-GB" dirty="0"/>
              <a:t>How should we remember this person? As Sarah or as Ina?</a:t>
            </a:r>
          </a:p>
          <a:p>
            <a:r>
              <a:rPr lang="en-GB" dirty="0"/>
              <a:t>Many students might think ‘Ina’ is a better way to remember this person. Ideally, we would be able to ask a person what they would like to be known as, but sadly Ina/Sarah died a long time ago so we can't ask her what we should call her. ​ </a:t>
            </a:r>
          </a:p>
          <a:p>
            <a:endParaRPr lang="en-GB" dirty="0"/>
          </a:p>
          <a:p>
            <a:r>
              <a:rPr lang="en-GB" dirty="0"/>
              <a:t>​Many of the historic sources and recent articles about this individual are likely to use the name 'Sarah'. On one hand, using this name might make it easier to find information about her. On the other, this document reveals that she chose to use her birth name on an important document. Because of this we have chosen to use ‘Ina’ as her first name in these resources. </a:t>
            </a:r>
          </a:p>
          <a:p>
            <a:endParaRPr lang="en-GB" dirty="0"/>
          </a:p>
          <a:p>
            <a:r>
              <a:rPr lang="en-GB" b="1" dirty="0"/>
              <a:t>Image credit:</a:t>
            </a:r>
          </a:p>
          <a:p>
            <a:r>
              <a:rPr lang="en-GB" b="0" i="0" dirty="0">
                <a:solidFill>
                  <a:srgbClr val="242424"/>
                </a:solidFill>
                <a:effectLst/>
                <a:latin typeface="Calibri" panose="020F0502020204030204" pitchFamily="34" charset="0"/>
              </a:rPr>
              <a:t>PAR255/1/3/35, East Sussex and Brighton and Hove Record Office at The Keep</a:t>
            </a:r>
            <a:endParaRPr lang="en-GB" dirty="0"/>
          </a:p>
        </p:txBody>
      </p:sp>
      <p:sp>
        <p:nvSpPr>
          <p:cNvPr id="4" name="Slide Number Placeholder 3"/>
          <p:cNvSpPr>
            <a:spLocks noGrp="1"/>
          </p:cNvSpPr>
          <p:nvPr>
            <p:ph type="sldNum" sz="quarter" idx="5"/>
          </p:nvPr>
        </p:nvSpPr>
        <p:spPr/>
        <p:txBody>
          <a:bodyPr/>
          <a:lstStyle/>
          <a:p>
            <a:fld id="{3437763D-30BC-40D1-94C9-1E24159BADCE}" type="slidenum">
              <a:rPr lang="en-GB" smtClean="0"/>
              <a:t>8</a:t>
            </a:fld>
            <a:endParaRPr lang="en-GB"/>
          </a:p>
        </p:txBody>
      </p:sp>
    </p:spTree>
    <p:extLst>
      <p:ext uri="{BB962C8B-B14F-4D97-AF65-F5344CB8AC3E}">
        <p14:creationId xmlns:p14="http://schemas.microsoft.com/office/powerpoint/2010/main" val="169640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AD7-BB8D-C7FD-5047-02B536AD2F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09D78C-F217-5E2E-1B9B-0371D5AFF3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E3602E-8E88-F871-4667-9CEB0701A9D4}"/>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5" name="Footer Placeholder 4">
            <a:extLst>
              <a:ext uri="{FF2B5EF4-FFF2-40B4-BE49-F238E27FC236}">
                <a16:creationId xmlns:a16="http://schemas.microsoft.com/office/drawing/2014/main" id="{C97A38E7-A13D-A0FB-6E44-5F97CA46B5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1A03D2-75F2-34C6-56AE-941A599756C6}"/>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190997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14B7-3E8C-2EC8-9B8D-400ECD7430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CE6385-9852-A37E-4ECA-426098D8C6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24D811-431F-A97E-1FCE-E45F0554893A}"/>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5" name="Footer Placeholder 4">
            <a:extLst>
              <a:ext uri="{FF2B5EF4-FFF2-40B4-BE49-F238E27FC236}">
                <a16:creationId xmlns:a16="http://schemas.microsoft.com/office/drawing/2014/main" id="{C9B463C1-9853-EF12-D983-3829CAC80F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89305F-8271-48D9-B74B-71AC95B5D9A0}"/>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1326761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1F72-93F3-F0C8-A79C-1C953E40CD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906FE3-3868-30DA-D543-7FED3AD48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179CDB-240B-BFAC-6C84-DB63B606BC50}"/>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5" name="Footer Placeholder 4">
            <a:extLst>
              <a:ext uri="{FF2B5EF4-FFF2-40B4-BE49-F238E27FC236}">
                <a16:creationId xmlns:a16="http://schemas.microsoft.com/office/drawing/2014/main" id="{ADC154E7-9D6D-235B-31BC-624B8BA225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4F95F1-834B-8823-DBA8-EE5137160344}"/>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4234469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E1A0-7B5E-06B1-6BCE-A3D2309E23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E7192F-4F89-A1B9-78D4-DD6812DADF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B2660-064F-25B6-686D-0605528FFB27}"/>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5" name="Footer Placeholder 4">
            <a:extLst>
              <a:ext uri="{FF2B5EF4-FFF2-40B4-BE49-F238E27FC236}">
                <a16:creationId xmlns:a16="http://schemas.microsoft.com/office/drawing/2014/main" id="{04C3ACF1-3F8A-EBE8-BA40-DACDF2C7A9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5F513-EB40-12DB-D8EC-F6DDC21199BD}"/>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3896531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BA4F1-5867-CE68-6BA4-1509F05E97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D69BA4-698A-425C-7350-E439DD88CF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C8E280-74CB-D8EA-FA15-B7E9622E9701}"/>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5" name="Footer Placeholder 4">
            <a:extLst>
              <a:ext uri="{FF2B5EF4-FFF2-40B4-BE49-F238E27FC236}">
                <a16:creationId xmlns:a16="http://schemas.microsoft.com/office/drawing/2014/main" id="{EB69E1BC-5516-5AEB-225B-34E642943A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735A5C-4300-8A46-1F9A-8A5CA8A426ED}"/>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325702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C7283-264A-2AEB-3813-9A6CE77DFC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D2E224-CA12-59C3-9B95-314ADA853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58FC9DB-82FA-15F0-1329-78E6CAF40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38DD6C-76C0-27CD-3710-5D4216AB84B8}"/>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6" name="Footer Placeholder 5">
            <a:extLst>
              <a:ext uri="{FF2B5EF4-FFF2-40B4-BE49-F238E27FC236}">
                <a16:creationId xmlns:a16="http://schemas.microsoft.com/office/drawing/2014/main" id="{2840FC23-E1F0-8C27-51F2-378909EA8C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DC6C2A-E612-8209-134D-35F302912215}"/>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162721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DC55-CD36-72DE-9CB4-413966BA54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7FB569-8AE7-FD4C-9D7F-D12D97229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FD80C2-754E-E261-4D1A-64996826DC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D8AD9A-50BC-9DDD-7EDD-042C826B9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325089-12C2-E348-85E3-ED3283D2E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68D950-C137-6DA6-057B-B5A80BBBEF60}"/>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8" name="Footer Placeholder 7">
            <a:extLst>
              <a:ext uri="{FF2B5EF4-FFF2-40B4-BE49-F238E27FC236}">
                <a16:creationId xmlns:a16="http://schemas.microsoft.com/office/drawing/2014/main" id="{69B65FBB-05E6-AFB7-F37A-87D565C87B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CC697C-2A28-5821-D172-D54B98DE7F10}"/>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135924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731E-F6F3-8508-E248-8659ED2A55C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BA1BF5-7D36-E0C4-286E-1ABD44ED10E8}"/>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4" name="Footer Placeholder 3">
            <a:extLst>
              <a:ext uri="{FF2B5EF4-FFF2-40B4-BE49-F238E27FC236}">
                <a16:creationId xmlns:a16="http://schemas.microsoft.com/office/drawing/2014/main" id="{57CD69CF-CB59-44AE-61A6-DA7E5A8CFDC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5442C0-2761-83DF-F27C-78F3BA39288C}"/>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3472735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8C3F0-780B-3A5D-6755-32F3D4EDBF89}"/>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3" name="Footer Placeholder 2">
            <a:extLst>
              <a:ext uri="{FF2B5EF4-FFF2-40B4-BE49-F238E27FC236}">
                <a16:creationId xmlns:a16="http://schemas.microsoft.com/office/drawing/2014/main" id="{0D9EBA8D-5B9A-B130-7CD5-91EBE95D0D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6541D2-3343-A165-B08F-31045B6F7F4C}"/>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100651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C3B0-6FB8-47B2-E8E7-91A54FCFD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8B262C-CC68-42D6-C172-2715A5597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9C4891-2E67-638B-09B0-21FB686D3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C2965-30D4-8E6C-D1FD-9D56657F951C}"/>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6" name="Footer Placeholder 5">
            <a:extLst>
              <a:ext uri="{FF2B5EF4-FFF2-40B4-BE49-F238E27FC236}">
                <a16:creationId xmlns:a16="http://schemas.microsoft.com/office/drawing/2014/main" id="{AE280EB6-817A-16D9-D9D6-609F064E59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564DED-D31F-E1B1-488A-E57EB10C7C5B}"/>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4155508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053D-A0CF-2500-E610-67B50D3D0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88A3FC-81C7-0B77-ED20-D73A4C0600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762022-9EEC-086E-D825-CC7553BF8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2F6FC-C708-BEC1-2141-26A1AD6422A7}"/>
              </a:ext>
            </a:extLst>
          </p:cNvPr>
          <p:cNvSpPr>
            <a:spLocks noGrp="1"/>
          </p:cNvSpPr>
          <p:nvPr>
            <p:ph type="dt" sz="half" idx="10"/>
          </p:nvPr>
        </p:nvSpPr>
        <p:spPr/>
        <p:txBody>
          <a:bodyPr/>
          <a:lstStyle/>
          <a:p>
            <a:fld id="{AFA7A63D-2471-43A0-8AFB-BF12A22910D1}" type="datetimeFigureOut">
              <a:rPr lang="en-GB" smtClean="0"/>
              <a:t>28/03/2025</a:t>
            </a:fld>
            <a:endParaRPr lang="en-GB"/>
          </a:p>
        </p:txBody>
      </p:sp>
      <p:sp>
        <p:nvSpPr>
          <p:cNvPr id="6" name="Footer Placeholder 5">
            <a:extLst>
              <a:ext uri="{FF2B5EF4-FFF2-40B4-BE49-F238E27FC236}">
                <a16:creationId xmlns:a16="http://schemas.microsoft.com/office/drawing/2014/main" id="{FD406554-2278-54F8-9D6E-E3732122AE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6DCDFC-2600-99B3-822D-AEB069EECE6A}"/>
              </a:ext>
            </a:extLst>
          </p:cNvPr>
          <p:cNvSpPr>
            <a:spLocks noGrp="1"/>
          </p:cNvSpPr>
          <p:nvPr>
            <p:ph type="sldNum" sz="quarter" idx="12"/>
          </p:nvPr>
        </p:nvSpPr>
        <p:spPr/>
        <p:txBody>
          <a:bodyPr/>
          <a:lstStyle/>
          <a:p>
            <a:fld id="{6AC5F2E5-92FC-4754-B86D-00225C73A162}" type="slidenum">
              <a:rPr lang="en-GB" smtClean="0"/>
              <a:t>‹#›</a:t>
            </a:fld>
            <a:endParaRPr lang="en-GB"/>
          </a:p>
        </p:txBody>
      </p:sp>
    </p:spTree>
    <p:extLst>
      <p:ext uri="{BB962C8B-B14F-4D97-AF65-F5344CB8AC3E}">
        <p14:creationId xmlns:p14="http://schemas.microsoft.com/office/powerpoint/2010/main" val="414602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6CB0D-D080-E3CD-A910-B991B5C7C4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C52A02-5203-FFF2-DA40-99883333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63CE49-6E43-DFCF-2214-687FF7EFB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A7A63D-2471-43A0-8AFB-BF12A22910D1}" type="datetimeFigureOut">
              <a:rPr lang="en-GB" smtClean="0"/>
              <a:t>28/03/2025</a:t>
            </a:fld>
            <a:endParaRPr lang="en-GB"/>
          </a:p>
        </p:txBody>
      </p:sp>
      <p:sp>
        <p:nvSpPr>
          <p:cNvPr id="5" name="Footer Placeholder 4">
            <a:extLst>
              <a:ext uri="{FF2B5EF4-FFF2-40B4-BE49-F238E27FC236}">
                <a16:creationId xmlns:a16="http://schemas.microsoft.com/office/drawing/2014/main" id="{AF4F020F-A3B0-CAC0-B5D7-3FAD7223E0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4E9D757-F1BE-8392-686D-A638AA1059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C5F2E5-92FC-4754-B86D-00225C73A162}" type="slidenum">
              <a:rPr lang="en-GB" smtClean="0"/>
              <a:t>‹#›</a:t>
            </a:fld>
            <a:endParaRPr lang="en-GB"/>
          </a:p>
        </p:txBody>
      </p:sp>
    </p:spTree>
    <p:extLst>
      <p:ext uri="{BB962C8B-B14F-4D97-AF65-F5344CB8AC3E}">
        <p14:creationId xmlns:p14="http://schemas.microsoft.com/office/powerpoint/2010/main" val="3853295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hyperlink" Target="https://youtu.be/2TY_91Q3KUc?feature=shared" TargetMode="External"/><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hyperlink" Target="Watch%20the%20videos:%20https:/youtube.com/playlist?list=PLmQztN3936tL1ZgIHlfwlsKaRAqEDNQf1&amp;feature=shared" TargetMode="External"/><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hyperlink" Target="https://youtu.be/RdsBXioYolM?feature=shar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8ABFC820-E4F6-DCDD-7B5F-DC1699B2F6EF}"/>
              </a:ext>
            </a:extLst>
          </p:cNvPr>
          <p:cNvSpPr>
            <a:spLocks noGrp="1"/>
          </p:cNvSpPr>
          <p:nvPr>
            <p:ph type="title"/>
          </p:nvPr>
        </p:nvSpPr>
        <p:spPr>
          <a:xfrm>
            <a:off x="838200" y="-1325563"/>
            <a:ext cx="10515600" cy="1325563"/>
          </a:xfrm>
        </p:spPr>
        <p:txBody>
          <a:bodyPr/>
          <a:lstStyle/>
          <a:p>
            <a:r>
              <a:rPr lang="en-US" dirty="0"/>
              <a:t>Ina Sarah Forbes </a:t>
            </a:r>
            <a:r>
              <a:rPr lang="en-US" dirty="0" err="1"/>
              <a:t>Bonetta</a:t>
            </a:r>
            <a:r>
              <a:rPr lang="en-US" dirty="0"/>
              <a:t> – source task</a:t>
            </a:r>
          </a:p>
        </p:txBody>
      </p:sp>
      <p:pic>
        <p:nvPicPr>
          <p:cNvPr id="4" name="Picture 3">
            <a:extLst>
              <a:ext uri="{FF2B5EF4-FFF2-40B4-BE49-F238E27FC236}">
                <a16:creationId xmlns:a16="http://schemas.microsoft.com/office/drawing/2014/main" id="{975C98AE-E694-1E9C-40D3-7CE6F28260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06" y="-75157"/>
            <a:ext cx="12693040" cy="7139835"/>
          </a:xfrm>
          <a:prstGeom prst="rect">
            <a:avLst/>
          </a:prstGeom>
        </p:spPr>
      </p:pic>
      <p:pic>
        <p:nvPicPr>
          <p:cNvPr id="5" name="Content Placeholder 4">
            <a:extLst>
              <a:ext uri="{FF2B5EF4-FFF2-40B4-BE49-F238E27FC236}">
                <a16:creationId xmlns:a16="http://schemas.microsoft.com/office/drawing/2014/main" id="{00D19855-7CD0-8746-D046-BA4C56D6EB77}"/>
              </a:ext>
              <a:ext uri="{C183D7F6-B498-43B3-948B-1728B52AA6E4}">
                <adec:decorative xmlns:adec="http://schemas.microsoft.com/office/drawing/2017/decorative" val="1"/>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475747" y="818148"/>
            <a:ext cx="3809471" cy="4834938"/>
          </a:xfrm>
        </p:spPr>
      </p:pic>
      <p:pic>
        <p:nvPicPr>
          <p:cNvPr id="2" name="Picture 1">
            <a:extLst>
              <a:ext uri="{FF2B5EF4-FFF2-40B4-BE49-F238E27FC236}">
                <a16:creationId xmlns:a16="http://schemas.microsoft.com/office/drawing/2014/main" id="{DD13F236-0C97-2067-F740-399AAC394F7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474702" y="497030"/>
            <a:ext cx="9708332" cy="5460937"/>
          </a:xfrm>
          <a:prstGeom prst="rect">
            <a:avLst/>
          </a:prstGeom>
        </p:spPr>
      </p:pic>
      <p:sp>
        <p:nvSpPr>
          <p:cNvPr id="6" name="Title 8">
            <a:extLst>
              <a:ext uri="{FF2B5EF4-FFF2-40B4-BE49-F238E27FC236}">
                <a16:creationId xmlns:a16="http://schemas.microsoft.com/office/drawing/2014/main" id="{38336CDA-D3EB-24C6-5900-8B59760339AD}"/>
              </a:ext>
            </a:extLst>
          </p:cNvPr>
          <p:cNvSpPr txBox="1">
            <a:spLocks/>
          </p:cNvSpPr>
          <p:nvPr/>
        </p:nvSpPr>
        <p:spPr>
          <a:xfrm>
            <a:off x="-66806" y="4386393"/>
            <a:ext cx="1269303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8800" b="1" spc="100" dirty="0">
                <a:solidFill>
                  <a:schemeClr val="bg1"/>
                </a:solidFill>
                <a:latin typeface="Gill Sans Nova Cond"/>
                <a:ea typeface="Open Sans Condensed" panose="020B0306030504020204" pitchFamily="34" charset="0"/>
                <a:cs typeface="Open Sans Condensed" panose="020B0306030504020204" pitchFamily="34" charset="0"/>
              </a:rPr>
              <a:t>Ina Sarah Forbes Bonetta</a:t>
            </a:r>
          </a:p>
        </p:txBody>
      </p:sp>
      <p:sp>
        <p:nvSpPr>
          <p:cNvPr id="9" name="TextBox 8">
            <a:extLst>
              <a:ext uri="{FF2B5EF4-FFF2-40B4-BE49-F238E27FC236}">
                <a16:creationId xmlns:a16="http://schemas.microsoft.com/office/drawing/2014/main" id="{478B1542-1CC3-8F94-C7BD-1A3C721C1A90}"/>
              </a:ext>
            </a:extLst>
          </p:cNvPr>
          <p:cNvSpPr txBox="1"/>
          <p:nvPr/>
        </p:nvSpPr>
        <p:spPr>
          <a:xfrm>
            <a:off x="3142179" y="6168155"/>
            <a:ext cx="6275070" cy="461665"/>
          </a:xfrm>
          <a:prstGeom prst="rect">
            <a:avLst/>
          </a:prstGeom>
          <a:noFill/>
        </p:spPr>
        <p:txBody>
          <a:bodyPr wrap="square">
            <a:spAutoFit/>
          </a:bodyPr>
          <a:lstStyle/>
          <a:p>
            <a:pPr algn="ctr">
              <a:lnSpc>
                <a:spcPct val="100000"/>
              </a:lnSpc>
              <a:spcBef>
                <a:spcPts val="0"/>
              </a:spcBef>
              <a:defRPr/>
            </a:pPr>
            <a:r>
              <a:rPr lang="en-GB" sz="2400" b="1" spc="100" dirty="0">
                <a:solidFill>
                  <a:schemeClr val="bg1"/>
                </a:solidFill>
                <a:latin typeface="Georgia" panose="02040502050405020303" pitchFamily="18" charset="0"/>
                <a:ea typeface="Open Sans Condensed" panose="020B0606030504020204" pitchFamily="34" charset="0"/>
                <a:cs typeface="Open Sans Condensed" panose="020B0606030504020204" pitchFamily="34" charset="0"/>
              </a:rPr>
              <a:t>– Source Task – </a:t>
            </a:r>
          </a:p>
        </p:txBody>
      </p:sp>
    </p:spTree>
    <p:extLst>
      <p:ext uri="{BB962C8B-B14F-4D97-AF65-F5344CB8AC3E}">
        <p14:creationId xmlns:p14="http://schemas.microsoft.com/office/powerpoint/2010/main" val="87853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4F61E436-9A68-3057-08F3-8547C6AAF086}"/>
              </a:ext>
            </a:extLst>
          </p:cNvPr>
          <p:cNvSpPr>
            <a:spLocks noGrp="1"/>
          </p:cNvSpPr>
          <p:nvPr>
            <p:ph type="title"/>
          </p:nvPr>
        </p:nvSpPr>
        <p:spPr>
          <a:xfrm>
            <a:off x="662656" y="-1357939"/>
            <a:ext cx="10515600" cy="1325563"/>
          </a:xfrm>
        </p:spPr>
        <p:txBody>
          <a:bodyPr/>
          <a:lstStyle/>
          <a:p>
            <a:r>
              <a:rPr lang="en-US" dirty="0"/>
              <a:t>Have you watched me tell my story?</a:t>
            </a:r>
          </a:p>
        </p:txBody>
      </p:sp>
      <p:pic>
        <p:nvPicPr>
          <p:cNvPr id="5" name="Picture 4">
            <a:extLst>
              <a:ext uri="{FF2B5EF4-FFF2-40B4-BE49-F238E27FC236}">
                <a16:creationId xmlns:a16="http://schemas.microsoft.com/office/drawing/2014/main" id="{6680B426-9FEA-FBB6-ADDE-369DE7D2BC6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070" y="-82203"/>
            <a:ext cx="12423731" cy="6988349"/>
          </a:xfrm>
          <a:prstGeom prst="rect">
            <a:avLst/>
          </a:prstGeom>
        </p:spPr>
      </p:pic>
      <p:sp>
        <p:nvSpPr>
          <p:cNvPr id="3" name="Title 2">
            <a:extLst>
              <a:ext uri="{FF2B5EF4-FFF2-40B4-BE49-F238E27FC236}">
                <a16:creationId xmlns:a16="http://schemas.microsoft.com/office/drawing/2014/main" id="{44AD1FFE-C544-681A-B38A-DD872AE96AE0}"/>
              </a:ext>
              <a:ext uri="{C183D7F6-B498-43B3-948B-1728B52AA6E4}">
                <adec:decorative xmlns:adec="http://schemas.microsoft.com/office/drawing/2017/decorative" val="1"/>
              </a:ext>
            </a:extLst>
          </p:cNvPr>
          <p:cNvSpPr txBox="1">
            <a:spLocks/>
          </p:cNvSpPr>
          <p:nvPr/>
        </p:nvSpPr>
        <p:spPr>
          <a:xfrm>
            <a:off x="573498" y="521539"/>
            <a:ext cx="11073859"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5400" b="1" spc="100" dirty="0">
                <a:solidFill>
                  <a:schemeClr val="bg1"/>
                </a:solidFill>
                <a:latin typeface="Gill Sans Nova Cond"/>
                <a:ea typeface="Open Sans Condensed" panose="020B0306030504020204" pitchFamily="34" charset="0"/>
                <a:cs typeface="Open Sans Condensed" panose="020B0306030504020204" pitchFamily="34" charset="0"/>
              </a:rPr>
              <a:t>Have you watched me tell my story?</a:t>
            </a:r>
          </a:p>
        </p:txBody>
      </p:sp>
      <p:pic>
        <p:nvPicPr>
          <p:cNvPr id="11" name="Picture 10" descr="Photograph of Ina Sarah Forbes Bonetta from the video.">
            <a:extLst>
              <a:ext uri="{FF2B5EF4-FFF2-40B4-BE49-F238E27FC236}">
                <a16:creationId xmlns:a16="http://schemas.microsoft.com/office/drawing/2014/main" id="{212CD383-8BC5-8824-8509-88BA8283AD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4539" y="2227199"/>
            <a:ext cx="2718053" cy="3336832"/>
          </a:xfrm>
          <a:prstGeom prst="rect">
            <a:avLst/>
          </a:prstGeom>
        </p:spPr>
      </p:pic>
      <p:sp>
        <p:nvSpPr>
          <p:cNvPr id="34" name="TextBox 33">
            <a:extLst>
              <a:ext uri="{FF2B5EF4-FFF2-40B4-BE49-F238E27FC236}">
                <a16:creationId xmlns:a16="http://schemas.microsoft.com/office/drawing/2014/main" id="{A244496A-52AA-1AB7-2348-8713429A872C}"/>
              </a:ext>
            </a:extLst>
          </p:cNvPr>
          <p:cNvSpPr txBox="1"/>
          <p:nvPr/>
        </p:nvSpPr>
        <p:spPr>
          <a:xfrm>
            <a:off x="2886010" y="6079740"/>
            <a:ext cx="6275070" cy="461665"/>
          </a:xfrm>
          <a:prstGeom prst="rect">
            <a:avLst/>
          </a:prstGeom>
          <a:noFill/>
        </p:spPr>
        <p:txBody>
          <a:bodyPr wrap="square">
            <a:spAutoFit/>
          </a:bodyPr>
          <a:lstStyle/>
          <a:p>
            <a:pPr algn="ctr">
              <a:lnSpc>
                <a:spcPct val="100000"/>
              </a:lnSpc>
              <a:spcBef>
                <a:spcPts val="0"/>
              </a:spcBef>
              <a:defRPr/>
            </a:pPr>
            <a:r>
              <a:rPr lang="en-GB" sz="2400" b="1" spc="100" dirty="0">
                <a:solidFill>
                  <a:schemeClr val="bg1"/>
                </a:solidFill>
                <a:latin typeface="Gill Sans Nova Cond"/>
                <a:ea typeface="Open Sans Condensed" panose="020B0306030504020204" pitchFamily="34" charset="0"/>
                <a:cs typeface="Open Sans Condensed" panose="020B0306030504020204" pitchFamily="34" charset="0"/>
              </a:rPr>
              <a:t>Ina Sarah Forbes </a:t>
            </a:r>
            <a:r>
              <a:rPr lang="en-GB" sz="2400" b="1" spc="100" dirty="0" err="1">
                <a:solidFill>
                  <a:schemeClr val="bg1"/>
                </a:solidFill>
                <a:latin typeface="Gill Sans Nova Cond"/>
                <a:ea typeface="Open Sans Condensed" panose="020B0306030504020204" pitchFamily="34" charset="0"/>
                <a:cs typeface="Open Sans Condensed" panose="020B0306030504020204" pitchFamily="34" charset="0"/>
              </a:rPr>
              <a:t>Bonetta</a:t>
            </a:r>
            <a:endParaRPr lang="en-GB" sz="2400" b="1" spc="100" dirty="0">
              <a:solidFill>
                <a:schemeClr val="bg1"/>
              </a:solidFill>
              <a:latin typeface="Gill Sans Nova Cond"/>
              <a:ea typeface="Open Sans Condensed" panose="020B0306030504020204" pitchFamily="34" charset="0"/>
              <a:cs typeface="Open Sans Condensed" panose="020B0306030504020204" pitchFamily="34" charset="0"/>
            </a:endParaRPr>
          </a:p>
        </p:txBody>
      </p:sp>
      <p:pic>
        <p:nvPicPr>
          <p:cNvPr id="7" name="Picture 6" descr="Photograph of Sophia Duleep Singh from the video.">
            <a:extLst>
              <a:ext uri="{FF2B5EF4-FFF2-40B4-BE49-F238E27FC236}">
                <a16:creationId xmlns:a16="http://schemas.microsoft.com/office/drawing/2014/main" id="{0AB5E41F-D1AD-26E5-0A7A-F52EE0757D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85858" y="2513981"/>
            <a:ext cx="2265948" cy="2718022"/>
          </a:xfrm>
          <a:prstGeom prst="rect">
            <a:avLst/>
          </a:prstGeom>
        </p:spPr>
      </p:pic>
      <p:sp>
        <p:nvSpPr>
          <p:cNvPr id="32" name="TextBox 31">
            <a:extLst>
              <a:ext uri="{FF2B5EF4-FFF2-40B4-BE49-F238E27FC236}">
                <a16:creationId xmlns:a16="http://schemas.microsoft.com/office/drawing/2014/main" id="{744D4410-8CEC-E9FA-7C9B-94508FD9FA93}"/>
              </a:ext>
            </a:extLst>
          </p:cNvPr>
          <p:cNvSpPr txBox="1"/>
          <p:nvPr/>
        </p:nvSpPr>
        <p:spPr>
          <a:xfrm>
            <a:off x="6908376" y="5723767"/>
            <a:ext cx="6275070" cy="830997"/>
          </a:xfrm>
          <a:prstGeom prst="rect">
            <a:avLst/>
          </a:prstGeom>
          <a:noFill/>
        </p:spPr>
        <p:txBody>
          <a:bodyPr wrap="square">
            <a:spAutoFit/>
          </a:bodyPr>
          <a:lstStyle/>
          <a:p>
            <a:pPr algn="ctr">
              <a:lnSpc>
                <a:spcPct val="100000"/>
              </a:lnSpc>
              <a:spcBef>
                <a:spcPts val="0"/>
              </a:spcBef>
              <a:defRPr/>
            </a:pPr>
            <a:r>
              <a:rPr lang="en-GB" sz="2400" b="1" spc="100" dirty="0">
                <a:solidFill>
                  <a:schemeClr val="bg1"/>
                </a:solidFill>
                <a:latin typeface="Gill Sans Nova Cond"/>
                <a:ea typeface="Open Sans Condensed" panose="020B0306030504020204" pitchFamily="34" charset="0"/>
                <a:cs typeface="Open Sans Condensed" panose="020B0306030504020204" pitchFamily="34" charset="0"/>
              </a:rPr>
              <a:t>Princess Sophia </a:t>
            </a:r>
          </a:p>
          <a:p>
            <a:pPr algn="ctr">
              <a:lnSpc>
                <a:spcPct val="100000"/>
              </a:lnSpc>
              <a:spcBef>
                <a:spcPts val="0"/>
              </a:spcBef>
              <a:defRPr/>
            </a:pPr>
            <a:r>
              <a:rPr lang="en-GB" sz="2400" b="1" spc="100" dirty="0" err="1">
                <a:solidFill>
                  <a:schemeClr val="bg1"/>
                </a:solidFill>
                <a:latin typeface="Gill Sans Nova Cond"/>
                <a:ea typeface="Open Sans Condensed" panose="020B0306030504020204" pitchFamily="34" charset="0"/>
                <a:cs typeface="Open Sans Condensed" panose="020B0306030504020204" pitchFamily="34" charset="0"/>
              </a:rPr>
              <a:t>Duleep</a:t>
            </a:r>
            <a:r>
              <a:rPr lang="en-GB" sz="2400" b="1" spc="100" dirty="0">
                <a:solidFill>
                  <a:schemeClr val="bg1"/>
                </a:solidFill>
                <a:latin typeface="Gill Sans Nova Cond"/>
                <a:ea typeface="Open Sans Condensed" panose="020B0306030504020204" pitchFamily="34" charset="0"/>
                <a:cs typeface="Open Sans Condensed" panose="020B0306030504020204" pitchFamily="34" charset="0"/>
              </a:rPr>
              <a:t> Singh</a:t>
            </a:r>
          </a:p>
        </p:txBody>
      </p:sp>
      <p:pic>
        <p:nvPicPr>
          <p:cNvPr id="2" name="Picture 1" descr="Photograph of Queen Victoria from the video.">
            <a:extLst>
              <a:ext uri="{FF2B5EF4-FFF2-40B4-BE49-F238E27FC236}">
                <a16:creationId xmlns:a16="http://schemas.microsoft.com/office/drawing/2014/main" id="{5F473EF8-8354-9AE9-B7BA-56399FEEE7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6384" y="2540875"/>
            <a:ext cx="2245401" cy="2704357"/>
          </a:xfrm>
          <a:prstGeom prst="rect">
            <a:avLst/>
          </a:prstGeom>
        </p:spPr>
      </p:pic>
      <p:sp>
        <p:nvSpPr>
          <p:cNvPr id="33" name="TextBox 32">
            <a:extLst>
              <a:ext uri="{FF2B5EF4-FFF2-40B4-BE49-F238E27FC236}">
                <a16:creationId xmlns:a16="http://schemas.microsoft.com/office/drawing/2014/main" id="{B6A044F9-29D2-4937-D12E-3AF48F420C5F}"/>
              </a:ext>
            </a:extLst>
          </p:cNvPr>
          <p:cNvSpPr txBox="1"/>
          <p:nvPr/>
        </p:nvSpPr>
        <p:spPr>
          <a:xfrm>
            <a:off x="-1182869" y="5716302"/>
            <a:ext cx="6275070" cy="461665"/>
          </a:xfrm>
          <a:prstGeom prst="rect">
            <a:avLst/>
          </a:prstGeom>
          <a:noFill/>
        </p:spPr>
        <p:txBody>
          <a:bodyPr wrap="square">
            <a:spAutoFit/>
          </a:bodyPr>
          <a:lstStyle/>
          <a:p>
            <a:pPr algn="ctr">
              <a:lnSpc>
                <a:spcPct val="100000"/>
              </a:lnSpc>
              <a:spcBef>
                <a:spcPts val="0"/>
              </a:spcBef>
              <a:defRPr/>
            </a:pPr>
            <a:r>
              <a:rPr lang="en-GB" sz="2400" b="1" spc="100" dirty="0">
                <a:solidFill>
                  <a:schemeClr val="bg1"/>
                </a:solidFill>
                <a:latin typeface="Gill Sans Nova Cond"/>
                <a:ea typeface="Open Sans Condensed" panose="020B0306030504020204" pitchFamily="34" charset="0"/>
                <a:cs typeface="Open Sans Condensed" panose="020B0306030504020204" pitchFamily="34" charset="0"/>
              </a:rPr>
              <a:t>Queen Victoria</a:t>
            </a:r>
          </a:p>
        </p:txBody>
      </p:sp>
      <p:pic>
        <p:nvPicPr>
          <p:cNvPr id="31" name="Picture 30">
            <a:hlinkClick r:id="rId7"/>
            <a:extLst>
              <a:ext uri="{FF2B5EF4-FFF2-40B4-BE49-F238E27FC236}">
                <a16:creationId xmlns:a16="http://schemas.microsoft.com/office/drawing/2014/main" id="{6A676900-C8B8-072F-3987-3FCC019035DF}"/>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53042" y="1700847"/>
            <a:ext cx="7772400" cy="4371975"/>
          </a:xfrm>
          <a:prstGeom prst="rect">
            <a:avLst/>
          </a:prstGeom>
        </p:spPr>
      </p:pic>
      <p:pic>
        <p:nvPicPr>
          <p:cNvPr id="25" name="Picture 24">
            <a:hlinkClick r:id="rId9"/>
            <a:extLst>
              <a:ext uri="{FF2B5EF4-FFF2-40B4-BE49-F238E27FC236}">
                <a16:creationId xmlns:a16="http://schemas.microsoft.com/office/drawing/2014/main" id="{06CC0225-F51D-0B88-C0B8-34C1A7056062}"/>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54666" y="1534765"/>
            <a:ext cx="8396752" cy="4723173"/>
          </a:xfrm>
          <a:prstGeom prst="rect">
            <a:avLst/>
          </a:prstGeom>
        </p:spPr>
      </p:pic>
      <p:pic>
        <p:nvPicPr>
          <p:cNvPr id="29" name="Picture 28">
            <a:hlinkClick r:id="rId11"/>
            <a:extLst>
              <a:ext uri="{FF2B5EF4-FFF2-40B4-BE49-F238E27FC236}">
                <a16:creationId xmlns:a16="http://schemas.microsoft.com/office/drawing/2014/main" id="{D68CB819-B91F-4775-4C95-2E283DDA92D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41506" y="1647735"/>
            <a:ext cx="7772400" cy="4371975"/>
          </a:xfrm>
          <a:prstGeom prst="rect">
            <a:avLst/>
          </a:prstGeom>
        </p:spPr>
      </p:pic>
    </p:spTree>
    <p:extLst>
      <p:ext uri="{BB962C8B-B14F-4D97-AF65-F5344CB8AC3E}">
        <p14:creationId xmlns:p14="http://schemas.microsoft.com/office/powerpoint/2010/main" val="45636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E6BBB-1ABD-0389-081A-2613E52C417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11" y="33817"/>
            <a:ext cx="12192001" cy="6853344"/>
          </a:xfrm>
          <a:prstGeom prst="rect">
            <a:avLst/>
          </a:prstGeom>
        </p:spPr>
      </p:pic>
      <p:sp>
        <p:nvSpPr>
          <p:cNvPr id="9" name="Title 8">
            <a:extLst>
              <a:ext uri="{FF2B5EF4-FFF2-40B4-BE49-F238E27FC236}">
                <a16:creationId xmlns:a16="http://schemas.microsoft.com/office/drawing/2014/main" id="{B12204E2-A0DB-3756-FC77-31F68340F65B}"/>
              </a:ext>
            </a:extLst>
          </p:cNvPr>
          <p:cNvSpPr txBox="1">
            <a:spLocks noGrp="1"/>
          </p:cNvSpPr>
          <p:nvPr>
            <p:ph type="title" idx="4294967295"/>
          </p:nvPr>
        </p:nvSpPr>
        <p:spPr>
          <a:xfrm>
            <a:off x="-4105327" y="594453"/>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u="none" strike="noStrike" kern="1200" cap="none" spc="100" normalizeH="0" baseline="0" noProof="0" dirty="0">
                <a:ln>
                  <a:noFill/>
                </a:ln>
                <a:solidFill>
                  <a:srgbClr val="3365A3"/>
                </a:solidFill>
                <a:effectLst/>
                <a:uLnTx/>
                <a:uFillTx/>
                <a:latin typeface="Gill Sans Nova Cond"/>
                <a:ea typeface="Open Sans Condensed" panose="020B0306030504020204" pitchFamily="34" charset="0"/>
                <a:cs typeface="Open Sans Condensed" panose="020B0306030504020204" pitchFamily="34" charset="0"/>
              </a:rPr>
              <a:t>Vocabulary</a:t>
            </a:r>
          </a:p>
        </p:txBody>
      </p:sp>
      <p:sp>
        <p:nvSpPr>
          <p:cNvPr id="10" name="TextBox 9">
            <a:extLst>
              <a:ext uri="{FF2B5EF4-FFF2-40B4-BE49-F238E27FC236}">
                <a16:creationId xmlns:a16="http://schemas.microsoft.com/office/drawing/2014/main" id="{D845CFDD-E078-E193-4727-8B67D6F700F3}"/>
              </a:ext>
            </a:extLst>
          </p:cNvPr>
          <p:cNvSpPr txBox="1">
            <a:spLocks/>
          </p:cNvSpPr>
          <p:nvPr/>
        </p:nvSpPr>
        <p:spPr>
          <a:xfrm>
            <a:off x="596014" y="1641774"/>
            <a:ext cx="10613273" cy="446276"/>
          </a:xfrm>
          <a:prstGeom prst="rect">
            <a:avLst/>
          </a:prstGeom>
          <a:noFill/>
        </p:spPr>
        <p:txBody>
          <a:bodyPr wrap="square" rtlCol="0">
            <a:spAutoFit/>
          </a:bodyPr>
          <a:lstStyle/>
          <a:p>
            <a:r>
              <a:rPr lang="en-GB" sz="1200" b="1" dirty="0">
                <a:solidFill>
                  <a:srgbClr val="9D691F"/>
                </a:solidFill>
                <a:latin typeface="Georgia" panose="02040502050405020303" pitchFamily="18" charset="0"/>
                <a:ea typeface="Open Sans" panose="020B0606030504020204" pitchFamily="34" charset="0"/>
                <a:cs typeface="Open Sans" panose="020B0606030504020204" pitchFamily="34" charset="0"/>
              </a:rPr>
              <a:t>history</a:t>
            </a:r>
            <a:r>
              <a:rPr lang="en-GB" sz="12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200" dirty="0">
                <a:effectLst/>
                <a:latin typeface="Georgia" panose="02040502050405020303" pitchFamily="18" charset="0"/>
                <a:ea typeface="Open Sans" panose="020B0606030504020204" pitchFamily="34" charset="0"/>
                <a:cs typeface="Open Sans" panose="020B0606030504020204" pitchFamily="34" charset="0"/>
              </a:rPr>
              <a:t>  |   </a:t>
            </a:r>
            <a:r>
              <a:rPr lang="en-GB" sz="1200" dirty="0">
                <a:solidFill>
                  <a:sysClr val="windowText" lastClr="000000"/>
                </a:solidFill>
                <a:effectLst/>
                <a:latin typeface="Georgia" panose="02040502050405020303" pitchFamily="18" charset="0"/>
                <a:ea typeface="Open Sans" panose="020B0606030504020204" pitchFamily="34" charset="0"/>
                <a:cs typeface="Open Sans" panose="020B0606030504020204" pitchFamily="34" charset="0"/>
              </a:rPr>
              <a:t>Learning about people, places and events from a long time ago to understand what life was like in the past</a:t>
            </a:r>
            <a:r>
              <a:rPr lang="en-GB" sz="1200" b="0" dirty="0">
                <a:solidFill>
                  <a:sysClr val="windowText" lastClr="000000"/>
                </a:solidFill>
                <a:latin typeface="Georgia" panose="02040502050405020303" pitchFamily="18" charset="0"/>
              </a:rPr>
              <a:t>.</a:t>
            </a:r>
          </a:p>
          <a:p>
            <a:r>
              <a:rPr lang="en-GB" sz="1100" dirty="0">
                <a:effectLst/>
                <a:latin typeface="Georgia" panose="02040502050405020303" pitchFamily="18" charset="0"/>
                <a:ea typeface="Open Sans" panose="020B0606030504020204" pitchFamily="34" charset="0"/>
                <a:cs typeface="Open Sans" panose="020B0606030504020204" pitchFamily="34" charset="0"/>
              </a:rPr>
              <a:t> </a:t>
            </a:r>
          </a:p>
        </p:txBody>
      </p:sp>
      <p:cxnSp>
        <p:nvCxnSpPr>
          <p:cNvPr id="18" name="Straight Connector 17">
            <a:extLst>
              <a:ext uri="{FF2B5EF4-FFF2-40B4-BE49-F238E27FC236}">
                <a16:creationId xmlns:a16="http://schemas.microsoft.com/office/drawing/2014/main" id="{8D09B037-E551-0C2B-88B3-DC93918B7C27}"/>
              </a:ext>
              <a:ext uri="{C183D7F6-B498-43B3-948B-1728B52AA6E4}">
                <adec:decorative xmlns:adec="http://schemas.microsoft.com/office/drawing/2017/decorative" val="1"/>
              </a:ext>
            </a:extLst>
          </p:cNvPr>
          <p:cNvCxnSpPr>
            <a:cxnSpLocks/>
          </p:cNvCxnSpPr>
          <p:nvPr/>
        </p:nvCxnSpPr>
        <p:spPr>
          <a:xfrm>
            <a:off x="596014" y="195280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F910C85-0973-6C4E-7F8A-86224D837953}"/>
              </a:ext>
            </a:extLst>
          </p:cNvPr>
          <p:cNvSpPr txBox="1">
            <a:spLocks/>
          </p:cNvSpPr>
          <p:nvPr/>
        </p:nvSpPr>
        <p:spPr>
          <a:xfrm>
            <a:off x="596014" y="1989516"/>
            <a:ext cx="10613273" cy="276999"/>
          </a:xfrm>
          <a:prstGeom prst="rect">
            <a:avLst/>
          </a:prstGeom>
          <a:noFill/>
        </p:spPr>
        <p:txBody>
          <a:bodyPr wrap="square" rtlCol="0">
            <a:spAutoFit/>
          </a:bodyPr>
          <a:lstStyle/>
          <a:p>
            <a:r>
              <a:rPr lang="en-GB" sz="12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source   </a:t>
            </a:r>
            <a:r>
              <a:rPr lang="en-GB" sz="1200" dirty="0">
                <a:effectLst/>
                <a:latin typeface="Georgia" panose="02040502050405020303" pitchFamily="18" charset="0"/>
                <a:ea typeface="Open Sans" panose="020B0606030504020204" pitchFamily="34" charset="0"/>
                <a:cs typeface="Open Sans" panose="020B0606030504020204" pitchFamily="34" charset="0"/>
              </a:rPr>
              <a:t>|   </a:t>
            </a:r>
            <a:r>
              <a:rPr lang="en-GB" sz="1200" dirty="0">
                <a:latin typeface="Georgia" panose="02040502050405020303" pitchFamily="18" charset="0"/>
                <a:ea typeface="Open Sans" panose="020B0606030504020204" pitchFamily="34" charset="0"/>
                <a:cs typeface="Open Sans" panose="020B0606030504020204" pitchFamily="34" charset="0"/>
              </a:rPr>
              <a:t>Items from the past that help us learn about what happened. </a:t>
            </a:r>
            <a:r>
              <a:rPr lang="en-GB" sz="1200" dirty="0">
                <a:effectLst/>
                <a:latin typeface="Georgia" panose="02040502050405020303" pitchFamily="18" charset="0"/>
                <a:ea typeface="Open Sans" panose="020B0606030504020204" pitchFamily="34" charset="0"/>
                <a:cs typeface="Open Sans" panose="020B0606030504020204" pitchFamily="34" charset="0"/>
              </a:rPr>
              <a:t>These might be portraits or documents. </a:t>
            </a:r>
          </a:p>
        </p:txBody>
      </p:sp>
      <p:cxnSp>
        <p:nvCxnSpPr>
          <p:cNvPr id="77" name="Straight Connector 76">
            <a:extLst>
              <a:ext uri="{FF2B5EF4-FFF2-40B4-BE49-F238E27FC236}">
                <a16:creationId xmlns:a16="http://schemas.microsoft.com/office/drawing/2014/main" id="{C1689333-9F67-3156-44D9-9F160ECD9D5D}"/>
              </a:ext>
              <a:ext uri="{C183D7F6-B498-43B3-948B-1728B52AA6E4}">
                <adec:decorative xmlns:adec="http://schemas.microsoft.com/office/drawing/2017/decorative" val="1"/>
              </a:ext>
            </a:extLst>
          </p:cNvPr>
          <p:cNvCxnSpPr>
            <a:cxnSpLocks/>
          </p:cNvCxnSpPr>
          <p:nvPr/>
        </p:nvCxnSpPr>
        <p:spPr>
          <a:xfrm>
            <a:off x="596014" y="2287842"/>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E863A37-F0E6-F099-695D-70642992B512}"/>
              </a:ext>
            </a:extLst>
          </p:cNvPr>
          <p:cNvSpPr txBox="1">
            <a:spLocks/>
          </p:cNvSpPr>
          <p:nvPr/>
        </p:nvSpPr>
        <p:spPr>
          <a:xfrm>
            <a:off x="596014" y="2339306"/>
            <a:ext cx="10613273" cy="276999"/>
          </a:xfrm>
          <a:prstGeom prst="rect">
            <a:avLst/>
          </a:prstGeom>
          <a:noFill/>
        </p:spPr>
        <p:txBody>
          <a:bodyPr wrap="square" rtlCol="0">
            <a:spAutoFit/>
          </a:bodyPr>
          <a:lstStyle/>
          <a:p>
            <a:r>
              <a:rPr lang="en-GB" sz="1200" b="1" dirty="0">
                <a:solidFill>
                  <a:srgbClr val="9D691F"/>
                </a:solidFill>
                <a:latin typeface="Georgia" panose="02040502050405020303" pitchFamily="18" charset="0"/>
                <a:ea typeface="Open Sans" panose="020B0606030504020204" pitchFamily="34" charset="0"/>
                <a:cs typeface="Open Sans" panose="020B0606030504020204" pitchFamily="34" charset="0"/>
              </a:rPr>
              <a:t>evidence</a:t>
            </a:r>
            <a:r>
              <a:rPr lang="en-GB" sz="12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200" dirty="0">
                <a:effectLst/>
                <a:latin typeface="Georgia" panose="02040502050405020303" pitchFamily="18" charset="0"/>
                <a:ea typeface="Open Sans" panose="020B0606030504020204" pitchFamily="34" charset="0"/>
                <a:cs typeface="Open Sans" panose="020B0606030504020204" pitchFamily="34" charset="0"/>
              </a:rPr>
              <a:t> |   </a:t>
            </a:r>
            <a:r>
              <a:rPr lang="en-GB" sz="1200" dirty="0">
                <a:latin typeface="Georgia" panose="02040502050405020303" pitchFamily="18" charset="0"/>
                <a:ea typeface="Open Sans" panose="020B0606030504020204" pitchFamily="34" charset="0"/>
                <a:cs typeface="Open Sans" panose="020B0606030504020204" pitchFamily="34" charset="0"/>
              </a:rPr>
              <a:t>Clues that help us understand and explain what life was like in the past.</a:t>
            </a:r>
            <a:r>
              <a:rPr lang="en-GB" sz="1200" dirty="0">
                <a:effectLst/>
                <a:latin typeface="Georgia" panose="02040502050405020303" pitchFamily="18" charset="0"/>
                <a:ea typeface="Open Sans" panose="020B0606030504020204" pitchFamily="34" charset="0"/>
                <a:cs typeface="Open Sans" panose="020B0606030504020204" pitchFamily="34" charset="0"/>
              </a:rPr>
              <a:t>      </a:t>
            </a:r>
          </a:p>
        </p:txBody>
      </p:sp>
      <p:cxnSp>
        <p:nvCxnSpPr>
          <p:cNvPr id="80" name="Straight Connector 79">
            <a:extLst>
              <a:ext uri="{FF2B5EF4-FFF2-40B4-BE49-F238E27FC236}">
                <a16:creationId xmlns:a16="http://schemas.microsoft.com/office/drawing/2014/main" id="{7F388366-3CDF-95E3-4F71-2496A67AB25E}"/>
              </a:ext>
              <a:ext uri="{C183D7F6-B498-43B3-948B-1728B52AA6E4}">
                <adec:decorative xmlns:adec="http://schemas.microsoft.com/office/drawing/2017/decorative" val="1"/>
              </a:ext>
            </a:extLst>
          </p:cNvPr>
          <p:cNvCxnSpPr>
            <a:cxnSpLocks/>
          </p:cNvCxnSpPr>
          <p:nvPr/>
        </p:nvCxnSpPr>
        <p:spPr>
          <a:xfrm>
            <a:off x="596014" y="2622884"/>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88FE2E61-157E-1C69-B8DD-3934B4CB815E}"/>
              </a:ext>
            </a:extLst>
          </p:cNvPr>
          <p:cNvSpPr txBox="1">
            <a:spLocks/>
          </p:cNvSpPr>
          <p:nvPr/>
        </p:nvSpPr>
        <p:spPr>
          <a:xfrm>
            <a:off x="596014" y="2659600"/>
            <a:ext cx="10613273" cy="276999"/>
          </a:xfrm>
          <a:prstGeom prst="rect">
            <a:avLst/>
          </a:prstGeom>
          <a:noFill/>
        </p:spPr>
        <p:txBody>
          <a:bodyPr wrap="square" rtlCol="0">
            <a:spAutoFit/>
          </a:bodyPr>
          <a:lstStyle/>
          <a:p>
            <a:r>
              <a:rPr lang="en-GB" sz="12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portrait </a:t>
            </a:r>
            <a:r>
              <a:rPr lang="en-GB" sz="1200" dirty="0">
                <a:effectLst/>
                <a:latin typeface="Georgia" panose="02040502050405020303" pitchFamily="18" charset="0"/>
                <a:ea typeface="Open Sans" panose="020B0606030504020204" pitchFamily="34" charset="0"/>
                <a:cs typeface="Open Sans" panose="020B0606030504020204" pitchFamily="34" charset="0"/>
              </a:rPr>
              <a:t>  |   A picture or artwork of a person. It </a:t>
            </a:r>
            <a:r>
              <a:rPr lang="en-GB" sz="1200" dirty="0">
                <a:latin typeface="Georgia" panose="02040502050405020303" pitchFamily="18" charset="0"/>
                <a:ea typeface="Open Sans" panose="020B0606030504020204" pitchFamily="34" charset="0"/>
                <a:cs typeface="Open Sans" panose="020B0606030504020204" pitchFamily="34" charset="0"/>
              </a:rPr>
              <a:t>can be a painting, a photograph or even a sculpture</a:t>
            </a:r>
            <a:r>
              <a:rPr lang="en-GB" sz="1200" dirty="0">
                <a:effectLst/>
                <a:latin typeface="Georgia" panose="02040502050405020303" pitchFamily="18" charset="0"/>
                <a:ea typeface="Open Sans" panose="020B0606030504020204" pitchFamily="34" charset="0"/>
                <a:cs typeface="Open Sans" panose="020B0606030504020204" pitchFamily="34" charset="0"/>
              </a:rPr>
              <a:t>.  </a:t>
            </a:r>
          </a:p>
        </p:txBody>
      </p:sp>
      <p:cxnSp>
        <p:nvCxnSpPr>
          <p:cNvPr id="83" name="Straight Connector 82">
            <a:extLst>
              <a:ext uri="{FF2B5EF4-FFF2-40B4-BE49-F238E27FC236}">
                <a16:creationId xmlns:a16="http://schemas.microsoft.com/office/drawing/2014/main" id="{4C2D98E9-7686-C557-75AB-853536F2F1D1}"/>
              </a:ext>
              <a:ext uri="{C183D7F6-B498-43B3-948B-1728B52AA6E4}">
                <adec:decorative xmlns:adec="http://schemas.microsoft.com/office/drawing/2017/decorative" val="1"/>
              </a:ext>
            </a:extLst>
          </p:cNvPr>
          <p:cNvCxnSpPr>
            <a:cxnSpLocks/>
          </p:cNvCxnSpPr>
          <p:nvPr/>
        </p:nvCxnSpPr>
        <p:spPr>
          <a:xfrm>
            <a:off x="596014" y="2957926"/>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BFB54E3-A83A-8B8D-5CAD-830115C982EF}"/>
              </a:ext>
            </a:extLst>
          </p:cNvPr>
          <p:cNvSpPr txBox="1">
            <a:spLocks/>
          </p:cNvSpPr>
          <p:nvPr/>
        </p:nvSpPr>
        <p:spPr>
          <a:xfrm>
            <a:off x="596014" y="2994642"/>
            <a:ext cx="10613273" cy="276999"/>
          </a:xfrm>
          <a:prstGeom prst="rect">
            <a:avLst/>
          </a:prstGeom>
          <a:noFill/>
        </p:spPr>
        <p:txBody>
          <a:bodyPr wrap="square" rtlCol="0">
            <a:spAutoFit/>
          </a:bodyPr>
          <a:lstStyle/>
          <a:p>
            <a:r>
              <a:rPr lang="en-GB" sz="12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monarch  </a:t>
            </a:r>
            <a:r>
              <a:rPr lang="en-GB" sz="1200" dirty="0">
                <a:effectLst/>
                <a:latin typeface="Georgia" panose="02040502050405020303" pitchFamily="18" charset="0"/>
                <a:ea typeface="Open Sans" panose="020B0606030504020204" pitchFamily="34" charset="0"/>
                <a:cs typeface="Open Sans" panose="020B0606030504020204" pitchFamily="34" charset="0"/>
              </a:rPr>
              <a:t> |   </a:t>
            </a:r>
            <a:r>
              <a:rPr lang="en-GB" sz="1200" dirty="0">
                <a:latin typeface="Georgia" panose="02040502050405020303" pitchFamily="18" charset="0"/>
                <a:ea typeface="Open Sans" panose="020B0606030504020204" pitchFamily="34" charset="0"/>
                <a:cs typeface="Open Sans" panose="020B0606030504020204" pitchFamily="34" charset="0"/>
              </a:rPr>
              <a:t>A king or queen who leads a country and makes important decisions.</a:t>
            </a:r>
            <a:endParaRPr lang="en-GB" sz="1200" dirty="0">
              <a:effectLst/>
              <a:latin typeface="Georgia" panose="02040502050405020303" pitchFamily="18" charset="0"/>
              <a:ea typeface="Open Sans" panose="020B0606030504020204" pitchFamily="34" charset="0"/>
              <a:cs typeface="Open Sans" panose="020B0606030504020204" pitchFamily="34" charset="0"/>
            </a:endParaRPr>
          </a:p>
        </p:txBody>
      </p:sp>
      <p:cxnSp>
        <p:nvCxnSpPr>
          <p:cNvPr id="92" name="Straight Connector 91">
            <a:extLst>
              <a:ext uri="{FF2B5EF4-FFF2-40B4-BE49-F238E27FC236}">
                <a16:creationId xmlns:a16="http://schemas.microsoft.com/office/drawing/2014/main" id="{BB0A895A-7AED-4D48-67D2-B08791CBF3A8}"/>
              </a:ext>
              <a:ext uri="{C183D7F6-B498-43B3-948B-1728B52AA6E4}">
                <adec:decorative xmlns:adec="http://schemas.microsoft.com/office/drawing/2017/decorative" val="1"/>
              </a:ext>
            </a:extLst>
          </p:cNvPr>
          <p:cNvCxnSpPr>
            <a:cxnSpLocks/>
          </p:cNvCxnSpPr>
          <p:nvPr/>
        </p:nvCxnSpPr>
        <p:spPr>
          <a:xfrm>
            <a:off x="596014" y="3292968"/>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16ACEB5-91F0-1690-97DB-F2C29EA1B03F}"/>
              </a:ext>
            </a:extLst>
          </p:cNvPr>
          <p:cNvSpPr txBox="1">
            <a:spLocks/>
          </p:cNvSpPr>
          <p:nvPr/>
        </p:nvSpPr>
        <p:spPr>
          <a:xfrm>
            <a:off x="596014" y="3329684"/>
            <a:ext cx="10613273" cy="276999"/>
          </a:xfrm>
          <a:prstGeom prst="rect">
            <a:avLst/>
          </a:prstGeom>
          <a:noFill/>
        </p:spPr>
        <p:txBody>
          <a:bodyPr wrap="square" rtlCol="0">
            <a:spAutoFit/>
          </a:bodyPr>
          <a:lstStyle/>
          <a:p>
            <a:r>
              <a:rPr lang="en-GB" sz="1200" b="1" dirty="0">
                <a:solidFill>
                  <a:srgbClr val="9D691F"/>
                </a:solidFill>
                <a:latin typeface="Georgia" panose="02040502050405020303" pitchFamily="18" charset="0"/>
                <a:ea typeface="Open Sans" panose="020B0606030504020204" pitchFamily="34" charset="0"/>
                <a:cs typeface="Open Sans" panose="020B0606030504020204" pitchFamily="34" charset="0"/>
              </a:rPr>
              <a:t>empire</a:t>
            </a:r>
            <a:r>
              <a:rPr lang="en-GB" sz="12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200" dirty="0">
                <a:effectLst/>
                <a:latin typeface="Georgia" panose="02040502050405020303" pitchFamily="18" charset="0"/>
                <a:ea typeface="Open Sans" panose="020B0606030504020204" pitchFamily="34" charset="0"/>
                <a:cs typeface="Open Sans" panose="020B0606030504020204" pitchFamily="34" charset="0"/>
              </a:rPr>
              <a:t> |   </a:t>
            </a:r>
            <a:r>
              <a:rPr lang="en-GB" sz="1200" dirty="0">
                <a:latin typeface="Georgia" panose="02040502050405020303" pitchFamily="18" charset="0"/>
                <a:ea typeface="Open Sans" panose="020B0606030504020204" pitchFamily="34" charset="0"/>
                <a:cs typeface="Open Sans" panose="020B0606030504020204" pitchFamily="34" charset="0"/>
              </a:rPr>
              <a:t>A group of countries that were ruled over by one monarch or another country.</a:t>
            </a:r>
            <a:r>
              <a:rPr lang="en-GB" sz="1200" dirty="0">
                <a:effectLst/>
                <a:latin typeface="Georgia" panose="02040502050405020303" pitchFamily="18" charset="0"/>
                <a:ea typeface="Open Sans" panose="020B0606030504020204" pitchFamily="34" charset="0"/>
                <a:cs typeface="Open Sans" panose="020B0606030504020204" pitchFamily="34" charset="0"/>
              </a:rPr>
              <a:t>  </a:t>
            </a:r>
          </a:p>
        </p:txBody>
      </p:sp>
      <p:cxnSp>
        <p:nvCxnSpPr>
          <p:cNvPr id="95" name="Straight Connector 94">
            <a:extLst>
              <a:ext uri="{FF2B5EF4-FFF2-40B4-BE49-F238E27FC236}">
                <a16:creationId xmlns:a16="http://schemas.microsoft.com/office/drawing/2014/main" id="{05C5A27B-CAAC-DA69-CC69-684B47F74333}"/>
              </a:ext>
              <a:ext uri="{C183D7F6-B498-43B3-948B-1728B52AA6E4}">
                <adec:decorative xmlns:adec="http://schemas.microsoft.com/office/drawing/2017/decorative" val="1"/>
              </a:ext>
            </a:extLst>
          </p:cNvPr>
          <p:cNvCxnSpPr>
            <a:cxnSpLocks/>
          </p:cNvCxnSpPr>
          <p:nvPr/>
        </p:nvCxnSpPr>
        <p:spPr>
          <a:xfrm>
            <a:off x="596014" y="362801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5AC3E77-5DA7-1B61-3F8E-37F49F9F5BA0}"/>
              </a:ext>
            </a:extLst>
          </p:cNvPr>
          <p:cNvSpPr txBox="1">
            <a:spLocks/>
          </p:cNvSpPr>
          <p:nvPr/>
        </p:nvSpPr>
        <p:spPr>
          <a:xfrm>
            <a:off x="596014" y="3663593"/>
            <a:ext cx="10613273" cy="276999"/>
          </a:xfrm>
          <a:prstGeom prst="rect">
            <a:avLst/>
          </a:prstGeom>
          <a:noFill/>
        </p:spPr>
        <p:txBody>
          <a:bodyPr wrap="square" rtlCol="0">
            <a:spAutoFit/>
          </a:bodyPr>
          <a:lstStyle/>
          <a:p>
            <a:r>
              <a:rPr lang="en-GB" sz="1200" b="1" dirty="0">
                <a:solidFill>
                  <a:srgbClr val="9D691F"/>
                </a:solidFill>
                <a:latin typeface="Georgia" panose="02040502050405020303" pitchFamily="18" charset="0"/>
                <a:ea typeface="Open Sans" panose="020B0606030504020204" pitchFamily="34" charset="0"/>
                <a:cs typeface="Open Sans" panose="020B0606030504020204" pitchFamily="34" charset="0"/>
              </a:rPr>
              <a:t>g</a:t>
            </a:r>
            <a:r>
              <a:rPr lang="en-GB" sz="12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od-daughter  </a:t>
            </a:r>
            <a:r>
              <a:rPr lang="en-GB" sz="1200" dirty="0">
                <a:effectLst/>
                <a:latin typeface="Georgia" panose="02040502050405020303" pitchFamily="18" charset="0"/>
                <a:ea typeface="Open Sans" panose="020B0606030504020204" pitchFamily="34" charset="0"/>
                <a:cs typeface="Open Sans" panose="020B0606030504020204" pitchFamily="34" charset="0"/>
              </a:rPr>
              <a:t> |   </a:t>
            </a:r>
            <a:r>
              <a:rPr lang="en-GB" sz="1200" dirty="0">
                <a:latin typeface="Georgia" panose="02040502050405020303" pitchFamily="18" charset="0"/>
                <a:ea typeface="Open Sans" panose="020B0606030504020204" pitchFamily="34" charset="0"/>
                <a:cs typeface="Open Sans" panose="020B0606030504020204" pitchFamily="34" charset="0"/>
              </a:rPr>
              <a:t>A child who has godparents</a:t>
            </a:r>
            <a:r>
              <a:rPr lang="en-GB" sz="1200" dirty="0">
                <a:effectLst/>
                <a:latin typeface="Georgia" panose="02040502050405020303" pitchFamily="18" charset="0"/>
                <a:ea typeface="Open Sans" panose="020B0606030504020204" pitchFamily="34" charset="0"/>
                <a:cs typeface="Open Sans" panose="020B0606030504020204" pitchFamily="34" charset="0"/>
              </a:rPr>
              <a:t>. A godparent is a special adult chosen to guide and support a child as they grow up, especially in their faith.   </a:t>
            </a:r>
          </a:p>
        </p:txBody>
      </p:sp>
      <p:cxnSp>
        <p:nvCxnSpPr>
          <p:cNvPr id="98" name="Straight Connector 97">
            <a:extLst>
              <a:ext uri="{FF2B5EF4-FFF2-40B4-BE49-F238E27FC236}">
                <a16:creationId xmlns:a16="http://schemas.microsoft.com/office/drawing/2014/main" id="{3ACADB2E-4B4B-8368-9090-D585B185718A}"/>
              </a:ext>
              <a:ext uri="{C183D7F6-B498-43B3-948B-1728B52AA6E4}">
                <adec:decorative xmlns:adec="http://schemas.microsoft.com/office/drawing/2017/decorative" val="1"/>
              </a:ext>
            </a:extLst>
          </p:cNvPr>
          <p:cNvCxnSpPr>
            <a:cxnSpLocks/>
          </p:cNvCxnSpPr>
          <p:nvPr/>
        </p:nvCxnSpPr>
        <p:spPr>
          <a:xfrm>
            <a:off x="596014" y="3963052"/>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D3B661E-44BD-C123-4CE6-6F1D5FD2ED9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4528" y="4887475"/>
            <a:ext cx="1662944" cy="1419046"/>
          </a:xfrm>
          <a:prstGeom prst="rect">
            <a:avLst/>
          </a:prstGeom>
        </p:spPr>
      </p:pic>
    </p:spTree>
    <p:extLst>
      <p:ext uri="{BB962C8B-B14F-4D97-AF65-F5344CB8AC3E}">
        <p14:creationId xmlns:p14="http://schemas.microsoft.com/office/powerpoint/2010/main" val="78978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hidden="1">
            <a:extLst>
              <a:ext uri="{FF2B5EF4-FFF2-40B4-BE49-F238E27FC236}">
                <a16:creationId xmlns:a16="http://schemas.microsoft.com/office/drawing/2014/main" id="{58C80740-F136-6F28-89E7-67996D6BC9BA}"/>
              </a:ext>
            </a:extLst>
          </p:cNvPr>
          <p:cNvSpPr>
            <a:spLocks noGrp="1"/>
          </p:cNvSpPr>
          <p:nvPr>
            <p:ph type="title"/>
          </p:nvPr>
        </p:nvSpPr>
        <p:spPr>
          <a:xfrm>
            <a:off x="796384" y="-1235181"/>
            <a:ext cx="10515600" cy="1325563"/>
          </a:xfrm>
        </p:spPr>
        <p:txBody>
          <a:bodyPr/>
          <a:lstStyle/>
          <a:p>
            <a:r>
              <a:rPr lang="en-US" dirty="0"/>
              <a:t>When did Ina (Sarah)</a:t>
            </a:r>
            <a:r>
              <a:rPr lang="en-US" baseline="0" dirty="0"/>
              <a:t> live?</a:t>
            </a:r>
            <a:endParaRPr lang="en-US" dirty="0"/>
          </a:p>
        </p:txBody>
      </p:sp>
      <p:pic>
        <p:nvPicPr>
          <p:cNvPr id="17" name="Picture 16">
            <a:extLst>
              <a:ext uri="{FF2B5EF4-FFF2-40B4-BE49-F238E27FC236}">
                <a16:creationId xmlns:a16="http://schemas.microsoft.com/office/drawing/2014/main" id="{137FA911-CD8F-39E0-66D2-23F5EE4194A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690" y="-1"/>
            <a:ext cx="12357748" cy="6908121"/>
          </a:xfrm>
          <a:prstGeom prst="rect">
            <a:avLst/>
          </a:prstGeom>
        </p:spPr>
      </p:pic>
      <p:sp>
        <p:nvSpPr>
          <p:cNvPr id="3" name="Title 8">
            <a:extLst>
              <a:ext uri="{FF2B5EF4-FFF2-40B4-BE49-F238E27FC236}">
                <a16:creationId xmlns:a16="http://schemas.microsoft.com/office/drawing/2014/main" id="{F4503A46-E96A-F21D-5F55-C2633B04F788}"/>
              </a:ext>
            </a:extLst>
          </p:cNvPr>
          <p:cNvSpPr txBox="1">
            <a:spLocks/>
          </p:cNvSpPr>
          <p:nvPr/>
        </p:nvSpPr>
        <p:spPr>
          <a:xfrm>
            <a:off x="629360" y="732822"/>
            <a:ext cx="8133329" cy="21874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400"/>
              </a:lnSpc>
              <a:spcBef>
                <a:spcPts val="0"/>
              </a:spcBef>
              <a:defRPr/>
            </a:pPr>
            <a:r>
              <a:rPr lang="en-GB" sz="5400" b="1" spc="100" dirty="0">
                <a:solidFill>
                  <a:srgbClr val="3365A3"/>
                </a:solidFill>
                <a:latin typeface="Gill Sans Nova Cond"/>
                <a:ea typeface="Open Sans Condensed" panose="020B0306030504020204" pitchFamily="34" charset="0"/>
                <a:cs typeface="Open Sans Condensed" panose="020B0306030504020204" pitchFamily="34" charset="0"/>
              </a:rPr>
              <a:t>When did </a:t>
            </a:r>
          </a:p>
          <a:p>
            <a:pPr>
              <a:lnSpc>
                <a:spcPts val="5400"/>
              </a:lnSpc>
              <a:spcBef>
                <a:spcPts val="0"/>
              </a:spcBef>
              <a:defRPr/>
            </a:pPr>
            <a:r>
              <a:rPr lang="en-GB" sz="5400" b="1" spc="100" dirty="0">
                <a:solidFill>
                  <a:srgbClr val="3365A3"/>
                </a:solidFill>
                <a:latin typeface="Gill Sans Nova Cond"/>
                <a:ea typeface="Open Sans Condensed" panose="020B0306030504020204" pitchFamily="34" charset="0"/>
                <a:cs typeface="Open Sans Condensed" panose="020B0306030504020204" pitchFamily="34" charset="0"/>
              </a:rPr>
              <a:t>Ina Sarah </a:t>
            </a:r>
          </a:p>
          <a:p>
            <a:pPr>
              <a:lnSpc>
                <a:spcPts val="5400"/>
              </a:lnSpc>
              <a:spcBef>
                <a:spcPts val="0"/>
              </a:spcBef>
              <a:defRPr/>
            </a:pPr>
            <a:r>
              <a:rPr lang="en-GB" sz="5400" b="1" spc="100" dirty="0">
                <a:solidFill>
                  <a:srgbClr val="3365A3"/>
                </a:solidFill>
                <a:latin typeface="Gill Sans Nova Cond"/>
                <a:ea typeface="Open Sans Condensed" panose="020B0306030504020204" pitchFamily="34" charset="0"/>
                <a:cs typeface="Open Sans Condensed" panose="020B0306030504020204" pitchFamily="34" charset="0"/>
              </a:rPr>
              <a:t>live?</a:t>
            </a:r>
          </a:p>
        </p:txBody>
      </p:sp>
      <p:sp>
        <p:nvSpPr>
          <p:cNvPr id="23" name="Rectangle 22" descr="Section of a timeline labelled Now.">
            <a:extLst>
              <a:ext uri="{FF2B5EF4-FFF2-40B4-BE49-F238E27FC236}">
                <a16:creationId xmlns:a16="http://schemas.microsoft.com/office/drawing/2014/main" id="{4CF79FF0-4E6B-9D62-DA6D-E5A5E114CF15}"/>
              </a:ext>
            </a:extLst>
          </p:cNvPr>
          <p:cNvSpPr/>
          <p:nvPr/>
        </p:nvSpPr>
        <p:spPr>
          <a:xfrm>
            <a:off x="9691432" y="4918355"/>
            <a:ext cx="1826086" cy="360000"/>
          </a:xfrm>
          <a:prstGeom prst="rect">
            <a:avLst/>
          </a:prstGeom>
          <a:solidFill>
            <a:srgbClr val="336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descr="A section of a timeline labelled 'further into the past', including an arrow pointing toward 'further into the past'.">
            <a:extLst>
              <a:ext uri="{FF2B5EF4-FFF2-40B4-BE49-F238E27FC236}">
                <a16:creationId xmlns:a16="http://schemas.microsoft.com/office/drawing/2014/main" id="{830D5CA8-1C19-4942-E8C6-42063AB407F4}"/>
              </a:ext>
            </a:extLst>
          </p:cNvPr>
          <p:cNvSpPr/>
          <p:nvPr/>
        </p:nvSpPr>
        <p:spPr>
          <a:xfrm>
            <a:off x="1405382" y="4918355"/>
            <a:ext cx="8237381" cy="360000"/>
          </a:xfrm>
          <a:prstGeom prst="rect">
            <a:avLst/>
          </a:prstGeom>
          <a:solidFill>
            <a:srgbClr val="839EBF">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DE94A64-A383-9672-8ABB-A63ED3402AA4}"/>
              </a:ext>
              <a:ext uri="{C183D7F6-B498-43B3-948B-1728B52AA6E4}">
                <adec:decorative xmlns:adec="http://schemas.microsoft.com/office/drawing/2017/decorative" val="1"/>
              </a:ext>
            </a:extLst>
          </p:cNvPr>
          <p:cNvSpPr txBox="1"/>
          <p:nvPr/>
        </p:nvSpPr>
        <p:spPr>
          <a:xfrm>
            <a:off x="1737970" y="4935261"/>
            <a:ext cx="2103461" cy="307777"/>
          </a:xfrm>
          <a:prstGeom prst="rect">
            <a:avLst/>
          </a:prstGeom>
          <a:noFill/>
        </p:spPr>
        <p:txBody>
          <a:bodyPr wrap="none" rtlCol="0">
            <a:spAutoFit/>
          </a:bodyPr>
          <a:lstStyle/>
          <a:p>
            <a:r>
              <a:rPr lang="en-GB" sz="1400" b="1" dirty="0">
                <a:solidFill>
                  <a:schemeClr val="bg1"/>
                </a:solidFill>
                <a:latin typeface="Georgia" panose="02040502050405020303" pitchFamily="18" charset="0"/>
                <a:ea typeface="Open Sans Condensed" panose="020B0306030504020204" pitchFamily="34" charset="0"/>
                <a:cs typeface="Open Sans Condensed" panose="020B0306030504020204" pitchFamily="34" charset="0"/>
              </a:rPr>
              <a:t>Further into the past</a:t>
            </a:r>
          </a:p>
        </p:txBody>
      </p:sp>
      <p:sp>
        <p:nvSpPr>
          <p:cNvPr id="9" name="TextBox 8">
            <a:extLst>
              <a:ext uri="{FF2B5EF4-FFF2-40B4-BE49-F238E27FC236}">
                <a16:creationId xmlns:a16="http://schemas.microsoft.com/office/drawing/2014/main" id="{FCF72206-60B7-1C59-137F-E5C7AFB49A46}"/>
              </a:ext>
              <a:ext uri="{C183D7F6-B498-43B3-948B-1728B52AA6E4}">
                <adec:decorative xmlns:adec="http://schemas.microsoft.com/office/drawing/2017/decorative" val="1"/>
              </a:ext>
            </a:extLst>
          </p:cNvPr>
          <p:cNvSpPr txBox="1"/>
          <p:nvPr/>
        </p:nvSpPr>
        <p:spPr>
          <a:xfrm>
            <a:off x="10314748" y="4949111"/>
            <a:ext cx="604653" cy="307777"/>
          </a:xfrm>
          <a:prstGeom prst="rect">
            <a:avLst/>
          </a:prstGeom>
          <a:noFill/>
        </p:spPr>
        <p:txBody>
          <a:bodyPr wrap="none" rtlCol="0">
            <a:spAutoFit/>
          </a:bodyPr>
          <a:lstStyle/>
          <a:p>
            <a:r>
              <a:rPr lang="en-GB" sz="1400" b="1" dirty="0">
                <a:solidFill>
                  <a:schemeClr val="bg1"/>
                </a:solidFill>
                <a:latin typeface="Georgia" panose="02040502050405020303" pitchFamily="18" charset="0"/>
                <a:ea typeface="Open Sans Condensed" panose="020B0306030504020204" pitchFamily="34" charset="0"/>
                <a:cs typeface="Open Sans Condensed" panose="020B0306030504020204" pitchFamily="34" charset="0"/>
              </a:rPr>
              <a:t>Now</a:t>
            </a:r>
          </a:p>
        </p:txBody>
      </p:sp>
      <p:sp>
        <p:nvSpPr>
          <p:cNvPr id="46" name="Left Arrow 45">
            <a:extLst>
              <a:ext uri="{FF2B5EF4-FFF2-40B4-BE49-F238E27FC236}">
                <a16:creationId xmlns:a16="http://schemas.microsoft.com/office/drawing/2014/main" id="{2B200786-714E-D6AA-7D85-C05349D83E48}"/>
              </a:ext>
              <a:ext uri="{C183D7F6-B498-43B3-948B-1728B52AA6E4}">
                <adec:decorative xmlns:adec="http://schemas.microsoft.com/office/drawing/2017/decorative" val="1"/>
              </a:ext>
            </a:extLst>
          </p:cNvPr>
          <p:cNvSpPr/>
          <p:nvPr/>
        </p:nvSpPr>
        <p:spPr>
          <a:xfrm>
            <a:off x="702201" y="4735256"/>
            <a:ext cx="706519" cy="726198"/>
          </a:xfrm>
          <a:prstGeom prst="leftArrow">
            <a:avLst/>
          </a:prstGeom>
          <a:solidFill>
            <a:srgbClr val="839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black and white photograph of Ina Sarah Forbes Bonetta.">
            <a:extLst>
              <a:ext uri="{FF2B5EF4-FFF2-40B4-BE49-F238E27FC236}">
                <a16:creationId xmlns:a16="http://schemas.microsoft.com/office/drawing/2014/main" id="{22E2900D-3DAA-5231-BF73-72A92ADC75AD}"/>
              </a:ext>
              <a:ext uri="{C183D7F6-B498-43B3-948B-1728B52AA6E4}">
                <adec:decorative xmlns:adec="http://schemas.microsoft.com/office/drawing/2017/decorative" val="0"/>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6866011" y="847323"/>
            <a:ext cx="1747904" cy="2218420"/>
          </a:xfrm>
        </p:spPr>
      </p:pic>
      <p:pic>
        <p:nvPicPr>
          <p:cNvPr id="7" name="Picture 6">
            <a:extLst>
              <a:ext uri="{FF2B5EF4-FFF2-40B4-BE49-F238E27FC236}">
                <a16:creationId xmlns:a16="http://schemas.microsoft.com/office/drawing/2014/main" id="{3D35FA83-1F36-AAAE-D941-EBF2FC9D141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2142" y="147371"/>
            <a:ext cx="6259201" cy="3520800"/>
          </a:xfrm>
          <a:prstGeom prst="rect">
            <a:avLst/>
          </a:prstGeom>
        </p:spPr>
      </p:pic>
      <p:sp>
        <p:nvSpPr>
          <p:cNvPr id="59" name="Rectangle 58" descr="Diagram displaying when and how long Ina lived in relation to Queen Victoria and the era known as the Victorian period.">
            <a:extLst>
              <a:ext uri="{FF2B5EF4-FFF2-40B4-BE49-F238E27FC236}">
                <a16:creationId xmlns:a16="http://schemas.microsoft.com/office/drawing/2014/main" id="{D6EE9799-112D-0F73-FCDE-6D462D32000E}"/>
              </a:ext>
              <a:ext uri="{C183D7F6-B498-43B3-948B-1728B52AA6E4}">
                <adec:decorative xmlns:adec="http://schemas.microsoft.com/office/drawing/2017/decorative" val="0"/>
              </a:ext>
            </a:extLst>
          </p:cNvPr>
          <p:cNvSpPr/>
          <p:nvPr/>
        </p:nvSpPr>
        <p:spPr>
          <a:xfrm>
            <a:off x="6809350" y="3303806"/>
            <a:ext cx="1965468" cy="359255"/>
          </a:xfrm>
          <a:prstGeom prst="rect">
            <a:avLst/>
          </a:prstGeom>
          <a:solidFill>
            <a:srgbClr val="3365A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Gill Sans Nova Cond"/>
                <a:ea typeface="Open Sans Condensed" panose="020B0306030504020204" pitchFamily="34" charset="0"/>
                <a:cs typeface="Open Sans Condensed" panose="020B0306030504020204" pitchFamily="34" charset="0"/>
              </a:rPr>
              <a:t>VICTORIAN PERIOD</a:t>
            </a:r>
          </a:p>
        </p:txBody>
      </p:sp>
      <p:grpSp>
        <p:nvGrpSpPr>
          <p:cNvPr id="15" name="Group 14">
            <a:extLst>
              <a:ext uri="{FF2B5EF4-FFF2-40B4-BE49-F238E27FC236}">
                <a16:creationId xmlns:a16="http://schemas.microsoft.com/office/drawing/2014/main" id="{4FDA0317-08C1-5EC3-84DA-57127018F9BE}"/>
              </a:ext>
            </a:extLst>
          </p:cNvPr>
          <p:cNvGrpSpPr/>
          <p:nvPr/>
        </p:nvGrpSpPr>
        <p:grpSpPr>
          <a:xfrm>
            <a:off x="6594768" y="3704712"/>
            <a:ext cx="2180050" cy="360000"/>
            <a:chOff x="6594768" y="3704712"/>
            <a:chExt cx="2180050" cy="360000"/>
          </a:xfrm>
        </p:grpSpPr>
        <p:sp>
          <p:nvSpPr>
            <p:cNvPr id="60" name="Rectangle 59">
              <a:extLst>
                <a:ext uri="{FF2B5EF4-FFF2-40B4-BE49-F238E27FC236}">
                  <a16:creationId xmlns:a16="http://schemas.microsoft.com/office/drawing/2014/main" id="{00C503DC-DD46-F723-F6DC-50FC70A1B84D}"/>
                </a:ext>
                <a:ext uri="{C183D7F6-B498-43B3-948B-1728B52AA6E4}">
                  <adec:decorative xmlns:adec="http://schemas.microsoft.com/office/drawing/2017/decorative" val="1"/>
                </a:ext>
              </a:extLst>
            </p:cNvPr>
            <p:cNvSpPr/>
            <p:nvPr/>
          </p:nvSpPr>
          <p:spPr>
            <a:xfrm>
              <a:off x="6594768" y="3704712"/>
              <a:ext cx="2180050" cy="360000"/>
            </a:xfrm>
            <a:prstGeom prst="rect">
              <a:avLst/>
            </a:prstGeom>
            <a:solidFill>
              <a:srgbClr val="839E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Georgia" panose="02040502050405020303" pitchFamily="18" charset="0"/>
              </a:endParaRPr>
            </a:p>
          </p:txBody>
        </p:sp>
        <p:sp>
          <p:nvSpPr>
            <p:cNvPr id="8" name="TextBox 7">
              <a:extLst>
                <a:ext uri="{FF2B5EF4-FFF2-40B4-BE49-F238E27FC236}">
                  <a16:creationId xmlns:a16="http://schemas.microsoft.com/office/drawing/2014/main" id="{EEE19D0B-1CCE-DA16-22F7-9F6F37EC1AE3}"/>
                </a:ext>
                <a:ext uri="{C183D7F6-B498-43B3-948B-1728B52AA6E4}">
                  <adec:decorative xmlns:adec="http://schemas.microsoft.com/office/drawing/2017/decorative" val="1"/>
                </a:ext>
              </a:extLst>
            </p:cNvPr>
            <p:cNvSpPr txBox="1"/>
            <p:nvPr/>
          </p:nvSpPr>
          <p:spPr>
            <a:xfrm>
              <a:off x="6820954" y="3709548"/>
              <a:ext cx="1822005" cy="307777"/>
            </a:xfrm>
            <a:prstGeom prst="rect">
              <a:avLst/>
            </a:prstGeom>
            <a:noFill/>
          </p:spPr>
          <p:txBody>
            <a:bodyPr wrap="square" rtlCol="0">
              <a:spAutoFit/>
            </a:bodyPr>
            <a:lstStyle/>
            <a:p>
              <a:r>
                <a:rPr lang="en-US" sz="1400" dirty="0">
                  <a:solidFill>
                    <a:schemeClr val="bg1"/>
                  </a:solidFill>
                  <a:latin typeface="Georgia" panose="02040502050405020303" pitchFamily="18" charset="0"/>
                </a:rPr>
                <a:t>Queen Victoria’s life</a:t>
              </a:r>
            </a:p>
          </p:txBody>
        </p:sp>
      </p:grpSp>
      <p:grpSp>
        <p:nvGrpSpPr>
          <p:cNvPr id="19" name="Group 18">
            <a:extLst>
              <a:ext uri="{FF2B5EF4-FFF2-40B4-BE49-F238E27FC236}">
                <a16:creationId xmlns:a16="http://schemas.microsoft.com/office/drawing/2014/main" id="{EFCF072B-F2A5-7D2A-7C8C-DB8DFF779489}"/>
              </a:ext>
            </a:extLst>
          </p:cNvPr>
          <p:cNvGrpSpPr/>
          <p:nvPr/>
        </p:nvGrpSpPr>
        <p:grpSpPr>
          <a:xfrm>
            <a:off x="6933624" y="4111756"/>
            <a:ext cx="1178209" cy="368446"/>
            <a:chOff x="6933624" y="4111756"/>
            <a:chExt cx="1178209" cy="368446"/>
          </a:xfrm>
        </p:grpSpPr>
        <p:sp>
          <p:nvSpPr>
            <p:cNvPr id="16" name="Rectangle 15">
              <a:extLst>
                <a:ext uri="{FF2B5EF4-FFF2-40B4-BE49-F238E27FC236}">
                  <a16:creationId xmlns:a16="http://schemas.microsoft.com/office/drawing/2014/main" id="{2BBBB636-1F39-8952-6147-6178EAB9233F}"/>
                </a:ext>
                <a:ext uri="{C183D7F6-B498-43B3-948B-1728B52AA6E4}">
                  <adec:decorative xmlns:adec="http://schemas.microsoft.com/office/drawing/2017/decorative" val="1"/>
                </a:ext>
              </a:extLst>
            </p:cNvPr>
            <p:cNvSpPr/>
            <p:nvPr/>
          </p:nvSpPr>
          <p:spPr>
            <a:xfrm>
              <a:off x="6933624" y="4111756"/>
              <a:ext cx="1178209" cy="368446"/>
            </a:xfrm>
            <a:prstGeom prst="rect">
              <a:avLst/>
            </a:prstGeom>
            <a:solidFill>
              <a:srgbClr val="3365A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Georgia" panose="02040502050405020303" pitchFamily="18" charset="0"/>
              </a:endParaRPr>
            </a:p>
          </p:txBody>
        </p:sp>
        <p:sp>
          <p:nvSpPr>
            <p:cNvPr id="18" name="TextBox 17">
              <a:extLst>
                <a:ext uri="{FF2B5EF4-FFF2-40B4-BE49-F238E27FC236}">
                  <a16:creationId xmlns:a16="http://schemas.microsoft.com/office/drawing/2014/main" id="{A0462C39-C9CB-F374-78CF-37042D4765F4}"/>
                </a:ext>
                <a:ext uri="{C183D7F6-B498-43B3-948B-1728B52AA6E4}">
                  <adec:decorative xmlns:adec="http://schemas.microsoft.com/office/drawing/2017/decorative" val="1"/>
                </a:ext>
              </a:extLst>
            </p:cNvPr>
            <p:cNvSpPr txBox="1"/>
            <p:nvPr/>
          </p:nvSpPr>
          <p:spPr>
            <a:xfrm>
              <a:off x="7010243" y="4133001"/>
              <a:ext cx="1046175" cy="307777"/>
            </a:xfrm>
            <a:prstGeom prst="rect">
              <a:avLst/>
            </a:prstGeom>
            <a:noFill/>
          </p:spPr>
          <p:txBody>
            <a:bodyPr wrap="square" rtlCol="0">
              <a:spAutoFit/>
            </a:bodyPr>
            <a:lstStyle/>
            <a:p>
              <a:r>
                <a:rPr lang="en-US" sz="1400" dirty="0">
                  <a:solidFill>
                    <a:schemeClr val="bg1"/>
                  </a:solidFill>
                  <a:latin typeface="Georgia" panose="02040502050405020303" pitchFamily="18" charset="0"/>
                </a:rPr>
                <a:t>Sarah’s life</a:t>
              </a:r>
            </a:p>
          </p:txBody>
        </p:sp>
      </p:grpSp>
      <p:sp>
        <p:nvSpPr>
          <p:cNvPr id="10" name="TextBox 9">
            <a:extLst>
              <a:ext uri="{FF2B5EF4-FFF2-40B4-BE49-F238E27FC236}">
                <a16:creationId xmlns:a16="http://schemas.microsoft.com/office/drawing/2014/main" id="{20655357-5662-0A74-FD83-4BA89304F7B0}"/>
              </a:ext>
            </a:extLst>
          </p:cNvPr>
          <p:cNvSpPr txBox="1"/>
          <p:nvPr/>
        </p:nvSpPr>
        <p:spPr>
          <a:xfrm>
            <a:off x="9248102" y="2702673"/>
            <a:ext cx="2063961" cy="523220"/>
          </a:xfrm>
          <a:prstGeom prst="rect">
            <a:avLst/>
          </a:prstGeom>
          <a:noFill/>
        </p:spPr>
        <p:txBody>
          <a:bodyPr wrap="square" rtlCol="0">
            <a:spAutoFit/>
          </a:bodyPr>
          <a:lstStyle/>
          <a:p>
            <a:r>
              <a:rPr lang="en-US" sz="1400" dirty="0">
                <a:latin typeface="Georgia" panose="02040502050405020303" pitchFamily="18" charset="0"/>
              </a:rPr>
              <a:t>Ina was born </a:t>
            </a:r>
          </a:p>
          <a:p>
            <a:r>
              <a:rPr lang="en-US" sz="1400" dirty="0">
                <a:latin typeface="Georgia" panose="02040502050405020303" pitchFamily="18" charset="0"/>
              </a:rPr>
              <a:t>over 150 years ago!</a:t>
            </a:r>
          </a:p>
        </p:txBody>
      </p:sp>
      <p:pic>
        <p:nvPicPr>
          <p:cNvPr id="5" name="Picture 4">
            <a:extLst>
              <a:ext uri="{FF2B5EF4-FFF2-40B4-BE49-F238E27FC236}">
                <a16:creationId xmlns:a16="http://schemas.microsoft.com/office/drawing/2014/main" id="{4927DBD2-6955-DEF9-BA58-66EE81A7352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1764" y="548282"/>
            <a:ext cx="1064895" cy="1157603"/>
          </a:xfrm>
          <a:prstGeom prst="rect">
            <a:avLst/>
          </a:prstGeom>
        </p:spPr>
      </p:pic>
      <p:pic>
        <p:nvPicPr>
          <p:cNvPr id="26" name="Picture 25">
            <a:extLst>
              <a:ext uri="{FF2B5EF4-FFF2-40B4-BE49-F238E27FC236}">
                <a16:creationId xmlns:a16="http://schemas.microsoft.com/office/drawing/2014/main" id="{EB370EF9-C9B1-E0D5-6BF8-86488D34C2B1}"/>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9247" y="-140819"/>
            <a:ext cx="11633505" cy="1157603"/>
          </a:xfrm>
          <a:prstGeom prst="rect">
            <a:avLst/>
          </a:prstGeom>
        </p:spPr>
      </p:pic>
      <p:pic>
        <p:nvPicPr>
          <p:cNvPr id="24" name="Picture 23">
            <a:extLst>
              <a:ext uri="{FF2B5EF4-FFF2-40B4-BE49-F238E27FC236}">
                <a16:creationId xmlns:a16="http://schemas.microsoft.com/office/drawing/2014/main" id="{4A2A936D-5BDF-EFDE-4C36-301FBF041A34}"/>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5491687"/>
            <a:ext cx="12185706" cy="726198"/>
          </a:xfrm>
          <a:prstGeom prst="rect">
            <a:avLst/>
          </a:prstGeom>
        </p:spPr>
      </p:pic>
    </p:spTree>
    <p:extLst>
      <p:ext uri="{BB962C8B-B14F-4D97-AF65-F5344CB8AC3E}">
        <p14:creationId xmlns:p14="http://schemas.microsoft.com/office/powerpoint/2010/main" val="4176138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598B"/>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78A675DC-88F8-8406-1D78-E32179A7C0A6}"/>
              </a:ext>
            </a:extLst>
          </p:cNvPr>
          <p:cNvSpPr>
            <a:spLocks noGrp="1"/>
          </p:cNvSpPr>
          <p:nvPr>
            <p:ph type="title"/>
          </p:nvPr>
        </p:nvSpPr>
        <p:spPr>
          <a:xfrm>
            <a:off x="688200" y="-1198022"/>
            <a:ext cx="10515600" cy="1325563"/>
          </a:xfrm>
        </p:spPr>
        <p:txBody>
          <a:bodyPr/>
          <a:lstStyle/>
          <a:p>
            <a:r>
              <a:rPr lang="en-US" dirty="0"/>
              <a:t>Do you remember this source?</a:t>
            </a:r>
          </a:p>
        </p:txBody>
      </p:sp>
      <p:pic>
        <p:nvPicPr>
          <p:cNvPr id="7" name="Picture 6">
            <a:extLst>
              <a:ext uri="{FF2B5EF4-FFF2-40B4-BE49-F238E27FC236}">
                <a16:creationId xmlns:a16="http://schemas.microsoft.com/office/drawing/2014/main" id="{DAEA262D-50A7-0B0A-0226-E71A52D99A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339" y="-75157"/>
            <a:ext cx="12963973" cy="7292235"/>
          </a:xfrm>
          <a:prstGeom prst="rect">
            <a:avLst/>
          </a:prstGeom>
        </p:spPr>
      </p:pic>
      <p:sp>
        <p:nvSpPr>
          <p:cNvPr id="13" name="Title 8">
            <a:extLst>
              <a:ext uri="{FF2B5EF4-FFF2-40B4-BE49-F238E27FC236}">
                <a16:creationId xmlns:a16="http://schemas.microsoft.com/office/drawing/2014/main" id="{EC774FA0-6DDB-2F20-49D3-B6D82F556320}"/>
              </a:ext>
            </a:extLst>
          </p:cNvPr>
          <p:cNvSpPr txBox="1">
            <a:spLocks/>
          </p:cNvSpPr>
          <p:nvPr/>
        </p:nvSpPr>
        <p:spPr>
          <a:xfrm>
            <a:off x="688200" y="3639785"/>
            <a:ext cx="8133329" cy="28799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400"/>
              </a:lnSpc>
              <a:spcBef>
                <a:spcPts val="0"/>
              </a:spcBef>
              <a:defRPr/>
            </a:pPr>
            <a:endParaRPr lang="en-GB" sz="5400" b="1" spc="100" dirty="0">
              <a:solidFill>
                <a:schemeClr val="bg1"/>
              </a:solidFill>
              <a:latin typeface="Gill Sans Nova Cond"/>
              <a:ea typeface="Open Sans Condensed" panose="020B0306030504020204" pitchFamily="34" charset="0"/>
              <a:cs typeface="Open Sans Condensed" panose="020B0306030504020204" pitchFamily="34" charset="0"/>
            </a:endParaRPr>
          </a:p>
          <a:p>
            <a:pPr>
              <a:lnSpc>
                <a:spcPts val="5400"/>
              </a:lnSpc>
              <a:spcBef>
                <a:spcPts val="0"/>
              </a:spcBef>
              <a:defRPr/>
            </a:pPr>
            <a:r>
              <a:rPr lang="en-GB" sz="5400" b="1" spc="100" dirty="0">
                <a:solidFill>
                  <a:schemeClr val="bg1"/>
                </a:solidFill>
                <a:latin typeface="Gill Sans Nova Cond"/>
                <a:ea typeface="Open Sans Condensed" panose="020B0306030504020204" pitchFamily="34" charset="0"/>
                <a:cs typeface="Open Sans Condensed" panose="020B0306030504020204" pitchFamily="34" charset="0"/>
              </a:rPr>
              <a:t>Do you </a:t>
            </a:r>
          </a:p>
          <a:p>
            <a:pPr>
              <a:lnSpc>
                <a:spcPts val="5400"/>
              </a:lnSpc>
              <a:spcBef>
                <a:spcPts val="0"/>
              </a:spcBef>
              <a:defRPr/>
            </a:pPr>
            <a:r>
              <a:rPr lang="en-GB" sz="5400" b="1" spc="100" dirty="0">
                <a:solidFill>
                  <a:schemeClr val="bg1"/>
                </a:solidFill>
                <a:latin typeface="Gill Sans Nova Cond"/>
                <a:ea typeface="Open Sans Condensed" panose="020B0306030504020204" pitchFamily="34" charset="0"/>
                <a:cs typeface="Open Sans Condensed" panose="020B0306030504020204" pitchFamily="34" charset="0"/>
              </a:rPr>
              <a:t>remember </a:t>
            </a:r>
          </a:p>
          <a:p>
            <a:pPr>
              <a:lnSpc>
                <a:spcPts val="5400"/>
              </a:lnSpc>
              <a:spcBef>
                <a:spcPts val="0"/>
              </a:spcBef>
              <a:defRPr/>
            </a:pPr>
            <a:r>
              <a:rPr lang="en-GB" sz="5400" b="1" spc="100" dirty="0">
                <a:solidFill>
                  <a:schemeClr val="bg1"/>
                </a:solidFill>
                <a:latin typeface="Gill Sans Nova Cond"/>
                <a:ea typeface="Open Sans Condensed" panose="020B0306030504020204" pitchFamily="34" charset="0"/>
                <a:cs typeface="Open Sans Condensed" panose="020B0306030504020204" pitchFamily="34" charset="0"/>
              </a:rPr>
              <a:t>this source?</a:t>
            </a:r>
          </a:p>
        </p:txBody>
      </p:sp>
      <p:pic>
        <p:nvPicPr>
          <p:cNvPr id="3" name="Content Placeholder 4" descr="A black and white photograph of Ina Sarah Forbes Bonetta and her husband. There is text above the photo: 'J P L Davies Esq'. This is Ina's husband's name (James Pinson Labulo Davies).">
            <a:extLst>
              <a:ext uri="{FF2B5EF4-FFF2-40B4-BE49-F238E27FC236}">
                <a16:creationId xmlns:a16="http://schemas.microsoft.com/office/drawing/2014/main" id="{5EF75C3D-FEE9-238F-788A-D2C60F1DB2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0855" y="890621"/>
            <a:ext cx="4282945" cy="5282856"/>
          </a:xfrm>
          <a:prstGeom prst="rect">
            <a:avLst/>
          </a:prstGeom>
        </p:spPr>
      </p:pic>
      <p:pic>
        <p:nvPicPr>
          <p:cNvPr id="14" name="Picture 13">
            <a:extLst>
              <a:ext uri="{FF2B5EF4-FFF2-40B4-BE49-F238E27FC236}">
                <a16:creationId xmlns:a16="http://schemas.microsoft.com/office/drawing/2014/main" id="{ACB336DC-A4B2-D2FC-CD25-3D38C5B723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07553" y="624559"/>
            <a:ext cx="10476092" cy="5892802"/>
          </a:xfrm>
          <a:prstGeom prst="rect">
            <a:avLst/>
          </a:prstGeom>
        </p:spPr>
      </p:pic>
    </p:spTree>
    <p:extLst>
      <p:ext uri="{BB962C8B-B14F-4D97-AF65-F5344CB8AC3E}">
        <p14:creationId xmlns:p14="http://schemas.microsoft.com/office/powerpoint/2010/main" val="4053274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3FA63BC0-4238-890F-B776-9F40B1914E4C}"/>
              </a:ext>
            </a:extLst>
          </p:cNvPr>
          <p:cNvSpPr>
            <a:spLocks noGrp="1"/>
          </p:cNvSpPr>
          <p:nvPr>
            <p:ph type="title"/>
          </p:nvPr>
        </p:nvSpPr>
        <p:spPr>
          <a:xfrm>
            <a:off x="838199" y="-1395973"/>
            <a:ext cx="10515600" cy="1325563"/>
          </a:xfrm>
        </p:spPr>
        <p:txBody>
          <a:bodyPr/>
          <a:lstStyle/>
          <a:p>
            <a:r>
              <a:rPr lang="en-US" dirty="0"/>
              <a:t>How does this source help tell Ina (Sarah)’s story?</a:t>
            </a:r>
          </a:p>
        </p:txBody>
      </p:sp>
      <p:pic>
        <p:nvPicPr>
          <p:cNvPr id="10" name="Picture 9">
            <a:extLst>
              <a:ext uri="{FF2B5EF4-FFF2-40B4-BE49-F238E27FC236}">
                <a16:creationId xmlns:a16="http://schemas.microsoft.com/office/drawing/2014/main" id="{959A5AC8-A3E6-5DA9-CCBC-EDF41B74EEE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 y="-1"/>
            <a:ext cx="12180272" cy="6905041"/>
          </a:xfrm>
          <a:prstGeom prst="rect">
            <a:avLst/>
          </a:prstGeom>
        </p:spPr>
      </p:pic>
      <p:sp>
        <p:nvSpPr>
          <p:cNvPr id="2" name="Title 8">
            <a:extLst>
              <a:ext uri="{FF2B5EF4-FFF2-40B4-BE49-F238E27FC236}">
                <a16:creationId xmlns:a16="http://schemas.microsoft.com/office/drawing/2014/main" id="{52BA77B3-BAC7-CB7C-CB2C-DB0A0ED3C1C6}"/>
              </a:ext>
            </a:extLst>
          </p:cNvPr>
          <p:cNvSpPr txBox="1">
            <a:spLocks/>
          </p:cNvSpPr>
          <p:nvPr/>
        </p:nvSpPr>
        <p:spPr>
          <a:xfrm>
            <a:off x="604360" y="703540"/>
            <a:ext cx="4147522" cy="2976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600"/>
              </a:lnSpc>
              <a:spcBef>
                <a:spcPts val="0"/>
              </a:spcBef>
              <a:defRPr/>
            </a:pPr>
            <a:r>
              <a:rPr lang="en-GB" sz="5400" b="1" spc="100" dirty="0">
                <a:solidFill>
                  <a:srgbClr val="3365A3"/>
                </a:solidFill>
                <a:latin typeface="Gill Sans Nova Cond"/>
                <a:ea typeface="Open Sans Condensed" panose="020B0306030504020204" pitchFamily="34" charset="0"/>
                <a:cs typeface="Open Sans Condensed" panose="020B0306030504020204" pitchFamily="34" charset="0"/>
              </a:rPr>
              <a:t>How does this </a:t>
            </a:r>
          </a:p>
          <a:p>
            <a:pPr>
              <a:lnSpc>
                <a:spcPts val="5600"/>
              </a:lnSpc>
              <a:spcBef>
                <a:spcPts val="0"/>
              </a:spcBef>
              <a:defRPr/>
            </a:pPr>
            <a:r>
              <a:rPr lang="en-GB" sz="5400" b="1" spc="100" dirty="0">
                <a:solidFill>
                  <a:srgbClr val="3365A3"/>
                </a:solidFill>
                <a:latin typeface="Gill Sans Nova Cond"/>
                <a:ea typeface="Open Sans Condensed" panose="020B0306030504020204" pitchFamily="34" charset="0"/>
                <a:cs typeface="Open Sans Condensed" panose="020B0306030504020204" pitchFamily="34" charset="0"/>
              </a:rPr>
              <a:t>source help tell Ina Sarah’s story?</a:t>
            </a:r>
          </a:p>
        </p:txBody>
      </p:sp>
      <p:pic>
        <p:nvPicPr>
          <p:cNvPr id="4" name="Content Placeholder 4" descr="A black and white photograph of Ina Sarah Forbes Bonetta and her husband. There is text above the photo: 'J P L Davies Esq'. This is Ina's husband's name (James Pinson Labulo Davies).">
            <a:extLst>
              <a:ext uri="{FF2B5EF4-FFF2-40B4-BE49-F238E27FC236}">
                <a16:creationId xmlns:a16="http://schemas.microsoft.com/office/drawing/2014/main" id="{E8D2DE6D-FD32-6EB2-EEE4-DA801E0FC1F2}"/>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898167" y="699867"/>
            <a:ext cx="4425154" cy="5458266"/>
          </a:xfrm>
        </p:spPr>
      </p:pic>
      <p:sp>
        <p:nvSpPr>
          <p:cNvPr id="5" name="Rectangle 4" descr="Rectangle focusing on the face of Ina Sarah Forbes Banetta">
            <a:extLst>
              <a:ext uri="{FF2B5EF4-FFF2-40B4-BE49-F238E27FC236}">
                <a16:creationId xmlns:a16="http://schemas.microsoft.com/office/drawing/2014/main" id="{E6FA68A2-6CC5-55EE-21F6-BC2327F8F959}"/>
              </a:ext>
              <a:ext uri="{C183D7F6-B498-43B3-948B-1728B52AA6E4}">
                <adec:decorative xmlns:adec="http://schemas.microsoft.com/office/drawing/2017/decorative" val="0"/>
              </a:ext>
            </a:extLst>
          </p:cNvPr>
          <p:cNvSpPr/>
          <p:nvPr/>
        </p:nvSpPr>
        <p:spPr>
          <a:xfrm>
            <a:off x="8797962" y="1978573"/>
            <a:ext cx="1554479" cy="1450427"/>
          </a:xfrm>
          <a:prstGeom prst="rect">
            <a:avLst/>
          </a:prstGeom>
          <a:noFill/>
          <a:ln w="63500">
            <a:solidFill>
              <a:srgbClr val="3365A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en-US" dirty="0">
              <a:solidFill>
                <a:schemeClr val="tx1"/>
              </a:solidFill>
              <a:latin typeface="Georgia" panose="02040502050405020303" pitchFamily="18" charset="0"/>
            </a:endParaRPr>
          </a:p>
        </p:txBody>
      </p:sp>
      <p:pic>
        <p:nvPicPr>
          <p:cNvPr id="12" name="Picture 11">
            <a:extLst>
              <a:ext uri="{FF2B5EF4-FFF2-40B4-BE49-F238E27FC236}">
                <a16:creationId xmlns:a16="http://schemas.microsoft.com/office/drawing/2014/main" id="{E5B2D972-749B-3F8F-EF26-6E015C0A0BA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247" y="-140819"/>
            <a:ext cx="11633505" cy="1157603"/>
          </a:xfrm>
          <a:prstGeom prst="rect">
            <a:avLst/>
          </a:prstGeom>
        </p:spPr>
      </p:pic>
    </p:spTree>
    <p:extLst>
      <p:ext uri="{BB962C8B-B14F-4D97-AF65-F5344CB8AC3E}">
        <p14:creationId xmlns:p14="http://schemas.microsoft.com/office/powerpoint/2010/main" val="2065156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D1DAE7-7B4D-F0CF-B18A-7860B27BCC41}"/>
              </a:ext>
            </a:extLst>
          </p:cNvPr>
          <p:cNvSpPr>
            <a:spLocks noGrp="1"/>
          </p:cNvSpPr>
          <p:nvPr>
            <p:ph type="title"/>
          </p:nvPr>
        </p:nvSpPr>
        <p:spPr>
          <a:xfrm>
            <a:off x="838125" y="-1160886"/>
            <a:ext cx="10515600" cy="1325563"/>
          </a:xfrm>
        </p:spPr>
        <p:txBody>
          <a:bodyPr/>
          <a:lstStyle/>
          <a:p>
            <a:r>
              <a:rPr lang="en-US" dirty="0"/>
              <a:t>Look closer</a:t>
            </a:r>
          </a:p>
        </p:txBody>
      </p:sp>
      <p:pic>
        <p:nvPicPr>
          <p:cNvPr id="4" name="Picture 3">
            <a:extLst>
              <a:ext uri="{FF2B5EF4-FFF2-40B4-BE49-F238E27FC236}">
                <a16:creationId xmlns:a16="http://schemas.microsoft.com/office/drawing/2014/main" id="{03E2FE0D-D29E-6FD6-80A3-D9D61A337E6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 y="-1"/>
            <a:ext cx="12192147" cy="6911773"/>
          </a:xfrm>
          <a:prstGeom prst="rect">
            <a:avLst/>
          </a:prstGeom>
        </p:spPr>
      </p:pic>
      <p:sp>
        <p:nvSpPr>
          <p:cNvPr id="8" name="Title 8">
            <a:extLst>
              <a:ext uri="{FF2B5EF4-FFF2-40B4-BE49-F238E27FC236}">
                <a16:creationId xmlns:a16="http://schemas.microsoft.com/office/drawing/2014/main" id="{D9644CA8-D2B7-3E09-8082-7DD5744F5954}"/>
              </a:ext>
            </a:extLst>
          </p:cNvPr>
          <p:cNvSpPr txBox="1">
            <a:spLocks/>
          </p:cNvSpPr>
          <p:nvPr/>
        </p:nvSpPr>
        <p:spPr>
          <a:xfrm>
            <a:off x="524775" y="613321"/>
            <a:ext cx="8133329"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5400" b="1" spc="100" dirty="0">
                <a:solidFill>
                  <a:srgbClr val="3365A3"/>
                </a:solidFill>
                <a:latin typeface="Gill Sans Nova Cond"/>
                <a:ea typeface="Open Sans Condensed" panose="020B0306030504020204" pitchFamily="34" charset="0"/>
                <a:cs typeface="Open Sans Condensed" panose="020B0306030504020204" pitchFamily="34" charset="0"/>
              </a:rPr>
              <a:t>Look closer at this source…</a:t>
            </a:r>
          </a:p>
        </p:txBody>
      </p:sp>
      <p:pic>
        <p:nvPicPr>
          <p:cNvPr id="10" name="Content Placeholder 4" descr="A black and white photograph of Ina Sarah Forbes Bonetta and her husband. There is text above the photo: 'J P L Davies Esq'. This is Ina's husband's name (James Pinson Labulo Davies).">
            <a:extLst>
              <a:ext uri="{FF2B5EF4-FFF2-40B4-BE49-F238E27FC236}">
                <a16:creationId xmlns:a16="http://schemas.microsoft.com/office/drawing/2014/main" id="{C7E1D1CE-EFA2-4903-2E3A-DA827349FC4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389920" y="1698064"/>
            <a:ext cx="3518654" cy="4340130"/>
          </a:xfrm>
        </p:spPr>
      </p:pic>
      <p:sp>
        <p:nvSpPr>
          <p:cNvPr id="23" name="Rectangle 22">
            <a:extLst>
              <a:ext uri="{FF2B5EF4-FFF2-40B4-BE49-F238E27FC236}">
                <a16:creationId xmlns:a16="http://schemas.microsoft.com/office/drawing/2014/main" id="{F4E658F4-8DB3-C647-8667-D5F9BC9F9D8E}"/>
              </a:ext>
            </a:extLst>
          </p:cNvPr>
          <p:cNvSpPr/>
          <p:nvPr/>
        </p:nvSpPr>
        <p:spPr>
          <a:xfrm>
            <a:off x="321439" y="1714363"/>
            <a:ext cx="3685309" cy="1450427"/>
          </a:xfrm>
          <a:prstGeom prst="rect">
            <a:avLst/>
          </a:prstGeom>
          <a:noFill/>
          <a:ln w="63500">
            <a:solidFill>
              <a:srgbClr val="3365A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dirty="0">
                <a:solidFill>
                  <a:schemeClr val="tx1"/>
                </a:solidFill>
                <a:latin typeface="Georgia" panose="02040502050405020303" pitchFamily="18" charset="0"/>
              </a:rPr>
              <a:t>Who is the man?</a:t>
            </a:r>
          </a:p>
        </p:txBody>
      </p:sp>
      <p:sp>
        <p:nvSpPr>
          <p:cNvPr id="21" name="Rectangle 20">
            <a:extLst>
              <a:ext uri="{FF2B5EF4-FFF2-40B4-BE49-F238E27FC236}">
                <a16:creationId xmlns:a16="http://schemas.microsoft.com/office/drawing/2014/main" id="{89C29841-6B16-BA5A-7784-7903516EC946}"/>
              </a:ext>
            </a:extLst>
          </p:cNvPr>
          <p:cNvSpPr/>
          <p:nvPr/>
        </p:nvSpPr>
        <p:spPr>
          <a:xfrm>
            <a:off x="321439" y="3478183"/>
            <a:ext cx="3685309" cy="2544245"/>
          </a:xfrm>
          <a:prstGeom prst="rect">
            <a:avLst/>
          </a:prstGeom>
          <a:noFill/>
          <a:ln w="63500">
            <a:solidFill>
              <a:srgbClr val="3365A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GB" sz="1600" dirty="0">
                <a:solidFill>
                  <a:schemeClr val="tx1"/>
                </a:solidFill>
                <a:latin typeface="Georgia" panose="02040502050405020303" pitchFamily="18" charset="0"/>
              </a:rPr>
              <a:t>Her husband, James Davies, who was an African merchant. Ina did not want to marry him but Queen Victoria approved the marriage, so it went ahead in 1862. ​</a:t>
            </a:r>
            <a:endParaRPr lang="en-US" sz="1600" dirty="0">
              <a:solidFill>
                <a:schemeClr val="tx1"/>
              </a:solidFill>
              <a:latin typeface="Georgia" panose="02040502050405020303" pitchFamily="18" charset="0"/>
            </a:endParaRPr>
          </a:p>
        </p:txBody>
      </p:sp>
      <p:sp>
        <p:nvSpPr>
          <p:cNvPr id="22" name="Rectangle 21">
            <a:extLst>
              <a:ext uri="{FF2B5EF4-FFF2-40B4-BE49-F238E27FC236}">
                <a16:creationId xmlns:a16="http://schemas.microsoft.com/office/drawing/2014/main" id="{F6BBB75A-E46B-3855-2990-8FAB29391AD0}"/>
              </a:ext>
            </a:extLst>
          </p:cNvPr>
          <p:cNvSpPr/>
          <p:nvPr/>
        </p:nvSpPr>
        <p:spPr>
          <a:xfrm>
            <a:off x="8185251" y="1731355"/>
            <a:ext cx="3685309" cy="1450427"/>
          </a:xfrm>
          <a:prstGeom prst="rect">
            <a:avLst/>
          </a:prstGeom>
          <a:noFill/>
          <a:ln w="63500">
            <a:solidFill>
              <a:srgbClr val="3365A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dirty="0">
                <a:solidFill>
                  <a:schemeClr val="tx1"/>
                </a:solidFill>
                <a:latin typeface="Georgia" panose="02040502050405020303" pitchFamily="18" charset="0"/>
              </a:rPr>
              <a:t>Do you think she was </a:t>
            </a:r>
          </a:p>
          <a:p>
            <a:pPr algn="ctr"/>
            <a:r>
              <a:rPr lang="en-US" dirty="0">
                <a:solidFill>
                  <a:schemeClr val="tx1"/>
                </a:solidFill>
                <a:latin typeface="Georgia" panose="02040502050405020303" pitchFamily="18" charset="0"/>
              </a:rPr>
              <a:t>happy in this photo?</a:t>
            </a:r>
          </a:p>
        </p:txBody>
      </p:sp>
      <p:sp>
        <p:nvSpPr>
          <p:cNvPr id="9" name="Rectangle 8">
            <a:extLst>
              <a:ext uri="{FF2B5EF4-FFF2-40B4-BE49-F238E27FC236}">
                <a16:creationId xmlns:a16="http://schemas.microsoft.com/office/drawing/2014/main" id="{82C736DB-4526-990A-B598-6CAEDDEC917B}"/>
              </a:ext>
            </a:extLst>
          </p:cNvPr>
          <p:cNvSpPr/>
          <p:nvPr/>
        </p:nvSpPr>
        <p:spPr>
          <a:xfrm>
            <a:off x="8185250" y="3478183"/>
            <a:ext cx="3685309" cy="2544245"/>
          </a:xfrm>
          <a:prstGeom prst="rect">
            <a:avLst/>
          </a:prstGeom>
          <a:noFill/>
          <a:ln w="63500">
            <a:solidFill>
              <a:srgbClr val="3365A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1600" dirty="0">
                <a:solidFill>
                  <a:schemeClr val="tx1"/>
                </a:solidFill>
                <a:latin typeface="Georgia" panose="02040502050405020303" pitchFamily="18" charset="0"/>
              </a:rPr>
              <a:t>Her expression is quite serious. Victorian portraits often look like this as it took several minutes to take a photo. But we do know she didn’t want to get married.</a:t>
            </a:r>
          </a:p>
        </p:txBody>
      </p:sp>
      <p:pic>
        <p:nvPicPr>
          <p:cNvPr id="2" name="Picture 1">
            <a:extLst>
              <a:ext uri="{FF2B5EF4-FFF2-40B4-BE49-F238E27FC236}">
                <a16:creationId xmlns:a16="http://schemas.microsoft.com/office/drawing/2014/main" id="{2262D2DA-2155-450A-9DC3-44664B5169F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247" y="-140819"/>
            <a:ext cx="11633505" cy="1157603"/>
          </a:xfrm>
          <a:prstGeom prst="rect">
            <a:avLst/>
          </a:prstGeom>
        </p:spPr>
      </p:pic>
    </p:spTree>
    <p:extLst>
      <p:ext uri="{BB962C8B-B14F-4D97-AF65-F5344CB8AC3E}">
        <p14:creationId xmlns:p14="http://schemas.microsoft.com/office/powerpoint/2010/main" val="278768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DCA513F-06CC-1995-3494-0AB34870E19B}"/>
              </a:ext>
            </a:extLst>
          </p:cNvPr>
          <p:cNvSpPr>
            <a:spLocks noGrp="1"/>
          </p:cNvSpPr>
          <p:nvPr>
            <p:ph type="title"/>
          </p:nvPr>
        </p:nvSpPr>
        <p:spPr>
          <a:xfrm>
            <a:off x="838125" y="-1272398"/>
            <a:ext cx="10515600" cy="1325563"/>
          </a:xfrm>
        </p:spPr>
        <p:txBody>
          <a:bodyPr/>
          <a:lstStyle/>
          <a:p>
            <a:r>
              <a:rPr lang="en-US" dirty="0"/>
              <a:t>Other</a:t>
            </a:r>
            <a:r>
              <a:rPr lang="en-US" baseline="0" dirty="0"/>
              <a:t> sources</a:t>
            </a:r>
            <a:endParaRPr lang="en-US" dirty="0"/>
          </a:p>
        </p:txBody>
      </p:sp>
      <p:pic>
        <p:nvPicPr>
          <p:cNvPr id="6" name="Picture 5">
            <a:extLst>
              <a:ext uri="{FF2B5EF4-FFF2-40B4-BE49-F238E27FC236}">
                <a16:creationId xmlns:a16="http://schemas.microsoft.com/office/drawing/2014/main" id="{446ACC00-0E65-EBC0-4A70-2505469E673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 y="-1"/>
            <a:ext cx="12192147" cy="6911773"/>
          </a:xfrm>
          <a:prstGeom prst="rect">
            <a:avLst/>
          </a:prstGeom>
        </p:spPr>
      </p:pic>
      <p:sp>
        <p:nvSpPr>
          <p:cNvPr id="8" name="Title 8">
            <a:extLst>
              <a:ext uri="{FF2B5EF4-FFF2-40B4-BE49-F238E27FC236}">
                <a16:creationId xmlns:a16="http://schemas.microsoft.com/office/drawing/2014/main" id="{44FCEB67-0D68-8CC6-6F04-78F838F37794}"/>
              </a:ext>
            </a:extLst>
          </p:cNvPr>
          <p:cNvSpPr txBox="1">
            <a:spLocks/>
          </p:cNvSpPr>
          <p:nvPr/>
        </p:nvSpPr>
        <p:spPr>
          <a:xfrm>
            <a:off x="583318" y="889625"/>
            <a:ext cx="8544916" cy="7255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spcBef>
                <a:spcPts val="0"/>
              </a:spcBef>
              <a:defRPr/>
            </a:pPr>
            <a:r>
              <a:rPr lang="en-GB" sz="5400" b="1" spc="100" dirty="0">
                <a:solidFill>
                  <a:srgbClr val="3365A3"/>
                </a:solidFill>
                <a:latin typeface="Gill Sans Nova Cond"/>
                <a:ea typeface="Open Sans Condensed" panose="020B0306030504020204" pitchFamily="34" charset="0"/>
                <a:cs typeface="Open Sans Condensed" panose="020B0306030504020204" pitchFamily="34" charset="0"/>
              </a:rPr>
              <a:t>Other sources about Ina Sarah</a:t>
            </a:r>
          </a:p>
        </p:txBody>
      </p:sp>
      <p:pic>
        <p:nvPicPr>
          <p:cNvPr id="3" name="Picture 2" descr="An image of Ina and James' marriage certificate.">
            <a:extLst>
              <a:ext uri="{FF2B5EF4-FFF2-40B4-BE49-F238E27FC236}">
                <a16:creationId xmlns:a16="http://schemas.microsoft.com/office/drawing/2014/main" id="{907F1EE8-951A-EBFB-530C-06DA7578DA9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56286" y="1495681"/>
            <a:ext cx="9679278" cy="4937193"/>
          </a:xfrm>
          <a:prstGeom prst="rect">
            <a:avLst/>
          </a:prstGeom>
        </p:spPr>
      </p:pic>
      <p:pic>
        <p:nvPicPr>
          <p:cNvPr id="4" name="Picture 3">
            <a:extLst>
              <a:ext uri="{FF2B5EF4-FFF2-40B4-BE49-F238E27FC236}">
                <a16:creationId xmlns:a16="http://schemas.microsoft.com/office/drawing/2014/main" id="{F54FA5A7-4817-6FAA-995A-13D56F415EC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247" y="-140819"/>
            <a:ext cx="11633505" cy="1157603"/>
          </a:xfrm>
          <a:prstGeom prst="rect">
            <a:avLst/>
          </a:prstGeom>
        </p:spPr>
      </p:pic>
      <p:sp>
        <p:nvSpPr>
          <p:cNvPr id="5" name="Rectangle 4" descr="Rectangle focusing on the face of Ina Sarah Forbes Banetta">
            <a:extLst>
              <a:ext uri="{FF2B5EF4-FFF2-40B4-BE49-F238E27FC236}">
                <a16:creationId xmlns:a16="http://schemas.microsoft.com/office/drawing/2014/main" id="{059A83D7-2ED5-4697-9D2D-311583DEEF2C}"/>
              </a:ext>
              <a:ext uri="{C183D7F6-B498-43B3-948B-1728B52AA6E4}">
                <adec:decorative xmlns:adec="http://schemas.microsoft.com/office/drawing/2017/decorative" val="0"/>
              </a:ext>
            </a:extLst>
          </p:cNvPr>
          <p:cNvSpPr/>
          <p:nvPr/>
        </p:nvSpPr>
        <p:spPr>
          <a:xfrm>
            <a:off x="1916715" y="3429000"/>
            <a:ext cx="3058241" cy="725521"/>
          </a:xfrm>
          <a:prstGeom prst="rect">
            <a:avLst/>
          </a:prstGeom>
          <a:noFill/>
          <a:ln w="63500">
            <a:solidFill>
              <a:srgbClr val="3365A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en-US" dirty="0">
              <a:solidFill>
                <a:schemeClr val="tx1"/>
              </a:solidFill>
              <a:latin typeface="Georgia" panose="02040502050405020303" pitchFamily="18" charset="0"/>
            </a:endParaRPr>
          </a:p>
        </p:txBody>
      </p:sp>
    </p:spTree>
    <p:extLst>
      <p:ext uri="{BB962C8B-B14F-4D97-AF65-F5344CB8AC3E}">
        <p14:creationId xmlns:p14="http://schemas.microsoft.com/office/powerpoint/2010/main" val="1298964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4EAA7BB1E696494FA908917864DD3D3C" ma:contentTypeVersion="15" ma:contentTypeDescription="Create a new document." ma:contentTypeScope="" ma:versionID="ecbaf607731c9d2ed15fede415985a53">
  <xsd:schema xmlns:xsd="http://www.w3.org/2001/XMLSchema" xmlns:xs="http://www.w3.org/2001/XMLSchema" xmlns:p="http://schemas.microsoft.com/office/2006/metadata/properties" xmlns:ns2="6a0bfff4-67be-4a96-b973-4401e8ac1668" xmlns:ns3="c12aeb96-693d-4a38-af2e-b31719837d9a" xmlns:ns4="311830fd-edab-4bb4-afbf-658c422cd60d" targetNamespace="http://schemas.microsoft.com/office/2006/metadata/properties" ma:root="true" ma:fieldsID="adede733c91aed84a6440150bb4cb41b" ns2:_="" ns3:_="" ns4:_="">
    <xsd:import namespace="6a0bfff4-67be-4a96-b973-4401e8ac1668"/>
    <xsd:import namespace="c12aeb96-693d-4a38-af2e-b31719837d9a"/>
    <xsd:import namespace="311830fd-edab-4bb4-afbf-658c422cd60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4:TaxCatchAll" minOccurs="0"/>
                <xsd:element ref="ns3:MediaServiceGenerationTime" minOccurs="0"/>
                <xsd:element ref="ns3:MediaServiceEventHashCode" minOccurs="0"/>
                <xsd:element ref="ns3:MediaServiceOCR" minOccurs="0"/>
                <xsd:element ref="ns4:SharedWithUsers" minOccurs="0"/>
                <xsd:element ref="ns4:SharedWithDetail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bfff4-67be-4a96-b973-4401e8ac166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12aeb96-693d-4a38-af2e-b31719837d9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09cdffa-e90a-4605-8479-4e144b23b79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1830fd-edab-4bb4-afbf-658c422cd60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9b880fe-e94d-4955-8144-fea6140a0b42}" ma:internalName="TaxCatchAll" ma:showField="CatchAllData" ma:web="311830fd-edab-4bb4-afbf-658c422cd60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11830fd-edab-4bb4-afbf-658c422cd60d" xsi:nil="true"/>
    <lcf76f155ced4ddcb4097134ff3c332f xmlns="c12aeb96-693d-4a38-af2e-b31719837d9a">
      <Terms xmlns="http://schemas.microsoft.com/office/infopath/2007/PartnerControls"/>
    </lcf76f155ced4ddcb4097134ff3c332f>
    <_dlc_DocId xmlns="6a0bfff4-67be-4a96-b973-4401e8ac1668">TMSDE-177636704-55926</_dlc_DocId>
    <_dlc_DocIdUrl xmlns="6a0bfff4-67be-4a96-b973-4401e8ac1668">
      <Url>https://historicroyalpalaces2.sharepoint.com/sites/TMS_Digital_Engagement_Workspace/_layouts/15/DocIdRedir.aspx?ID=TMSDE-177636704-55926</Url>
      <Description>TMSDE-177636704-55926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7F2441-92A8-4F9E-B90E-C02E3C912DDA}">
  <ds:schemaRefs>
    <ds:schemaRef ds:uri="http://schemas.microsoft.com/sharepoint/events"/>
  </ds:schemaRefs>
</ds:datastoreItem>
</file>

<file path=customXml/itemProps2.xml><?xml version="1.0" encoding="utf-8"?>
<ds:datastoreItem xmlns:ds="http://schemas.openxmlformats.org/officeDocument/2006/customXml" ds:itemID="{A3213324-F0D6-4092-AE4D-D05506484D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0bfff4-67be-4a96-b973-4401e8ac1668"/>
    <ds:schemaRef ds:uri="c12aeb96-693d-4a38-af2e-b31719837d9a"/>
    <ds:schemaRef ds:uri="311830fd-edab-4bb4-afbf-658c422cd6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1F7D27-37ED-4715-BF08-39A8FE708ABF}">
  <ds:schemaRefs>
    <ds:schemaRef ds:uri="http://purl.org/dc/elements/1.1/"/>
    <ds:schemaRef ds:uri="311830fd-edab-4bb4-afbf-658c422cd60d"/>
    <ds:schemaRef ds:uri="http://schemas.microsoft.com/office/2006/documentManagement/types"/>
    <ds:schemaRef ds:uri="http://purl.org/dc/terms/"/>
    <ds:schemaRef ds:uri="http://schemas.microsoft.com/office/2006/metadata/properties"/>
    <ds:schemaRef ds:uri="c12aeb96-693d-4a38-af2e-b31719837d9a"/>
    <ds:schemaRef ds:uri="http://www.w3.org/XML/1998/namespace"/>
    <ds:schemaRef ds:uri="6a0bfff4-67be-4a96-b973-4401e8ac1668"/>
    <ds:schemaRef ds:uri="http://schemas.microsoft.com/office/infopath/2007/PartnerControls"/>
    <ds:schemaRef ds:uri="http://schemas.openxmlformats.org/package/2006/metadata/core-properties"/>
    <ds:schemaRef ds:uri="http://purl.org/dc/dcmitype/"/>
  </ds:schemaRefs>
</ds:datastoreItem>
</file>

<file path=customXml/itemProps4.xml><?xml version="1.0" encoding="utf-8"?>
<ds:datastoreItem xmlns:ds="http://schemas.openxmlformats.org/officeDocument/2006/customXml" ds:itemID="{02E2071F-D9C5-46D8-817F-976C706672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3897</TotalTime>
  <Words>1580</Words>
  <Application>Microsoft Office PowerPoint</Application>
  <PresentationFormat>Widescreen</PresentationFormat>
  <Paragraphs>131</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Aptos</vt:lpstr>
      <vt:lpstr>Aptos Display</vt:lpstr>
      <vt:lpstr>Arial</vt:lpstr>
      <vt:lpstr>Arial,Sans-Serif</vt:lpstr>
      <vt:lpstr>Calibri</vt:lpstr>
      <vt:lpstr>Georgia</vt:lpstr>
      <vt:lpstr>Gill Sans Nova Cond</vt:lpstr>
      <vt:lpstr>Inter</vt:lpstr>
      <vt:lpstr>Times New Roman</vt:lpstr>
      <vt:lpstr>Office Theme</vt:lpstr>
      <vt:lpstr>Ina Sarah Forbes Bonetta – source task</vt:lpstr>
      <vt:lpstr>Have you watched me tell my story?</vt:lpstr>
      <vt:lpstr>Vocabulary</vt:lpstr>
      <vt:lpstr>When did Ina (Sarah) live?</vt:lpstr>
      <vt:lpstr>Do you remember this source?</vt:lpstr>
      <vt:lpstr>How does this source help tell Ina (Sarah)’s story?</vt:lpstr>
      <vt:lpstr>Look closer</vt:lpstr>
      <vt:lpstr>Other 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Queen Elizabeth I Source Task</dc:title>
  <dc:creator>Stuart Tiffany</dc:creator>
  <cp:lastModifiedBy>Rosie Cooper</cp:lastModifiedBy>
  <cp:revision>374</cp:revision>
  <dcterms:created xsi:type="dcterms:W3CDTF">2024-12-28T10:26:57Z</dcterms:created>
  <dcterms:modified xsi:type="dcterms:W3CDTF">2025-03-28T14:05:50Z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0x0101004EAA7BB1E696494FA908917864DD3D3C</vt:lpwstr>
  </property>
  <property fmtid="{D5CDD505-2E9C-101B-9397-08002B2CF9AE}" pid="3" name="_dlc_DocIdItemGuid">
    <vt:lpwstr>31399e97-4377-4e88-97ef-24f66d8000ee</vt:lpwstr>
  </property>
  <property fmtid="{D5CDD505-2E9C-101B-9397-08002B2CF9AE}" pid="4" name="MediaServiceImageTags">
    <vt:lpwstr/>
  </property>
</Properties>
</file>