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6"/>
  </p:notesMasterIdLst>
  <p:sldIdLst>
    <p:sldId id="267" r:id="rId6"/>
    <p:sldId id="277" r:id="rId7"/>
    <p:sldId id="276" r:id="rId8"/>
    <p:sldId id="271" r:id="rId9"/>
    <p:sldId id="275" r:id="rId10"/>
    <p:sldId id="279" r:id="rId11"/>
    <p:sldId id="273" r:id="rId12"/>
    <p:sldId id="268" r:id="rId13"/>
    <p:sldId id="26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9E9E9E"/>
    <a:srgbClr val="535353"/>
    <a:srgbClr val="000000"/>
    <a:srgbClr val="F3734A"/>
    <a:srgbClr val="F36F32"/>
    <a:srgbClr val="F45637"/>
    <a:srgbClr val="85D272"/>
    <a:srgbClr val="61DF83"/>
    <a:srgbClr val="8FB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05234-2FCC-4D06-A391-063B857CB5D9}" v="2" dt="2024-07-05T15:35:18.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3" autoAdjust="0"/>
    <p:restoredTop sz="82902" autoAdjust="0"/>
  </p:normalViewPr>
  <p:slideViewPr>
    <p:cSldViewPr snapToGrid="0">
      <p:cViewPr varScale="1">
        <p:scale>
          <a:sx n="83" d="100"/>
          <a:sy n="83" d="100"/>
        </p:scale>
        <p:origin x="537" y="4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88905234-2FCC-4D06-A391-063B857CB5D9}"/>
    <pc:docChg chg="modSld">
      <pc:chgData name="Rosie Cooper" userId="bf124abb-9a2b-4602-9121-6ae61623fa8e" providerId="ADAL" clId="{88905234-2FCC-4D06-A391-063B857CB5D9}" dt="2024-07-05T15:28:31.733" v="315" actId="962"/>
      <pc:docMkLst>
        <pc:docMk/>
      </pc:docMkLst>
      <pc:sldChg chg="modSp mod">
        <pc:chgData name="Rosie Cooper" userId="bf124abb-9a2b-4602-9121-6ae61623fa8e" providerId="ADAL" clId="{88905234-2FCC-4D06-A391-063B857CB5D9}" dt="2024-07-05T15:28:31.733" v="315" actId="962"/>
        <pc:sldMkLst>
          <pc:docMk/>
          <pc:sldMk cId="2072536877" sldId="279"/>
        </pc:sldMkLst>
        <pc:picChg chg="mod">
          <ac:chgData name="Rosie Cooper" userId="bf124abb-9a2b-4602-9121-6ae61623fa8e" providerId="ADAL" clId="{88905234-2FCC-4D06-A391-063B857CB5D9}" dt="2024-07-05T15:28:31.733" v="315" actId="962"/>
          <ac:picMkLst>
            <pc:docMk/>
            <pc:sldMk cId="2072536877" sldId="279"/>
            <ac:picMk id="20" creationId="{AA92A4BC-0CD9-F977-34C0-42BC41E901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7/5/2024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Queen Anne notes:</a:t>
            </a:r>
          </a:p>
          <a:p>
            <a:endParaRPr lang="en-GB" dirty="0"/>
          </a:p>
          <a:p>
            <a:r>
              <a:rPr lang="en-GB" sz="1800" b="0" i="0" dirty="0">
                <a:solidFill>
                  <a:srgbClr val="000000"/>
                </a:solidFill>
                <a:effectLst/>
                <a:latin typeface="Calibri" panose="020F0502020204030204" pitchFamily="34" charset="0"/>
              </a:rPr>
              <a:t>The fact that Anne met her ministers every day is evidence that she was a conscientious monarch. The quote by Bishop Gilbert Burnet is evidence that she was a confident and authoritative public speaker.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378410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George I notes:</a:t>
            </a:r>
          </a:p>
          <a:p>
            <a:endParaRPr lang="en-GB" dirty="0"/>
          </a:p>
          <a:p>
            <a:r>
              <a:rPr lang="en-GB" sz="1800" b="0" i="0" dirty="0">
                <a:solidFill>
                  <a:srgbClr val="000000"/>
                </a:solidFill>
                <a:effectLst/>
                <a:latin typeface="Calibri" panose="020F0502020204030204" pitchFamily="34" charset="0"/>
              </a:rPr>
              <a:t>George I’s portrait shows a crown, an orb and a sceptre on a side table. These are ancient symbols of monarchy.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Mehemet notes:</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In his portrait, Mehemet’s looks proud and confident. He wears velvets and furs which suggest he is wealthy.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177885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Mustafa notes:</a:t>
            </a:r>
          </a:p>
          <a:p>
            <a:endParaRPr lang="en-GB" dirty="0"/>
          </a:p>
          <a:p>
            <a:r>
              <a:rPr lang="en-GB" sz="1800" b="0" i="0" dirty="0">
                <a:solidFill>
                  <a:srgbClr val="000000"/>
                </a:solidFill>
                <a:effectLst/>
                <a:latin typeface="Calibri" panose="020F0502020204030204" pitchFamily="34" charset="0"/>
              </a:rPr>
              <a:t>The lives of ordinary people were not recorded in the past in the same way as famous or important people’s lives were. There were no national records of births, marriages and deaths but some details can be found in church registers.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George II notes:</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The quote suggests that George II was more upset by petty, unimportant things than by important matters.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Queen Caroline notes:</a:t>
            </a:r>
          </a:p>
          <a:p>
            <a:endParaRPr lang="en-GB" dirty="0"/>
          </a:p>
          <a:p>
            <a:r>
              <a:rPr lang="en-GB" sz="1800" b="0" i="0" dirty="0">
                <a:solidFill>
                  <a:srgbClr val="000000"/>
                </a:solidFill>
                <a:effectLst/>
                <a:latin typeface="Calibri" panose="020F0502020204030204" pitchFamily="34" charset="0"/>
              </a:rPr>
              <a:t>There are lots of examples that Queen Caroline was ‘forward thinking’. She had her children vaccinated against smallpox and she spent time with scientists, artists, writers. She also modernised the gardens at Kensington Palace.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William Kent notes:</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One opinion is that William Kent was multi-talented and successful. He was good at networking. Quite showy and flamboyant. Judging by his double chins, he liked good food.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407331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Peter From Hanover notes:</a:t>
            </a:r>
          </a:p>
          <a:p>
            <a:endParaRPr lang="en-GB" dirty="0"/>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Many people are likely to be upset/angry at Peter’s treatment. It shows a lack of understanding about disabilities at the time, and a lack of respect for those that had them.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The fact that Peter was included in a high profile painting suggests he had become something of a celebrity. There was a lot of public interest in him. </a:t>
            </a:r>
          </a:p>
          <a:p>
            <a:endParaRPr lang="en-GB" dirty="0"/>
          </a:p>
          <a:p>
            <a:r>
              <a:rPr lang="en-GB" dirty="0"/>
              <a:t>John Conroy notes:</a:t>
            </a:r>
          </a:p>
          <a:p>
            <a:endParaRPr lang="en-GB" dirty="0"/>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‘Power behind the throne’ means someone who gains or uses power by controlling the person who is officially in charge.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Conroy could be described as cunning, scheming, manipulative, controlling and ambitious. </a:t>
            </a: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339784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Princess Victoire notes:</a:t>
            </a:r>
          </a:p>
          <a:p>
            <a:endParaRPr lang="en-GB" dirty="0"/>
          </a:p>
          <a:p>
            <a:r>
              <a:rPr lang="en-GB" sz="1800" b="0" i="0" dirty="0">
                <a:solidFill>
                  <a:srgbClr val="000000"/>
                </a:solidFill>
                <a:effectLst/>
                <a:latin typeface="Calibri" panose="020F0502020204030204" pitchFamily="34" charset="0"/>
              </a:rPr>
              <a:t>Victoire is dressed in black mourning clothes, which suggests she is a widow. Baby Victoria holds a miniature portrait of her late father.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Queen Victoria notes:</a:t>
            </a:r>
          </a:p>
          <a:p>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In her portrait, Victoria is seated on a throne, wearing her coronation robes over a simple white dress. She wears a crown (the </a:t>
            </a:r>
            <a:r>
              <a:rPr lang="en-GB" sz="1800" b="0" i="0" dirty="0" err="1">
                <a:solidFill>
                  <a:srgbClr val="000000"/>
                </a:solidFill>
                <a:effectLst/>
                <a:latin typeface="Calibri" panose="020F0502020204030204" pitchFamily="34" charset="0"/>
              </a:rPr>
              <a:t>Impe</a:t>
            </a: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rial State Crown) and holds a sceptre (The Sceptre with Cross). She is gazing upwards with the light shining on her face.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The portrait creates an impression of a calm, regal, confident, poised, innocent young woman. </a:t>
            </a: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133076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7/5/2024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7/5/2024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npg.org.uk/collections/search/portrait/mw00147/Queen-Anne"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rct.uk/collection/405430/mehemet-d-1726" TargetMode="External"/><Relationship Id="rId5" Type="http://schemas.openxmlformats.org/officeDocument/2006/relationships/image" Target="../media/image10.jpeg"/><Relationship Id="rId4" Type="http://schemas.openxmlformats.org/officeDocument/2006/relationships/hyperlink" Target="https://www.npg.org.uk/collections/search/portrait/mw02444/King-George-I"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hyperlink" Target="https://www.npg.org.uk/collections/search/portrait/mw02450/King-George-II" TargetMode="External"/><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hyperlink" Target="https://www.npg.org.uk/collections/search/portrait/mw07563/William-Kent?" TargetMode="External"/><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pg.org.uk/collections/search/portrait/mw01095/Caroline-Wilhelmina-of-Brandenburg-Ansbach" TargetMode="External"/><Relationship Id="rId5"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jpeg"/><Relationship Id="rId7" Type="http://schemas.openxmlformats.org/officeDocument/2006/relationships/hyperlink" Target="https://www.rct.uk/collection/401213/queen-victoria-1819-19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www.rct.uk/collection/407169/victoria-duchess-of-kent-1786-1861-with-princess-victoria-1819-1901" TargetMode="External"/><Relationship Id="rId4" Type="http://schemas.openxmlformats.org/officeDocument/2006/relationships/image" Target="../media/image22.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85098-5849-7D3B-76D4-4FBC59A77FDC}"/>
              </a:ext>
            </a:extLst>
          </p:cNvPr>
          <p:cNvSpPr>
            <a:spLocks noGrp="1"/>
          </p:cNvSpPr>
          <p:nvPr>
            <p:ph type="title"/>
          </p:nvPr>
        </p:nvSpPr>
        <p:spPr>
          <a:xfrm>
            <a:off x="411947" y="-1439508"/>
            <a:ext cx="10515600" cy="1325563"/>
          </a:xfrm>
        </p:spPr>
        <p:txBody>
          <a:bodyPr/>
          <a:lstStyle/>
          <a:p>
            <a:r>
              <a:rPr lang="en-GB" dirty="0">
                <a:solidFill>
                  <a:srgbClr val="E6E6E6"/>
                </a:solidFill>
              </a:rPr>
              <a:t>VOCABULARY LIST 2</a:t>
            </a:r>
          </a:p>
        </p:txBody>
      </p:sp>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88759" y="107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88759" y="137345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88759" y="1409560"/>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ruler of a kingdom or empire, such as a king or queen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88759" y="170727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88759" y="174338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monarchy    </a:t>
            </a:r>
            <a:r>
              <a:rPr lang="en-GB" sz="1100" dirty="0">
                <a:effectLst/>
                <a:latin typeface="Georgia" panose="02040502050405020303" pitchFamily="18" charset="0"/>
                <a:ea typeface="Open Sans" panose="020B0606030504020204" pitchFamily="34" charset="0"/>
                <a:cs typeface="Open Sans" panose="020B0606030504020204" pitchFamily="34" charset="0"/>
              </a:rPr>
              <a:t>  |  system of government with a king or queen as its head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88759" y="204110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88759" y="207721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mourning     </a:t>
            </a:r>
            <a:r>
              <a:rPr lang="en-GB" sz="1100" dirty="0">
                <a:effectLst/>
                <a:latin typeface="Georgia" panose="02040502050405020303" pitchFamily="18" charset="0"/>
                <a:ea typeface="Open Sans" panose="020B0606030504020204" pitchFamily="34" charset="0"/>
                <a:cs typeface="Open Sans" panose="020B0606030504020204" pitchFamily="34" charset="0"/>
              </a:rPr>
              <a:t>  |   a sign of the deep sadness and loss felt when someone dies (such as wearing black clothes)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88759" y="237493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88759" y="241103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nobleman/woman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of high rank in society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88759" y="270875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88759" y="274486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orangery</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brick building with large windows used for growing exotic fruits and plants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88759" y="304258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88759" y="3078690"/>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Ottoman</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Empire</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powerful state created by Turkish tribes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88759" y="337640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88759" y="341251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philosopher</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studies human life and the world, for example how we think and what we value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88759" y="371023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88759" y="374634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88759" y="404406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88759" y="408016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Queen</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Consort</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wife of the reigning king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88759" y="437788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88759" y="441399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regent</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rules when the king or queen is unable to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88759" y="471171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88759" y="4747820"/>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smallpox</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serious and often deadly infectious disease in the past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88759" y="504553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88759" y="508164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State</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Apartments</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grand public rooms where official visitors are hosted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88759" y="53793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88759" y="541547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theologian</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studies religious belief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88759" y="571319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88759" y="574929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valet</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personal assistant responsible for a man’s clothes and appearance </a:t>
            </a:r>
          </a:p>
        </p:txBody>
      </p:sp>
      <p:pic>
        <p:nvPicPr>
          <p:cNvPr id="3" name="Picture 2">
            <a:extLst>
              <a:ext uri="{FF2B5EF4-FFF2-40B4-BE49-F238E27FC236}">
                <a16:creationId xmlns:a16="http://schemas.microsoft.com/office/drawing/2014/main" id="{B8A12E00-5AD1-16FB-4C6F-6631EBC61B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
        <p:nvSpPr>
          <p:cNvPr id="5" name="TextBox 4">
            <a:extLst>
              <a:ext uri="{FF2B5EF4-FFF2-40B4-BE49-F238E27FC236}">
                <a16:creationId xmlns:a16="http://schemas.microsoft.com/office/drawing/2014/main" id="{A1002077-7E10-BCC7-5C01-ADDBC03D376F}"/>
              </a:ext>
            </a:extLst>
          </p:cNvPr>
          <p:cNvSpPr txBox="1">
            <a:spLocks/>
          </p:cNvSpPr>
          <p:nvPr/>
        </p:nvSpPr>
        <p:spPr>
          <a:xfrm>
            <a:off x="588759" y="6083139"/>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wealthy     </a:t>
            </a:r>
            <a:r>
              <a:rPr lang="en-GB" sz="1100" dirty="0">
                <a:effectLst/>
                <a:latin typeface="Georgia" panose="02040502050405020303" pitchFamily="18" charset="0"/>
                <a:ea typeface="Open Sans" panose="020B0606030504020204" pitchFamily="34" charset="0"/>
                <a:cs typeface="Open Sans" panose="020B0606030504020204" pitchFamily="34" charset="0"/>
              </a:rPr>
              <a:t>  |  having a large amount of money, property, land and valuable possessions </a:t>
            </a:r>
          </a:p>
        </p:txBody>
      </p:sp>
      <p:cxnSp>
        <p:nvCxnSpPr>
          <p:cNvPr id="6" name="Straight Connector 5">
            <a:extLst>
              <a:ext uri="{FF2B5EF4-FFF2-40B4-BE49-F238E27FC236}">
                <a16:creationId xmlns:a16="http://schemas.microsoft.com/office/drawing/2014/main" id="{BC801C6F-85DD-0A88-3889-84B88B80A663}"/>
              </a:ext>
              <a:ext uri="{C183D7F6-B498-43B3-948B-1728B52AA6E4}">
                <adec:decorative xmlns:adec="http://schemas.microsoft.com/office/drawing/2017/decorative" val="1"/>
              </a:ext>
            </a:extLst>
          </p:cNvPr>
          <p:cNvCxnSpPr>
            <a:cxnSpLocks/>
          </p:cNvCxnSpPr>
          <p:nvPr/>
        </p:nvCxnSpPr>
        <p:spPr>
          <a:xfrm>
            <a:off x="588759" y="604701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51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B3D679-16F7-C4B6-C9CD-2CFB775B505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WILLIAM AND MARY AND QUEEN ANNE</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254" y="4271917"/>
            <a:ext cx="1981081" cy="1981081"/>
          </a:xfrm>
          <a:prstGeom prst="rect">
            <a:avLst/>
          </a:prstGeom>
        </p:spPr>
      </p:pic>
      <p:sp>
        <p:nvSpPr>
          <p:cNvPr id="23" name="Rectangle 22">
            <a:extLst>
              <a:ext uri="{FF2B5EF4-FFF2-40B4-BE49-F238E27FC236}">
                <a16:creationId xmlns:a16="http://schemas.microsoft.com/office/drawing/2014/main" id="{85F4BCEC-E456-2AF7-D12F-CC9C9261DF58}"/>
              </a:ext>
              <a:ext uri="{C183D7F6-B498-43B3-948B-1728B52AA6E4}">
                <adec:decorative xmlns:adec="http://schemas.microsoft.com/office/drawing/2017/decorative" val="1"/>
              </a:ext>
            </a:extLst>
          </p:cNvPr>
          <p:cNvSpPr/>
          <p:nvPr/>
        </p:nvSpPr>
        <p:spPr>
          <a:xfrm>
            <a:off x="495033" y="501523"/>
            <a:ext cx="2257200" cy="2761530"/>
          </a:xfrm>
          <a:prstGeom prst="rect">
            <a:avLst/>
          </a:prstGeom>
          <a:solidFill>
            <a:srgbClr val="1E0C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WILLIAM III</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AND MARY II</a:t>
            </a:r>
          </a:p>
        </p:txBody>
      </p:sp>
      <p:pic>
        <p:nvPicPr>
          <p:cNvPr id="38" name="Picture 37" descr="Black and white image of a man and woman in a decorative frame.">
            <a:extLst>
              <a:ext uri="{FF2B5EF4-FFF2-40B4-BE49-F238E27FC236}">
                <a16:creationId xmlns:a16="http://schemas.microsoft.com/office/drawing/2014/main" id="{7B74210B-AA0D-D7BD-B043-C3F72B7EE7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922" b="-9229"/>
          <a:stretch/>
        </p:blipFill>
        <p:spPr>
          <a:xfrm>
            <a:off x="498188" y="507675"/>
            <a:ext cx="2263343" cy="2558633"/>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only British monarchs to have ruled together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7" y="3337433"/>
            <a:ext cx="2259047" cy="400110"/>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William: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1689-1702, Netherlands</a:t>
            </a:r>
          </a:p>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Mary: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1689-1694, London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1" name="TextBox 20">
            <a:extLst>
              <a:ext uri="{FF2B5EF4-FFF2-40B4-BE49-F238E27FC236}">
                <a16:creationId xmlns:a16="http://schemas.microsoft.com/office/drawing/2014/main" id="{B2811179-0DFB-E2B8-50DE-05FC7A283ECF}"/>
              </a:ext>
            </a:extLst>
          </p:cNvPr>
          <p:cNvSpPr txBox="1"/>
          <p:nvPr/>
        </p:nvSpPr>
        <p:spPr>
          <a:xfrm>
            <a:off x="498187" y="3825946"/>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1689 – 1694 &amp; 1702</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4662815"/>
          </a:xfrm>
          <a:prstGeom prst="rect">
            <a:avLst/>
          </a:prstGeom>
          <a:noFill/>
        </p:spPr>
        <p:txBody>
          <a:bodyPr wrap="square" lIns="91440" tIns="45720" rIns="91440" bIns="45720" rtlCol="0" anchor="t">
            <a:spAutoFit/>
          </a:bodyPr>
          <a:lstStyle/>
          <a:p>
            <a:pPr algn="l" rtl="0" fontAlgn="base"/>
            <a:r>
              <a:rPr lang="en-GB" sz="1100" b="0" i="0" dirty="0">
                <a:solidFill>
                  <a:srgbClr val="000000"/>
                </a:solidFill>
                <a:effectLst/>
                <a:latin typeface="Georgia" panose="02040502050405020303" pitchFamily="18" charset="0"/>
              </a:rPr>
              <a:t>Mary was the daughter of James II. William was the grandson of Charles I.</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They were both </a:t>
            </a:r>
            <a:r>
              <a:rPr lang="en-GB" sz="1100" b="1" i="0" dirty="0">
                <a:solidFill>
                  <a:srgbClr val="000000"/>
                </a:solidFill>
                <a:effectLst/>
                <a:latin typeface="Georgia" panose="02040502050405020303" pitchFamily="18" charset="0"/>
              </a:rPr>
              <a:t>Protestants</a:t>
            </a:r>
            <a:r>
              <a:rPr lang="en-GB" sz="1100" b="0" i="0" dirty="0">
                <a:solidFill>
                  <a:srgbClr val="000000"/>
                </a:solidFill>
                <a:effectLst/>
                <a:latin typeface="Georgia" panose="02040502050405020303" pitchFamily="18" charset="0"/>
              </a:rPr>
              <a:t> and got married in 1677.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As part of the </a:t>
            </a:r>
            <a:r>
              <a:rPr lang="en-GB" sz="1100" b="1" i="0" dirty="0">
                <a:solidFill>
                  <a:srgbClr val="000000"/>
                </a:solidFill>
                <a:effectLst/>
                <a:latin typeface="Georgia" panose="02040502050405020303" pitchFamily="18" charset="0"/>
              </a:rPr>
              <a:t>Glorious Revolution</a:t>
            </a:r>
            <a:r>
              <a:rPr lang="en-GB" sz="1100" b="0" i="0" dirty="0">
                <a:solidFill>
                  <a:srgbClr val="000000"/>
                </a:solidFill>
                <a:effectLst/>
                <a:latin typeface="Georgia" panose="02040502050405020303" pitchFamily="18" charset="0"/>
              </a:rPr>
              <a:t> </a:t>
            </a:r>
          </a:p>
          <a:p>
            <a:pPr algn="l" rtl="0" fontAlgn="base"/>
            <a:r>
              <a:rPr lang="en-GB" sz="1100" b="0" i="0" dirty="0">
                <a:solidFill>
                  <a:srgbClr val="000000"/>
                </a:solidFill>
                <a:effectLst/>
                <a:latin typeface="Georgia" panose="02040502050405020303" pitchFamily="18" charset="0"/>
              </a:rPr>
              <a:t>1688-1689:</a:t>
            </a:r>
          </a:p>
          <a:p>
            <a:pPr marL="171450" indent="-171450" algn="l" rtl="0" fontAlgn="base">
              <a:buFont typeface="Arial" panose="020B0604020202020204" pitchFamily="34" charset="0"/>
              <a:buChar char="•"/>
            </a:pP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King James II was unpopular.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William and Mary were invited to become rulers instead.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They became joint </a:t>
            </a:r>
            <a:r>
              <a:rPr lang="en-GB" sz="1100" b="1" i="0" dirty="0">
                <a:solidFill>
                  <a:srgbClr val="000000"/>
                </a:solidFill>
                <a:effectLst/>
                <a:latin typeface="Georgia" panose="02040502050405020303" pitchFamily="18" charset="0"/>
              </a:rPr>
              <a:t>monarchs</a:t>
            </a:r>
            <a:r>
              <a:rPr lang="en-GB" sz="1100" b="0" i="0" dirty="0">
                <a:solidFill>
                  <a:srgbClr val="000000"/>
                </a:solidFill>
                <a:effectLst/>
                <a:latin typeface="Georgia" panose="02040502050405020303" pitchFamily="18" charset="0"/>
              </a:rPr>
              <a:t>. </a:t>
            </a:r>
          </a:p>
          <a:p>
            <a:pPr marL="171450" indent="-171450" algn="l" rtl="0" fontAlgn="base">
              <a:buFont typeface="Arial" panose="020B0604020202020204" pitchFamily="34" charset="0"/>
              <a:buChar char="•"/>
            </a:pPr>
            <a:endParaRPr lang="en-GB" sz="1100" dirty="0">
              <a:solidFill>
                <a:srgbClr val="000000"/>
              </a:solidFill>
              <a:latin typeface="Georgia" panose="02040502050405020303" pitchFamily="18" charset="0"/>
            </a:endParaRPr>
          </a:p>
          <a:p>
            <a:r>
              <a:rPr lang="en-GB" sz="1100" b="0" i="0" dirty="0">
                <a:solidFill>
                  <a:srgbClr val="000000"/>
                </a:solidFill>
                <a:effectLst/>
                <a:latin typeface="Georgia"/>
              </a:rPr>
              <a:t>It was called the </a:t>
            </a:r>
            <a:r>
              <a:rPr lang="en-GB" sz="1100" b="1" i="0" dirty="0">
                <a:solidFill>
                  <a:srgbClr val="000000"/>
                </a:solidFill>
                <a:effectLst/>
                <a:latin typeface="Georgia"/>
              </a:rPr>
              <a:t>Glorious Revolution </a:t>
            </a:r>
            <a:r>
              <a:rPr lang="en-GB" sz="1100" b="0" i="0" dirty="0">
                <a:solidFill>
                  <a:srgbClr val="000000"/>
                </a:solidFill>
                <a:effectLst/>
                <a:latin typeface="Georgia"/>
              </a:rPr>
              <a:t>because it did not involve violence</a:t>
            </a:r>
            <a:r>
              <a:rPr lang="en-GB" sz="1100" dirty="0">
                <a:solidFill>
                  <a:srgbClr val="000000"/>
                </a:solidFill>
                <a:latin typeface="Georgia"/>
              </a:rPr>
              <a:t> in England, however it did lead to violence </a:t>
            </a:r>
            <a:br>
              <a:rPr lang="en-GB" sz="1100" dirty="0">
                <a:solidFill>
                  <a:srgbClr val="000000"/>
                </a:solidFill>
                <a:latin typeface="Georgia"/>
              </a:rPr>
            </a:br>
            <a:r>
              <a:rPr lang="en-GB" sz="1100" dirty="0">
                <a:solidFill>
                  <a:srgbClr val="000000"/>
                </a:solidFill>
                <a:latin typeface="Georgia"/>
              </a:rPr>
              <a:t>in Ireland</a:t>
            </a:r>
            <a:r>
              <a:rPr lang="en-GB" sz="1100" b="0" i="0" dirty="0">
                <a:solidFill>
                  <a:srgbClr val="000000"/>
                </a:solidFill>
                <a:effectLst/>
                <a:latin typeface="Georgia"/>
              </a:rPr>
              <a:t>.</a:t>
            </a:r>
            <a:r>
              <a:rPr lang="en-GB" sz="1100" dirty="0">
                <a:solidFill>
                  <a:srgbClr val="000000"/>
                </a:solidFill>
                <a:latin typeface="Georgia"/>
              </a:rPr>
              <a:t> </a:t>
            </a:r>
            <a:endParaRPr lang="en-GB">
              <a:latin typeface="Georgia"/>
            </a:endParaRPr>
          </a:p>
          <a:p>
            <a:pPr algn="l" fontAlgn="base"/>
            <a:endParaRPr lang="en-GB" sz="1100" b="0" i="0" dirty="0">
              <a:solidFill>
                <a:srgbClr val="000000"/>
              </a:solidFill>
              <a:effectLst/>
              <a:latin typeface="Georgia" panose="02040502050405020303" pitchFamily="18" charset="0"/>
            </a:endParaRPr>
          </a:p>
          <a:p>
            <a:pPr fontAlgn="base"/>
            <a:r>
              <a:rPr lang="en-GB" sz="1100" b="0" i="0">
                <a:solidFill>
                  <a:srgbClr val="000000"/>
                </a:solidFill>
                <a:effectLst/>
                <a:latin typeface="Georgia"/>
              </a:rPr>
              <a:t>As monarchs, they hired the </a:t>
            </a:r>
            <a:r>
              <a:rPr lang="en-GB" sz="1100" b="1" i="0">
                <a:solidFill>
                  <a:srgbClr val="000000"/>
                </a:solidFill>
                <a:effectLst/>
                <a:latin typeface="Georgia"/>
              </a:rPr>
              <a:t>architect </a:t>
            </a:r>
            <a:r>
              <a:rPr lang="en-GB" sz="1100" b="0" i="0">
                <a:solidFill>
                  <a:srgbClr val="000000"/>
                </a:solidFill>
                <a:effectLst/>
                <a:latin typeface="Georgia"/>
              </a:rPr>
              <a:t>Sir Christopher Wren to transform Nottingham House into Kensington Palace. This included new </a:t>
            </a:r>
            <a:r>
              <a:rPr lang="en-GB" sz="1100" b="1" i="0">
                <a:solidFill>
                  <a:srgbClr val="000000"/>
                </a:solidFill>
                <a:effectLst/>
                <a:latin typeface="Georgia"/>
              </a:rPr>
              <a:t>State Apartments</a:t>
            </a:r>
            <a:r>
              <a:rPr lang="en-GB" sz="1100" b="0" i="0">
                <a:solidFill>
                  <a:srgbClr val="000000"/>
                </a:solidFill>
                <a:effectLst/>
                <a:latin typeface="Georgia"/>
              </a:rPr>
              <a:t>, accommodation for </a:t>
            </a:r>
            <a:r>
              <a:rPr lang="en-GB" sz="1100" b="1" i="0">
                <a:solidFill>
                  <a:srgbClr val="000000"/>
                </a:solidFill>
                <a:effectLst/>
                <a:latin typeface="Georgia"/>
              </a:rPr>
              <a:t>courtiers </a:t>
            </a:r>
            <a:r>
              <a:rPr lang="en-GB" sz="1100" b="0" i="0">
                <a:solidFill>
                  <a:srgbClr val="000000"/>
                </a:solidFill>
                <a:effectLst/>
                <a:latin typeface="Georgia"/>
              </a:rPr>
              <a:t>and kitchens and stables.</a:t>
            </a:r>
            <a:r>
              <a:rPr lang="en-GB" sz="1100">
                <a:solidFill>
                  <a:srgbClr val="000000"/>
                </a:solidFill>
                <a:latin typeface="Georgia"/>
              </a:rPr>
              <a:t> </a:t>
            </a:r>
            <a:endParaRPr lang="en-GB" sz="1100" b="0" i="0">
              <a:solidFill>
                <a:srgbClr val="000000"/>
              </a:solidFill>
              <a:effectLst/>
              <a:latin typeface="Georgia" panose="02040502050405020303" pitchFamily="18" charset="0"/>
            </a:endParaRP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Mary died of smallpox and a few years later William died after a riding accident.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689550" y="4960901"/>
            <a:ext cx="1887384"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William was devastated when Mary died and did not remarry. </a:t>
            </a:r>
            <a:endParaRPr lang="en-GB" sz="1100" dirty="0">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QUEEN</a:t>
            </a:r>
          </a:p>
        </p:txBody>
      </p:sp>
      <p:sp>
        <p:nvSpPr>
          <p:cNvPr id="3" name="TextBox 2">
            <a:extLst>
              <a:ext uri="{FF2B5EF4-FFF2-40B4-BE49-F238E27FC236}">
                <a16:creationId xmlns:a16="http://schemas.microsoft.com/office/drawing/2014/main" id="{2C15FBCE-077A-75DF-CB0D-AACB144C68A7}"/>
              </a:ext>
            </a:extLst>
          </p:cNvPr>
          <p:cNvSpPr txBox="1"/>
          <p:nvPr/>
        </p:nvSpPr>
        <p:spPr>
          <a:xfrm>
            <a:off x="8691378" y="7933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ANNE</a:t>
            </a:r>
          </a:p>
        </p:txBody>
      </p:sp>
      <p:pic>
        <p:nvPicPr>
          <p:cNvPr id="71" name="Picture 70" descr="A painting of a woman in period clothing. She wears a gold coloured dress and cloak.">
            <a:hlinkClick r:id="rId6"/>
            <a:extLst>
              <a:ext uri="{FF2B5EF4-FFF2-40B4-BE49-F238E27FC236}">
                <a16:creationId xmlns:a16="http://schemas.microsoft.com/office/drawing/2014/main" id="{7AD663A2-4F99-64FB-FB7A-6D70A27ADC1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95"/>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hard-working queen and the last Stuart monarch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1665 - 1714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C50BF2A-9EC4-8F5B-E8E6-DC119849FA95}"/>
              </a:ext>
            </a:extLst>
          </p:cNvPr>
          <p:cNvSpPr txBox="1"/>
          <p:nvPr/>
        </p:nvSpPr>
        <p:spPr>
          <a:xfrm>
            <a:off x="6299271" y="3849348"/>
            <a:ext cx="2108169" cy="246221"/>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1702 -1714  </a:t>
            </a:r>
          </a:p>
        </p:txBody>
      </p:sp>
      <p:sp>
        <p:nvSpPr>
          <p:cNvPr id="37" name="TextBox 36">
            <a:extLst>
              <a:ext uri="{FF2B5EF4-FFF2-40B4-BE49-F238E27FC236}">
                <a16:creationId xmlns:a16="http://schemas.microsoft.com/office/drawing/2014/main" id="{D5AE3F91-A43B-538A-1297-EA863138D6FB}"/>
              </a:ext>
            </a:extLst>
          </p:cNvPr>
          <p:cNvSpPr txBox="1"/>
          <p:nvPr/>
        </p:nvSpPr>
        <p:spPr>
          <a:xfrm>
            <a:off x="8678956" y="1716497"/>
            <a:ext cx="2988559" cy="3339376"/>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Anne was the younger sister of Mary II. Anne became queen after </a:t>
            </a:r>
            <a:r>
              <a:rPr lang="en-GB" sz="1100" dirty="0">
                <a:latin typeface="Georgia" panose="02040502050405020303" pitchFamily="18" charset="0"/>
              </a:rPr>
              <a:t>Mary’s</a:t>
            </a:r>
            <a:r>
              <a:rPr lang="en-GB" sz="1100" dirty="0">
                <a:effectLst/>
                <a:latin typeface="Georgia" panose="02040502050405020303" pitchFamily="18" charset="0"/>
              </a:rPr>
              <a:t> husband </a:t>
            </a:r>
            <a:br>
              <a:rPr lang="en-GB" sz="1100" dirty="0">
                <a:effectLst/>
                <a:latin typeface="Georgia" panose="02040502050405020303" pitchFamily="18" charset="0"/>
              </a:rPr>
            </a:br>
            <a:r>
              <a:rPr lang="en-GB" sz="1100" dirty="0">
                <a:effectLst/>
                <a:latin typeface="Georgia" panose="02040502050405020303" pitchFamily="18" charset="0"/>
              </a:rPr>
              <a:t>William III died. </a:t>
            </a:r>
          </a:p>
          <a:p>
            <a:pPr defTabSz="144000">
              <a:spcBef>
                <a:spcPts val="600"/>
              </a:spcBef>
            </a:pPr>
            <a:r>
              <a:rPr lang="en-GB" sz="1100" dirty="0">
                <a:effectLst/>
                <a:latin typeface="Georgia" panose="02040502050405020303" pitchFamily="18" charset="0"/>
              </a:rPr>
              <a:t>She was a dedicated, hard-working </a:t>
            </a:r>
            <a:r>
              <a:rPr lang="en-GB" sz="1100" b="1" dirty="0">
                <a:effectLst/>
                <a:latin typeface="Georgia" panose="02040502050405020303" pitchFamily="18" charset="0"/>
              </a:rPr>
              <a:t>monarch</a:t>
            </a:r>
            <a:r>
              <a:rPr lang="en-GB" sz="1100" dirty="0">
                <a:effectLst/>
                <a:latin typeface="Georgia" panose="02040502050405020303" pitchFamily="18" charset="0"/>
              </a:rPr>
              <a:t> and met her ministers every day.  </a:t>
            </a:r>
          </a:p>
          <a:p>
            <a:pPr defTabSz="144000">
              <a:spcBef>
                <a:spcPts val="600"/>
              </a:spcBef>
            </a:pPr>
            <a:endParaRPr lang="en-GB" sz="1100" dirty="0">
              <a:effectLst/>
              <a:latin typeface="Georgia" panose="02040502050405020303" pitchFamily="18" charset="0"/>
            </a:endParaRP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Shy but able to speak up when needed.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Married Prince George of Denmark and had 18 pregnancies.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Sadly, only one child, William, lived more than two years but he also died young, aged 11.  </a:t>
            </a:r>
          </a:p>
          <a:p>
            <a:pPr defTabSz="144000">
              <a:spcBef>
                <a:spcPts val="600"/>
              </a:spcBef>
            </a:pPr>
            <a:r>
              <a:rPr lang="en-GB" sz="1100" dirty="0">
                <a:effectLst/>
                <a:latin typeface="Georgia" panose="02040502050405020303" pitchFamily="18" charset="0"/>
              </a:rPr>
              <a:t>Anne improved the gardens at Kensington Palace including building the </a:t>
            </a:r>
            <a:r>
              <a:rPr lang="en-GB" sz="1100" b="1" dirty="0">
                <a:effectLst/>
                <a:latin typeface="Georgia" panose="02040502050405020303" pitchFamily="18" charset="0"/>
              </a:rPr>
              <a:t>Orangery</a:t>
            </a:r>
            <a:r>
              <a:rPr lang="en-GB" sz="1100" dirty="0">
                <a:effectLst/>
                <a:latin typeface="Georgia" panose="02040502050405020303" pitchFamily="18" charset="0"/>
              </a:rPr>
              <a:t>. </a:t>
            </a:r>
          </a:p>
          <a:p>
            <a:pPr defTabSz="144000">
              <a:spcBef>
                <a:spcPts val="600"/>
              </a:spcBef>
            </a:pPr>
            <a:r>
              <a:rPr lang="en-GB" sz="1100" dirty="0">
                <a:latin typeface="Georgia" panose="02040502050405020303" pitchFamily="18" charset="0"/>
              </a:rPr>
              <a:t>Anne</a:t>
            </a:r>
            <a:r>
              <a:rPr lang="en-GB" sz="1100" dirty="0">
                <a:effectLst/>
                <a:latin typeface="Georgia" panose="02040502050405020303" pitchFamily="18" charset="0"/>
              </a:rPr>
              <a:t> started to suffer from poor health and died at Kensington Palace in 1714. </a:t>
            </a: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4812" y="2687485"/>
            <a:ext cx="1271325" cy="200055"/>
          </a:xfrm>
          <a:prstGeom prst="rect">
            <a:avLst/>
          </a:prstGeom>
          <a:solidFill>
            <a:srgbClr val="000000">
              <a:alpha val="45098"/>
            </a:srgbClr>
          </a:solid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19558" y="2959187"/>
            <a:ext cx="3044132"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
        <p:nvSpPr>
          <p:cNvPr id="22" name="Rectangle 21">
            <a:extLst>
              <a:ext uri="{FF2B5EF4-FFF2-40B4-BE49-F238E27FC236}">
                <a16:creationId xmlns:a16="http://schemas.microsoft.com/office/drawing/2014/main" id="{BA1F8A72-0C6B-E684-AAB7-440D0EF64EF9}"/>
              </a:ext>
              <a:ext uri="{C183D7F6-B498-43B3-948B-1728B52AA6E4}">
                <adec:decorative xmlns:adec="http://schemas.microsoft.com/office/drawing/2017/decorative" val="1"/>
              </a:ext>
            </a:extLst>
          </p:cNvPr>
          <p:cNvSpPr/>
          <p:nvPr/>
        </p:nvSpPr>
        <p:spPr>
          <a:xfrm>
            <a:off x="510887" y="3809997"/>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7E29BD-06EC-34AD-67F3-983D461985BE}"/>
              </a:ext>
              <a:ext uri="{C183D7F6-B498-43B3-948B-1728B52AA6E4}">
                <adec:decorative xmlns:adec="http://schemas.microsoft.com/office/drawing/2017/decorative" val="1"/>
              </a:ext>
            </a:extLst>
          </p:cNvPr>
          <p:cNvSpPr/>
          <p:nvPr/>
        </p:nvSpPr>
        <p:spPr>
          <a:xfrm>
            <a:off x="6307738" y="3833399"/>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5F055AF7-F5A0-E3AB-6268-568D464D769A}"/>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79011" y="4191442"/>
            <a:ext cx="2299945" cy="2299945"/>
          </a:xfrm>
          <a:prstGeom prst="rect">
            <a:avLst/>
          </a:prstGeom>
        </p:spPr>
      </p:pic>
      <p:sp>
        <p:nvSpPr>
          <p:cNvPr id="45" name="TextBox 44">
            <a:extLst>
              <a:ext uri="{FF2B5EF4-FFF2-40B4-BE49-F238E27FC236}">
                <a16:creationId xmlns:a16="http://schemas.microsoft.com/office/drawing/2014/main" id="{F4388617-665D-110E-AF32-8A9EF129D1BA}"/>
              </a:ext>
              <a:ext uri="{C183D7F6-B498-43B3-948B-1728B52AA6E4}">
                <adec:decorative xmlns:adec="http://schemas.microsoft.com/office/drawing/2017/decorative" val="0"/>
              </a:ext>
            </a:extLst>
          </p:cNvPr>
          <p:cNvSpPr txBox="1"/>
          <p:nvPr/>
        </p:nvSpPr>
        <p:spPr>
          <a:xfrm>
            <a:off x="6528975" y="5032848"/>
            <a:ext cx="2000016"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She used the King’s </a:t>
            </a:r>
            <a:r>
              <a:rPr lang="en-GB" sz="1100" b="1" i="0" dirty="0">
                <a:solidFill>
                  <a:srgbClr val="000000"/>
                </a:solidFill>
                <a:effectLst/>
                <a:latin typeface="Georgia" panose="02040502050405020303" pitchFamily="18" charset="0"/>
              </a:rPr>
              <a:t>State Apartments</a:t>
            </a:r>
            <a:r>
              <a:rPr lang="en-GB" sz="1100" b="0" i="0" dirty="0">
                <a:solidFill>
                  <a:srgbClr val="000000"/>
                </a:solidFill>
                <a:effectLst/>
                <a:latin typeface="Georgia" panose="02040502050405020303" pitchFamily="18" charset="0"/>
              </a:rPr>
              <a:t> at Kensington Palace, not the Queen’s. </a:t>
            </a:r>
            <a:endParaRPr lang="en-GB" sz="1100" dirty="0">
              <a:effectLst/>
              <a:latin typeface="Georgia" panose="02040502050405020303" pitchFamily="18" charset="0"/>
            </a:endParaRPr>
          </a:p>
        </p:txBody>
      </p:sp>
      <p:sp>
        <p:nvSpPr>
          <p:cNvPr id="47" name="Rectangle 46">
            <a:extLst>
              <a:ext uri="{FF2B5EF4-FFF2-40B4-BE49-F238E27FC236}">
                <a16:creationId xmlns:a16="http://schemas.microsoft.com/office/drawing/2014/main" id="{03539629-66AE-584A-839B-8F03D8CCC0DB}"/>
              </a:ext>
              <a:ext uri="{C183D7F6-B498-43B3-948B-1728B52AA6E4}">
                <adec:decorative xmlns:adec="http://schemas.microsoft.com/office/drawing/2017/decorative" val="1"/>
              </a:ext>
            </a:extLst>
          </p:cNvPr>
          <p:cNvSpPr/>
          <p:nvPr/>
        </p:nvSpPr>
        <p:spPr>
          <a:xfrm>
            <a:off x="8777687" y="5440808"/>
            <a:ext cx="2889828" cy="53264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1D261514-00AE-A968-393B-7CC5DA25D506}"/>
              </a:ext>
            </a:extLst>
          </p:cNvPr>
          <p:cNvSpPr txBox="1"/>
          <p:nvPr/>
        </p:nvSpPr>
        <p:spPr>
          <a:xfrm>
            <a:off x="9218881" y="5492225"/>
            <a:ext cx="2425007"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evidence is there that Anne was a hardworking monarch? </a:t>
            </a:r>
          </a:p>
        </p:txBody>
      </p:sp>
      <p:sp>
        <p:nvSpPr>
          <p:cNvPr id="49" name="TextBox 48">
            <a:extLst>
              <a:ext uri="{FF2B5EF4-FFF2-40B4-BE49-F238E27FC236}">
                <a16:creationId xmlns:a16="http://schemas.microsoft.com/office/drawing/2014/main" id="{C713DED7-F4B0-1208-8395-6813D5B89BB9}"/>
              </a:ext>
              <a:ext uri="{C183D7F6-B498-43B3-948B-1728B52AA6E4}">
                <adec:decorative xmlns:adec="http://schemas.microsoft.com/office/drawing/2017/decorative" val="1"/>
              </a:ext>
            </a:extLst>
          </p:cNvPr>
          <p:cNvSpPr txBox="1"/>
          <p:nvPr/>
        </p:nvSpPr>
        <p:spPr>
          <a:xfrm>
            <a:off x="8859046" y="5517037"/>
            <a:ext cx="471252" cy="212700"/>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49072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3A64BE-02AC-0436-A3B9-78D56E1F218F}"/>
              </a:ext>
            </a:extLst>
          </p:cNvPr>
          <p:cNvSpPr>
            <a:spLocks noGrp="1"/>
          </p:cNvSpPr>
          <p:nvPr>
            <p:ph type="title"/>
          </p:nvPr>
        </p:nvSpPr>
        <p:spPr>
          <a:xfrm>
            <a:off x="510887" y="-1262325"/>
            <a:ext cx="10515600" cy="1325563"/>
          </a:xfrm>
        </p:spPr>
        <p:txBody>
          <a:bodyPr/>
          <a:lstStyle/>
          <a:p>
            <a:r>
              <a:rPr lang="en-GB" dirty="0">
                <a:solidFill>
                  <a:srgbClr val="E6E6E6"/>
                </a:solidFill>
              </a:rPr>
              <a:t>GEORGE I AND MEHEMET</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GEORGE I</a:t>
            </a:r>
          </a:p>
        </p:txBody>
      </p:sp>
      <p:pic>
        <p:nvPicPr>
          <p:cNvPr id="20" name="Picture 19" descr="A painting of a man in period dress. He wears a white wig and lavish clothing.">
            <a:hlinkClick r:id="rId4"/>
            <a:extLst>
              <a:ext uri="{FF2B5EF4-FFF2-40B4-BE49-F238E27FC236}">
                <a16:creationId xmlns:a16="http://schemas.microsoft.com/office/drawing/2014/main" id="{AA92A4BC-0CD9-F977-34C0-42BC41E901C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first Georgian King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58ECF63-34C7-1343-CDAB-60B277AF9197}"/>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1660 - 1727 </a:t>
            </a:r>
          </a:p>
        </p:txBody>
      </p:sp>
      <p:sp>
        <p:nvSpPr>
          <p:cNvPr id="11" name="TextBox 10">
            <a:extLst>
              <a:ext uri="{FF2B5EF4-FFF2-40B4-BE49-F238E27FC236}">
                <a16:creationId xmlns:a16="http://schemas.microsoft.com/office/drawing/2014/main" id="{5B4D11CD-6C9D-56B8-D251-D5763A6E91A1}"/>
              </a:ext>
            </a:extLst>
          </p:cNvPr>
          <p:cNvSpPr txBox="1"/>
          <p:nvPr/>
        </p:nvSpPr>
        <p:spPr>
          <a:xfrm>
            <a:off x="498188"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Hanover, Germany</a:t>
            </a:r>
          </a:p>
        </p:txBody>
      </p:sp>
      <p:sp>
        <p:nvSpPr>
          <p:cNvPr id="21" name="TextBox 20">
            <a:extLst>
              <a:ext uri="{FF2B5EF4-FFF2-40B4-BE49-F238E27FC236}">
                <a16:creationId xmlns:a16="http://schemas.microsoft.com/office/drawing/2014/main" id="{B2811179-0DFB-E2B8-50DE-05FC7A283ECF}"/>
              </a:ext>
            </a:extLst>
          </p:cNvPr>
          <p:cNvSpPr txBox="1"/>
          <p:nvPr/>
        </p:nvSpPr>
        <p:spPr>
          <a:xfrm>
            <a:off x="498187" y="3825946"/>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1714 - 1727 </a:t>
            </a: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139321"/>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George was from Hanover in Germany. He became king when Queen Anne died without an </a:t>
            </a:r>
            <a:r>
              <a:rPr lang="en-GB" sz="1100" b="1" i="0" dirty="0">
                <a:solidFill>
                  <a:srgbClr val="000000"/>
                </a:solidFill>
                <a:effectLst/>
                <a:latin typeface="Georgia" panose="02040502050405020303" pitchFamily="18" charset="0"/>
              </a:rPr>
              <a:t>heir</a:t>
            </a:r>
            <a:r>
              <a:rPr lang="en-GB" sz="1100" b="0" i="0" dirty="0">
                <a:solidFill>
                  <a:srgbClr val="000000"/>
                </a:solidFill>
                <a:effectLst/>
                <a:latin typeface="Georgia" panose="02040502050405020303" pitchFamily="18" charset="0"/>
              </a:rPr>
              <a:t>. He was next in line to be king partly because he was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visited Kensington Palace for the first time when he came to England in 1714.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Spoke German and French but only a few words of English.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Spent little time in England and made regular visits back to Hanover.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Left the running of the country to his trusted </a:t>
            </a:r>
            <a:r>
              <a:rPr lang="en-GB" sz="1100" b="1" i="0" dirty="0">
                <a:solidFill>
                  <a:srgbClr val="000000"/>
                </a:solidFill>
                <a:effectLst/>
                <a:latin typeface="Georgia" panose="02040502050405020303" pitchFamily="18" charset="0"/>
              </a:rPr>
              <a:t>ministers</a:t>
            </a:r>
            <a:r>
              <a:rPr lang="en-GB" sz="1100" b="0" i="0" dirty="0">
                <a:solidFill>
                  <a:srgbClr val="000000"/>
                </a:solidFill>
                <a:effectLst/>
                <a:latin typeface="Georgia" panose="02040502050405020303" pitchFamily="18" charset="0"/>
              </a:rPr>
              <a:t>.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George I made improvements at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Kensington Palace including creating new</a:t>
            </a:r>
            <a:br>
              <a:rPr lang="en-GB" sz="1100" b="0" i="0" dirty="0">
                <a:solidFill>
                  <a:srgbClr val="000000"/>
                </a:solidFill>
                <a:effectLst/>
                <a:latin typeface="Georgia" panose="02040502050405020303" pitchFamily="18" charset="0"/>
              </a:rPr>
            </a:br>
            <a:r>
              <a:rPr lang="en-GB" sz="1100" b="1" i="0" dirty="0">
                <a:solidFill>
                  <a:srgbClr val="000000"/>
                </a:solidFill>
                <a:effectLst/>
                <a:latin typeface="Georgia" panose="02040502050405020303" pitchFamily="18" charset="0"/>
              </a:rPr>
              <a:t>State Apartments</a:t>
            </a:r>
            <a:r>
              <a:rPr lang="en-GB" sz="1100" b="0" i="0" dirty="0">
                <a:solidFill>
                  <a:srgbClr val="000000"/>
                </a:solidFill>
                <a:effectLst/>
                <a:latin typeface="Georgia" panose="02040502050405020303" pitchFamily="18" charset="0"/>
              </a:rPr>
              <a:t>. </a:t>
            </a:r>
          </a:p>
        </p:txBody>
      </p:sp>
      <p:sp>
        <p:nvSpPr>
          <p:cNvPr id="17" name="TextBox 16">
            <a:extLst>
              <a:ext uri="{FF2B5EF4-FFF2-40B4-BE49-F238E27FC236}">
                <a16:creationId xmlns:a16="http://schemas.microsoft.com/office/drawing/2014/main" id="{4CDE7493-CEA9-3A54-184E-EAF2C1E09D6A}"/>
              </a:ext>
            </a:extLst>
          </p:cNvPr>
          <p:cNvSpPr txBox="1"/>
          <p:nvPr/>
        </p:nvSpPr>
        <p:spPr>
          <a:xfrm>
            <a:off x="622913" y="5113672"/>
            <a:ext cx="1915959" cy="430887"/>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Brought 18 cooks with him</a:t>
            </a:r>
            <a:r>
              <a:rPr lang="en-GB" sz="1100" dirty="0">
                <a:solidFill>
                  <a:srgbClr val="000000"/>
                </a:solidFill>
                <a:latin typeface="Georgia" panose="02040502050405020303" pitchFamily="18" charset="0"/>
              </a:rPr>
              <a:t> to England.</a:t>
            </a:r>
            <a:endParaRPr lang="en-GB" sz="1100" dirty="0">
              <a:effectLst/>
              <a:latin typeface="Georgia" panose="02040502050405020303" pitchFamily="18" charset="0"/>
            </a:endParaRPr>
          </a:p>
        </p:txBody>
      </p:sp>
      <p:sp>
        <p:nvSpPr>
          <p:cNvPr id="18" name="TextBox 17">
            <a:extLst>
              <a:ext uri="{FF2B5EF4-FFF2-40B4-BE49-F238E27FC236}">
                <a16:creationId xmlns:a16="http://schemas.microsoft.com/office/drawing/2014/main" id="{857854CD-D39A-DEA2-65AD-EB171BF80E37}"/>
              </a:ext>
            </a:extLst>
          </p:cNvPr>
          <p:cNvSpPr txBox="1"/>
          <p:nvPr/>
        </p:nvSpPr>
        <p:spPr>
          <a:xfrm>
            <a:off x="3325547" y="5587402"/>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objects in the portrait tell us that George I is a king? </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MEHEMET</a:t>
            </a:r>
          </a:p>
        </p:txBody>
      </p:sp>
      <p:pic>
        <p:nvPicPr>
          <p:cNvPr id="29" name="Picture 28" descr="A painting of a man in period clothing. He wears a red robe and black hat.">
            <a:hlinkClick r:id="rId6"/>
            <a:extLst>
              <a:ext uri="{FF2B5EF4-FFF2-40B4-BE49-F238E27FC236}">
                <a16:creationId xmlns:a16="http://schemas.microsoft.com/office/drawing/2014/main" id="{63B869F3-F79E-B115-A5EB-6114242ACA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4616" y="503609"/>
            <a:ext cx="2152365" cy="2759443"/>
          </a:xfrm>
          <a:prstGeom prst="rect">
            <a:avLst/>
          </a:prstGeom>
        </p:spPr>
      </p:pic>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Turkish valet to George I who rose to an important position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- 1726</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2" name="Rectangle 21">
            <a:extLst>
              <a:ext uri="{FF2B5EF4-FFF2-40B4-BE49-F238E27FC236}">
                <a16:creationId xmlns:a16="http://schemas.microsoft.com/office/drawing/2014/main" id="{BA1F8A72-0C6B-E684-AAB7-440D0EF64EF9}"/>
              </a:ext>
              <a:ext uri="{C183D7F6-B498-43B3-948B-1728B52AA6E4}">
                <adec:decorative xmlns:adec="http://schemas.microsoft.com/office/drawing/2017/decorative" val="1"/>
              </a:ext>
            </a:extLst>
          </p:cNvPr>
          <p:cNvSpPr/>
          <p:nvPr/>
        </p:nvSpPr>
        <p:spPr>
          <a:xfrm>
            <a:off x="510887" y="3809997"/>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5AE3F91-A43B-538A-1297-EA863138D6FB}"/>
              </a:ext>
            </a:extLst>
          </p:cNvPr>
          <p:cNvSpPr txBox="1"/>
          <p:nvPr/>
        </p:nvSpPr>
        <p:spPr>
          <a:xfrm>
            <a:off x="8678956" y="1716497"/>
            <a:ext cx="2988559" cy="3600986"/>
          </a:xfrm>
          <a:prstGeom prst="rect">
            <a:avLst/>
          </a:prstGeom>
          <a:noFill/>
        </p:spPr>
        <p:txBody>
          <a:bodyPr wrap="square" rtlCol="0">
            <a:spAutoFit/>
          </a:bodyPr>
          <a:lstStyle/>
          <a:p>
            <a:pPr defTabSz="144000">
              <a:spcBef>
                <a:spcPts val="600"/>
              </a:spcBef>
            </a:pPr>
            <a:r>
              <a:rPr lang="en-GB" sz="1100" dirty="0">
                <a:latin typeface="Georgia" panose="02040502050405020303" pitchFamily="18" charset="0"/>
              </a:rPr>
              <a:t>Mehemet was possibly born in the area of modern-day Greece. He and another man (Mustafa) were taken as prisoners during wars between Hapsburg and the </a:t>
            </a:r>
            <a:br>
              <a:rPr lang="en-GB" sz="1100" dirty="0">
                <a:latin typeface="Georgia" panose="02040502050405020303" pitchFamily="18" charset="0"/>
              </a:rPr>
            </a:br>
            <a:r>
              <a:rPr lang="en-GB" sz="1100" b="1" dirty="0">
                <a:latin typeface="Georgia" panose="02040502050405020303" pitchFamily="18" charset="0"/>
              </a:rPr>
              <a:t>Ottoman Empire</a:t>
            </a:r>
            <a:r>
              <a:rPr lang="en-GB" sz="1100" dirty="0">
                <a:latin typeface="Georgia" panose="02040502050405020303" pitchFamily="18" charset="0"/>
              </a:rPr>
              <a:t>.</a:t>
            </a:r>
          </a:p>
          <a:p>
            <a:pPr defTabSz="144000">
              <a:spcBef>
                <a:spcPts val="600"/>
              </a:spcBef>
            </a:pPr>
            <a:r>
              <a:rPr lang="en-GB" sz="1100" dirty="0">
                <a:effectLst/>
                <a:latin typeface="Georgia" panose="02040502050405020303" pitchFamily="18" charset="0"/>
              </a:rPr>
              <a:t>In 1714, George I brought Mehemet and Mustafa to England as his </a:t>
            </a:r>
            <a:r>
              <a:rPr lang="en-GB" sz="1100" b="1" dirty="0">
                <a:effectLst/>
                <a:latin typeface="Georgia" panose="02040502050405020303" pitchFamily="18" charset="0"/>
              </a:rPr>
              <a:t>valets</a:t>
            </a:r>
            <a:r>
              <a:rPr lang="en-GB" sz="1100" dirty="0">
                <a:effectLst/>
                <a:latin typeface="Georgia" panose="02040502050405020303" pitchFamily="18" charset="0"/>
              </a:rPr>
              <a:t>. They are both are pictured in the murals on the King’s staircase at Kensington Palace.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Was Muslim but was baptised as a Christian in Hanover. </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Became George I’s closest personal servant for over 40 years.</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In 1706, married Marie Hedwig </a:t>
            </a:r>
            <a:r>
              <a:rPr lang="en-GB" sz="1100" dirty="0" err="1">
                <a:effectLst/>
                <a:latin typeface="Georgia" panose="02040502050405020303" pitchFamily="18" charset="0"/>
              </a:rPr>
              <a:t>Wedekind</a:t>
            </a:r>
            <a:r>
              <a:rPr lang="en-GB" sz="1100" dirty="0">
                <a:latin typeface="Georgia" panose="02040502050405020303" pitchFamily="18" charset="0"/>
              </a:rPr>
              <a:t>. Their mixed-race marriage was uncommon for the time, but successful.</a:t>
            </a:r>
            <a:endParaRPr lang="en-GB" sz="1100" dirty="0">
              <a:effectLst/>
              <a:latin typeface="Georgia" panose="02040502050405020303" pitchFamily="18" charset="0"/>
            </a:endParaRP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Owned a house in Hanover.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Died at Kensington Palace. </a:t>
            </a:r>
          </a:p>
        </p:txBody>
      </p:sp>
      <p:pic>
        <p:nvPicPr>
          <p:cNvPr id="44" name="Picture 43">
            <a:extLst>
              <a:ext uri="{FF2B5EF4-FFF2-40B4-BE49-F238E27FC236}">
                <a16:creationId xmlns:a16="http://schemas.microsoft.com/office/drawing/2014/main" id="{5F055AF7-F5A0-E3AB-6268-568D464D769A}"/>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82859" y="4060331"/>
            <a:ext cx="2214274" cy="2214274"/>
          </a:xfrm>
          <a:prstGeom prst="rect">
            <a:avLst/>
          </a:prstGeom>
        </p:spPr>
      </p:pic>
      <p:sp>
        <p:nvSpPr>
          <p:cNvPr id="45" name="TextBox 44">
            <a:extLst>
              <a:ext uri="{FF2B5EF4-FFF2-40B4-BE49-F238E27FC236}">
                <a16:creationId xmlns:a16="http://schemas.microsoft.com/office/drawing/2014/main" id="{F4388617-665D-110E-AF32-8A9EF129D1BA}"/>
              </a:ext>
            </a:extLst>
          </p:cNvPr>
          <p:cNvSpPr txBox="1"/>
          <p:nvPr/>
        </p:nvSpPr>
        <p:spPr>
          <a:xfrm>
            <a:off x="6389988" y="4848124"/>
            <a:ext cx="2000016"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George I gave him the title: ‘Mehmet von </a:t>
            </a:r>
            <a:r>
              <a:rPr lang="en-GB" sz="1100" b="0" i="0" dirty="0" err="1">
                <a:solidFill>
                  <a:srgbClr val="000000"/>
                </a:solidFill>
                <a:effectLst/>
                <a:latin typeface="Georgia" panose="02040502050405020303" pitchFamily="18" charset="0"/>
              </a:rPr>
              <a:t>Koenigstreu</a:t>
            </a:r>
            <a:r>
              <a:rPr lang="en-GB" sz="1100" b="0" i="0" dirty="0">
                <a:solidFill>
                  <a:srgbClr val="000000"/>
                </a:solidFill>
                <a:effectLst/>
                <a:latin typeface="Georgia" panose="02040502050405020303" pitchFamily="18" charset="0"/>
              </a:rPr>
              <a:t>’ (True to the King). </a:t>
            </a:r>
            <a:endParaRPr lang="en-GB" sz="1100" dirty="0">
              <a:effectLst/>
              <a:latin typeface="Georgia" panose="02040502050405020303" pitchFamily="18" charset="0"/>
            </a:endParaRPr>
          </a:p>
        </p:txBody>
      </p:sp>
      <p:sp>
        <p:nvSpPr>
          <p:cNvPr id="47" name="Rectangle 46">
            <a:extLst>
              <a:ext uri="{FF2B5EF4-FFF2-40B4-BE49-F238E27FC236}">
                <a16:creationId xmlns:a16="http://schemas.microsoft.com/office/drawing/2014/main" id="{03539629-66AE-584A-839B-8F03D8CCC0DB}"/>
              </a:ext>
              <a:ext uri="{C183D7F6-B498-43B3-948B-1728B52AA6E4}">
                <adec:decorative xmlns:adec="http://schemas.microsoft.com/office/drawing/2017/decorative" val="1"/>
              </a:ext>
            </a:extLst>
          </p:cNvPr>
          <p:cNvSpPr/>
          <p:nvPr/>
        </p:nvSpPr>
        <p:spPr>
          <a:xfrm>
            <a:off x="8777687" y="5374650"/>
            <a:ext cx="2889828" cy="63780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1D261514-00AE-A968-393B-7CC5DA25D506}"/>
              </a:ext>
            </a:extLst>
          </p:cNvPr>
          <p:cNvSpPr txBox="1"/>
          <p:nvPr/>
        </p:nvSpPr>
        <p:spPr>
          <a:xfrm>
            <a:off x="9218881" y="5466825"/>
            <a:ext cx="2425007"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can you tell about Mehemet from his portrait? </a:t>
            </a:r>
          </a:p>
        </p:txBody>
      </p:sp>
      <p:sp>
        <p:nvSpPr>
          <p:cNvPr id="49" name="TextBox 48">
            <a:extLst>
              <a:ext uri="{FF2B5EF4-FFF2-40B4-BE49-F238E27FC236}">
                <a16:creationId xmlns:a16="http://schemas.microsoft.com/office/drawing/2014/main" id="{C713DED7-F4B0-1208-8395-6813D5B89BB9}"/>
              </a:ext>
              <a:ext uri="{C183D7F6-B498-43B3-948B-1728B52AA6E4}">
                <adec:decorative xmlns:adec="http://schemas.microsoft.com/office/drawing/2017/decorative" val="1"/>
              </a:ext>
            </a:extLst>
          </p:cNvPr>
          <p:cNvSpPr txBox="1"/>
          <p:nvPr/>
        </p:nvSpPr>
        <p:spPr>
          <a:xfrm>
            <a:off x="8859046" y="5491637"/>
            <a:ext cx="471252" cy="212700"/>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 name="Rectangle 5">
            <a:extLst>
              <a:ext uri="{FF2B5EF4-FFF2-40B4-BE49-F238E27FC236}">
                <a16:creationId xmlns:a16="http://schemas.microsoft.com/office/drawing/2014/main" id="{F0C8B309-881B-08A1-C096-76890A63C138}"/>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E53264-78D5-C19F-4301-C2BA0454159B}"/>
              </a:ext>
              <a:ext uri="{C183D7F6-B498-43B3-948B-1728B52AA6E4}">
                <adec:decorative xmlns:adec="http://schemas.microsoft.com/office/drawing/2017/decorative" val="1"/>
              </a:ext>
            </a:extLst>
          </p:cNvPr>
          <p:cNvSpPr/>
          <p:nvPr/>
        </p:nvSpPr>
        <p:spPr>
          <a:xfrm>
            <a:off x="2975457" y="5487922"/>
            <a:ext cx="2894328" cy="64617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1D3DF3B5-D1D2-0060-C5D2-E3D6CCEF0EF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9722" y="4327945"/>
            <a:ext cx="2002341" cy="2002341"/>
          </a:xfrm>
          <a:prstGeom prst="rect">
            <a:avLst/>
          </a:prstGeom>
        </p:spPr>
      </p:pic>
      <p:sp>
        <p:nvSpPr>
          <p:cNvPr id="19" name="TextBox 18">
            <a:extLst>
              <a:ext uri="{FF2B5EF4-FFF2-40B4-BE49-F238E27FC236}">
                <a16:creationId xmlns:a16="http://schemas.microsoft.com/office/drawing/2014/main" id="{F35DC8D4-8EC4-4EBB-3580-30E4ECC469BE}"/>
              </a:ext>
              <a:ext uri="{C183D7F6-B498-43B3-948B-1728B52AA6E4}">
                <adec:decorative xmlns:adec="http://schemas.microsoft.com/office/drawing/2017/decorative" val="1"/>
              </a:ext>
            </a:extLst>
          </p:cNvPr>
          <p:cNvSpPr txBox="1"/>
          <p:nvPr/>
        </p:nvSpPr>
        <p:spPr>
          <a:xfrm>
            <a:off x="3040017" y="561702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6" name="TextBox 25">
            <a:extLst>
              <a:ext uri="{FF2B5EF4-FFF2-40B4-BE49-F238E27FC236}">
                <a16:creationId xmlns:a16="http://schemas.microsoft.com/office/drawing/2014/main" id="{DF2F7B1B-8E26-19A3-2EA9-4D0D1DA55924}"/>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
        <p:nvSpPr>
          <p:cNvPr id="27" name="TextBox 26">
            <a:extLst>
              <a:ext uri="{FF2B5EF4-FFF2-40B4-BE49-F238E27FC236}">
                <a16:creationId xmlns:a16="http://schemas.microsoft.com/office/drawing/2014/main" id="{3A0E909B-CEE9-5F97-A1E8-10B9CB1875BE}"/>
              </a:ext>
              <a:ext uri="{C183D7F6-B498-43B3-948B-1728B52AA6E4}">
                <adec:decorative xmlns:adec="http://schemas.microsoft.com/office/drawing/2017/decorative" val="1"/>
              </a:ext>
            </a:extLst>
          </p:cNvPr>
          <p:cNvSpPr txBox="1"/>
          <p:nvPr/>
        </p:nvSpPr>
        <p:spPr>
          <a:xfrm>
            <a:off x="6364616" y="2961244"/>
            <a:ext cx="3044132"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Tree>
    <p:extLst>
      <p:ext uri="{BB962C8B-B14F-4D97-AF65-F5344CB8AC3E}">
        <p14:creationId xmlns:p14="http://schemas.microsoft.com/office/powerpoint/2010/main" val="235949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25DEE2-AFBE-6295-3A0A-EDD75A3ED39C}"/>
              </a:ext>
            </a:extLst>
          </p:cNvPr>
          <p:cNvSpPr>
            <a:spLocks noGrp="1"/>
          </p:cNvSpPr>
          <p:nvPr>
            <p:ph type="title"/>
          </p:nvPr>
        </p:nvSpPr>
        <p:spPr>
          <a:xfrm>
            <a:off x="496310" y="-1475818"/>
            <a:ext cx="10515600" cy="1325563"/>
          </a:xfrm>
        </p:spPr>
        <p:txBody>
          <a:bodyPr/>
          <a:lstStyle/>
          <a:p>
            <a:r>
              <a:rPr lang="en-GB" dirty="0">
                <a:solidFill>
                  <a:srgbClr val="E6E6E6"/>
                </a:solidFill>
              </a:rPr>
              <a:t>MUSTAFA</a:t>
            </a:r>
            <a:r>
              <a:rPr lang="en-GB" baseline="0" dirty="0">
                <a:solidFill>
                  <a:srgbClr val="E6E6E6"/>
                </a:solidFill>
              </a:rPr>
              <a:t> AND GEORGE II</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698" y="4050062"/>
            <a:ext cx="2197184" cy="2197184"/>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4797" y="2005446"/>
            <a:ext cx="2004956" cy="2004956"/>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MUSTAPHA</a:t>
            </a:r>
          </a:p>
        </p:txBody>
      </p:sp>
      <p:pic>
        <p:nvPicPr>
          <p:cNvPr id="38" name="Picture 37" descr="A painting of several people in period dress standing on the balcony of a staircase. On the right is a man with white and blue clothing.">
            <a:extLst>
              <a:ext uri="{FF2B5EF4-FFF2-40B4-BE49-F238E27FC236}">
                <a16:creationId xmlns:a16="http://schemas.microsoft.com/office/drawing/2014/main" id="{7B74210B-AA0D-D7BD-B043-C3F72B7EE7F4}"/>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Turkish valet to George I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More</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a</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477875"/>
          </a:xfrm>
          <a:prstGeom prst="rect">
            <a:avLst/>
          </a:prstGeom>
          <a:noFill/>
        </p:spPr>
        <p:txBody>
          <a:bodyPr wrap="square" lIns="91440" tIns="45720" rIns="91440" bIns="45720" rtlCol="0" anchor="t">
            <a:spAutoFit/>
          </a:bodyPr>
          <a:lstStyle/>
          <a:p>
            <a:pPr fontAlgn="base"/>
            <a:r>
              <a:rPr lang="en-GB" sz="1100" b="0" i="0">
                <a:solidFill>
                  <a:srgbClr val="000000"/>
                </a:solidFill>
                <a:effectLst/>
                <a:latin typeface="Georgia"/>
              </a:rPr>
              <a:t>Mustapha was born in modern-day Greece but was captured by Hanoverians during a wars</a:t>
            </a:r>
            <a:r>
              <a:rPr lang="en-GB" sz="1100" dirty="0">
                <a:solidFill>
                  <a:srgbClr val="000000"/>
                </a:solidFill>
                <a:latin typeface="Georgia"/>
              </a:rPr>
              <a:t> between Hapsburg and the </a:t>
            </a:r>
            <a:br>
              <a:rPr lang="en-GB" sz="1100">
                <a:solidFill>
                  <a:srgbClr val="000000"/>
                </a:solidFill>
                <a:latin typeface="Georgia"/>
              </a:rPr>
            </a:br>
            <a:r>
              <a:rPr lang="en-GB" sz="1100" b="1" dirty="0">
                <a:solidFill>
                  <a:srgbClr val="000000"/>
                </a:solidFill>
                <a:latin typeface="Georgia"/>
              </a:rPr>
              <a:t>Ottoman Empire</a:t>
            </a:r>
            <a:r>
              <a:rPr lang="en-GB" sz="1100" dirty="0">
                <a:solidFill>
                  <a:srgbClr val="000000"/>
                </a:solidFill>
                <a:latin typeface="Georgia"/>
              </a:rPr>
              <a:t>.</a:t>
            </a:r>
          </a:p>
          <a:p>
            <a:pPr fontAlgn="base"/>
            <a:endParaRPr lang="en-GB" sz="1100" dirty="0">
              <a:solidFill>
                <a:srgbClr val="000000"/>
              </a:solidFill>
              <a:latin typeface="Georgia"/>
            </a:endParaRPr>
          </a:p>
          <a:p>
            <a:pPr algn="l" rtl="0" fontAlgn="base"/>
            <a:r>
              <a:rPr lang="en-GB" sz="1100" b="0" i="0" dirty="0">
                <a:solidFill>
                  <a:srgbClr val="000000"/>
                </a:solidFill>
                <a:effectLst/>
                <a:latin typeface="Georgia" panose="02040502050405020303" pitchFamily="18" charset="0"/>
              </a:rPr>
              <a:t>He eventually went on to serve the army and converted to Christianity.</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1714, Mustapha was one of two men brought to England by George I to be </a:t>
            </a:r>
            <a:r>
              <a:rPr lang="en-GB" sz="1100" b="1" i="0" dirty="0">
                <a:solidFill>
                  <a:srgbClr val="000000"/>
                </a:solidFill>
                <a:effectLst/>
                <a:latin typeface="Georgia" panose="02040502050405020303" pitchFamily="18" charset="0"/>
              </a:rPr>
              <a:t>valets</a:t>
            </a:r>
            <a:r>
              <a:rPr lang="en-GB" sz="1100" b="0" i="0" dirty="0">
                <a:solidFill>
                  <a:srgbClr val="000000"/>
                </a:solidFill>
                <a:effectLst/>
                <a:latin typeface="Georgia" panose="02040502050405020303" pitchFamily="18" charset="0"/>
              </a:rPr>
              <a:t>. </a:t>
            </a:r>
          </a:p>
          <a:p>
            <a:pPr fontAlgn="base"/>
            <a:endParaRPr lang="en-GB" sz="1100" dirty="0">
              <a:solidFill>
                <a:srgbClr val="000000"/>
              </a:solidFill>
              <a:latin typeface="Georgia"/>
            </a:endParaRPr>
          </a:p>
          <a:p>
            <a:pPr fontAlgn="base"/>
            <a:r>
              <a:rPr lang="en-GB" sz="1100" b="0" i="0" dirty="0">
                <a:solidFill>
                  <a:srgbClr val="000000"/>
                </a:solidFill>
                <a:effectLst/>
                <a:latin typeface="Georgia"/>
              </a:rPr>
              <a:t>They are both are pictured in the murals on the King’s staircase at Kensington Palace. </a:t>
            </a:r>
          </a:p>
          <a:p>
            <a:pPr fontAlgn="base"/>
            <a:endParaRPr lang="en-GB" sz="1100" dirty="0">
              <a:solidFill>
                <a:srgbClr val="000000"/>
              </a:solidFill>
              <a:latin typeface="Georgia"/>
            </a:endParaRPr>
          </a:p>
          <a:p>
            <a:pPr fontAlgn="base"/>
            <a:r>
              <a:rPr lang="en-GB" sz="1100" b="0" i="0" dirty="0">
                <a:solidFill>
                  <a:srgbClr val="000000"/>
                </a:solidFill>
                <a:effectLst/>
                <a:latin typeface="Georgia"/>
              </a:rPr>
              <a:t>Some historians </a:t>
            </a:r>
            <a:r>
              <a:rPr lang="en-GB" sz="1100" dirty="0">
                <a:solidFill>
                  <a:srgbClr val="000000"/>
                </a:solidFill>
                <a:latin typeface="Georgia"/>
              </a:rPr>
              <a:t>believe that </a:t>
            </a:r>
            <a:r>
              <a:rPr lang="en-GB" sz="1100" b="0" i="0" dirty="0">
                <a:solidFill>
                  <a:srgbClr val="000000"/>
                </a:solidFill>
                <a:effectLst/>
                <a:latin typeface="Georgia"/>
              </a:rPr>
              <a:t>Mustapha is the person on the right</a:t>
            </a:r>
            <a:r>
              <a:rPr lang="en-GB" sz="1100" dirty="0">
                <a:solidFill>
                  <a:srgbClr val="000000"/>
                </a:solidFill>
                <a:latin typeface="Georgia"/>
              </a:rPr>
              <a:t> of the image</a:t>
            </a:r>
            <a:r>
              <a:rPr lang="en-GB" sz="1100" b="0" i="0" dirty="0">
                <a:solidFill>
                  <a:srgbClr val="000000"/>
                </a:solidFill>
                <a:effectLst/>
                <a:latin typeface="Georgia"/>
              </a:rPr>
              <a:t>.</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Mustafa was baptised as a Christian and was given the name Ernst August.  He became one of the King’s closest attendants.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632031" y="4872678"/>
            <a:ext cx="1880384" cy="600164"/>
          </a:xfrm>
          <a:prstGeom prst="rect">
            <a:avLst/>
          </a:prstGeom>
          <a:noFill/>
        </p:spPr>
        <p:txBody>
          <a:bodyPr wrap="square" rtlCol="0">
            <a:spAutoFit/>
          </a:bodyPr>
          <a:lstStyle/>
          <a:p>
            <a:pPr algn="ctr"/>
            <a:r>
              <a:rPr lang="en-GB" sz="1100" dirty="0">
                <a:solidFill>
                  <a:srgbClr val="000000"/>
                </a:solidFill>
                <a:latin typeface="Georgia" panose="02040502050405020303" pitchFamily="18" charset="0"/>
              </a:rPr>
              <a:t>He m</a:t>
            </a:r>
            <a:r>
              <a:rPr lang="en-GB" sz="1100" b="0" i="0" dirty="0">
                <a:solidFill>
                  <a:srgbClr val="000000"/>
                </a:solidFill>
                <a:effectLst/>
                <a:latin typeface="Georgia" panose="02040502050405020303" pitchFamily="18" charset="0"/>
              </a:rPr>
              <a:t>arried Magdalena Catharina </a:t>
            </a:r>
            <a:r>
              <a:rPr lang="en-GB" sz="1100" b="0" i="0" dirty="0" err="1">
                <a:solidFill>
                  <a:srgbClr val="000000"/>
                </a:solidFill>
                <a:effectLst/>
                <a:latin typeface="Georgia" panose="02040502050405020303" pitchFamily="18" charset="0"/>
              </a:rPr>
              <a:t>Homeyer</a:t>
            </a:r>
            <a:r>
              <a:rPr lang="en-GB" sz="1100" b="0" i="0" dirty="0">
                <a:solidFill>
                  <a:srgbClr val="000000"/>
                </a:solidFill>
                <a:effectLst/>
                <a:latin typeface="Georgia" panose="02040502050405020303" pitchFamily="18" charset="0"/>
              </a:rPr>
              <a:t> in Hanover in 1708. </a:t>
            </a:r>
            <a:endParaRPr lang="en-GB" sz="1100" dirty="0">
              <a:effectLst/>
              <a:latin typeface="Georgia" panose="02040502050405020303" pitchFamily="18" charset="0"/>
            </a:endParaRP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419342"/>
            <a:ext cx="2894328" cy="60016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480722"/>
            <a:ext cx="2428784" cy="60016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we know so few details about Mustapha’s life? </a:t>
            </a:r>
          </a:p>
          <a:p>
            <a:pPr algn="l" rtl="0" fontAlgn="base"/>
            <a:endParaRPr lang="en-GB" sz="1100" dirty="0">
              <a:solidFill>
                <a:srgbClr val="000000"/>
              </a:solidFill>
              <a:latin typeface="Georgia" panose="02040502050405020303" pitchFamily="18" charset="0"/>
            </a:endParaRPr>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36302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GEORGE II</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1" name="Picture 70" descr="A painting of a man in period clothing. He wears a white wig, large royal cloaks and has a crown nearby.">
            <a:hlinkClick r:id="rId8"/>
            <a:extLst>
              <a:ext uri="{FF2B5EF4-FFF2-40B4-BE49-F238E27FC236}">
                <a16:creationId xmlns:a16="http://schemas.microsoft.com/office/drawing/2014/main" id="{7AD663A2-4F99-64FB-FB7A-6D70A27ADC1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last British monarch to lead his troops into battle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1683 - 1760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Hanover, Germany</a:t>
            </a:r>
          </a:p>
        </p:txBody>
      </p:sp>
      <p:sp>
        <p:nvSpPr>
          <p:cNvPr id="3" name="TextBox 2">
            <a:extLst>
              <a:ext uri="{FF2B5EF4-FFF2-40B4-BE49-F238E27FC236}">
                <a16:creationId xmlns:a16="http://schemas.microsoft.com/office/drawing/2014/main" id="{58C6E87D-C8FB-CA34-5308-378C253B530F}"/>
              </a:ext>
            </a:extLst>
          </p:cNvPr>
          <p:cNvSpPr txBox="1"/>
          <p:nvPr/>
        </p:nvSpPr>
        <p:spPr>
          <a:xfrm>
            <a:off x="6261171" y="3849348"/>
            <a:ext cx="2108169" cy="246221"/>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1727 - 1760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4210958"/>
            <a:ext cx="2738515" cy="126188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George II moved into Kensington Palace when he became king. He and his wife, Queen Caroline, made it their main home in London.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Was dull and self-important.</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Often lost his temper.</a:t>
            </a: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4217448"/>
            <a:ext cx="2599270" cy="1261884"/>
          </a:xfrm>
          <a:prstGeom prst="rect">
            <a:avLst/>
          </a:prstGeom>
          <a:noFill/>
        </p:spPr>
        <p:txBody>
          <a:bodyPr wrap="square" rtlCol="0">
            <a:spAutoFit/>
          </a:bodyPr>
          <a:lstStyle/>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Sometimes threw off his wig and kicked it round the room.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Loved order and routine.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Reportedly had his underwear numbered according to the day of the week.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9142640" y="2832431"/>
            <a:ext cx="1869270" cy="430887"/>
          </a:xfrm>
          <a:prstGeom prst="rect">
            <a:avLst/>
          </a:prstGeom>
          <a:noFill/>
        </p:spPr>
        <p:txBody>
          <a:bodyPr wrap="square" rtlCol="0">
            <a:spAutoFit/>
          </a:bodyPr>
          <a:lstStyle/>
          <a:p>
            <a:pPr algn="ctr"/>
            <a:r>
              <a:rPr lang="en-GB" sz="1100" dirty="0">
                <a:effectLst/>
                <a:latin typeface="Georgia" panose="02040502050405020303" pitchFamily="18" charset="0"/>
              </a:rPr>
              <a:t>He was obsessed with facts and figures. </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22217" y="5581941"/>
            <a:ext cx="5364146" cy="57290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649767"/>
            <a:ext cx="4820922" cy="430887"/>
          </a:xfrm>
          <a:prstGeom prst="rect">
            <a:avLst/>
          </a:prstGeom>
          <a:noFill/>
        </p:spPr>
        <p:txBody>
          <a:bodyPr wrap="square" lIns="91440" tIns="45720" rIns="91440" bIns="45720" rtlCol="0" anchor="t">
            <a:spAutoFit/>
          </a:bodyPr>
          <a:lstStyle/>
          <a:p>
            <a:r>
              <a:rPr lang="en-GB" sz="1100">
                <a:latin typeface="Georgia"/>
              </a:rPr>
              <a:t>The Earl of Chesterfield wrote about George II </a:t>
            </a:r>
            <a:r>
              <a:rPr lang="en-GB" sz="1100" i="1">
                <a:latin typeface="Georgia"/>
              </a:rPr>
              <a:t>“little things…</a:t>
            </a:r>
            <a:r>
              <a:rPr lang="en-GB" sz="1100" b="1" i="1">
                <a:latin typeface="Georgia"/>
              </a:rPr>
              <a:t>afflicted </a:t>
            </a:r>
            <a:r>
              <a:rPr lang="en-GB" sz="1100" i="1">
                <a:latin typeface="Georgia"/>
              </a:rPr>
              <a:t>him more than great ones”</a:t>
            </a:r>
            <a:r>
              <a:rPr lang="en-GB" sz="1100">
                <a:latin typeface="Georgia"/>
              </a:rPr>
              <a:t>. Can you explain the quote in your own words?</a:t>
            </a:r>
            <a:endParaRPr lang="en-GB" sz="1100">
              <a:effectLst/>
              <a:latin typeface="Georgia"/>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661308"/>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10680" y="3056845"/>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
        <p:nvSpPr>
          <p:cNvPr id="6" name="Rectangle 5">
            <a:extLst>
              <a:ext uri="{FF2B5EF4-FFF2-40B4-BE49-F238E27FC236}">
                <a16:creationId xmlns:a16="http://schemas.microsoft.com/office/drawing/2014/main" id="{ED2433ED-F07C-A21D-A8AF-F3DCEC6A89DE}"/>
              </a:ext>
              <a:ext uri="{C183D7F6-B498-43B3-948B-1728B52AA6E4}">
                <adec:decorative xmlns:adec="http://schemas.microsoft.com/office/drawing/2017/decorative" val="1"/>
              </a:ext>
            </a:extLst>
          </p:cNvPr>
          <p:cNvSpPr/>
          <p:nvPr/>
        </p:nvSpPr>
        <p:spPr>
          <a:xfrm>
            <a:off x="6295038" y="3833399"/>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38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D5CD511-90AC-E1CB-E125-80500B92443F}"/>
              </a:ext>
            </a:extLst>
          </p:cNvPr>
          <p:cNvSpPr>
            <a:spLocks noGrp="1"/>
          </p:cNvSpPr>
          <p:nvPr>
            <p:ph type="title"/>
          </p:nvPr>
        </p:nvSpPr>
        <p:spPr>
          <a:xfrm>
            <a:off x="453700" y="-1343349"/>
            <a:ext cx="10515600" cy="1325563"/>
          </a:xfrm>
        </p:spPr>
        <p:txBody>
          <a:bodyPr/>
          <a:lstStyle/>
          <a:p>
            <a:r>
              <a:rPr lang="en-GB" dirty="0">
                <a:solidFill>
                  <a:srgbClr val="E6E6E6"/>
                </a:solidFill>
              </a:rPr>
              <a:t>QUEEN CAROLINE AND WILLIAM KENT</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700" y="4175743"/>
            <a:ext cx="2192558" cy="2192558"/>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4797" y="1853046"/>
            <a:ext cx="2004956" cy="2004956"/>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QUEEN</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CAROLINE</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38" name="Picture 37" descr="A painting of a woman in period clothing. She wears a dress with diamonds and pearls and has a hand resting on a crown.">
            <a:hlinkClick r:id="rId6"/>
            <a:extLst>
              <a:ext uri="{FF2B5EF4-FFF2-40B4-BE49-F238E27FC236}">
                <a16:creationId xmlns:a16="http://schemas.microsoft.com/office/drawing/2014/main" id="{7B74210B-AA0D-D7BD-B043-C3F72B7EE7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intelligent, sophisticated and forward-thinking queen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1683 - 1737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Ansbach, Germany</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3" name="TextBox 2">
            <a:extLst>
              <a:ext uri="{FF2B5EF4-FFF2-40B4-BE49-F238E27FC236}">
                <a16:creationId xmlns:a16="http://schemas.microsoft.com/office/drawing/2014/main" id="{573F1157-2071-142E-D29A-2822AB4994C1}"/>
              </a:ext>
            </a:extLst>
          </p:cNvPr>
          <p:cNvSpPr txBox="1"/>
          <p:nvPr/>
        </p:nvSpPr>
        <p:spPr>
          <a:xfrm>
            <a:off x="498187" y="3843705"/>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1727 - 1737 </a:t>
            </a: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308598"/>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Caroline was born at the Palace of Ansbach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in Germany.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Married the future George II in 1705.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Moved with him to England in 1714.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Became </a:t>
            </a:r>
            <a:r>
              <a:rPr lang="en-GB" sz="1100" b="1" i="0" dirty="0">
                <a:solidFill>
                  <a:srgbClr val="000000"/>
                </a:solidFill>
                <a:effectLst/>
                <a:latin typeface="Georgia" panose="02040502050405020303" pitchFamily="18" charset="0"/>
              </a:rPr>
              <a:t>Queen Consort </a:t>
            </a:r>
            <a:r>
              <a:rPr lang="en-GB" sz="1100" b="0" i="0" dirty="0">
                <a:solidFill>
                  <a:srgbClr val="000000"/>
                </a:solidFill>
                <a:effectLst/>
                <a:latin typeface="Georgia" panose="02040502050405020303" pitchFamily="18" charset="0"/>
              </a:rPr>
              <a:t>in 1727.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Caroline brought glamour, intelligence and liveliness to court and made Kensington Palace a glittering centre of court life.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invited </a:t>
            </a:r>
            <a:r>
              <a:rPr lang="en-GB" sz="1100" b="1" i="0" dirty="0">
                <a:solidFill>
                  <a:srgbClr val="000000"/>
                </a:solidFill>
                <a:effectLst/>
                <a:latin typeface="Georgia" panose="02040502050405020303" pitchFamily="18" charset="0"/>
              </a:rPr>
              <a:t>theologians</a:t>
            </a:r>
            <a:r>
              <a:rPr lang="en-GB" sz="1100" b="0" i="0" dirty="0">
                <a:solidFill>
                  <a:srgbClr val="000000"/>
                </a:solidFill>
                <a:effectLst/>
                <a:latin typeface="Georgia" panose="02040502050405020303" pitchFamily="18" charset="0"/>
              </a:rPr>
              <a:t>, </a:t>
            </a:r>
            <a:r>
              <a:rPr lang="en-GB" sz="1100" b="1" i="0" dirty="0">
                <a:solidFill>
                  <a:srgbClr val="000000"/>
                </a:solidFill>
                <a:effectLst/>
                <a:latin typeface="Georgia" panose="02040502050405020303" pitchFamily="18" charset="0"/>
              </a:rPr>
              <a:t>philosophers</a:t>
            </a:r>
            <a:r>
              <a:rPr lang="en-GB" sz="1100" b="0" i="0" dirty="0">
                <a:solidFill>
                  <a:srgbClr val="000000"/>
                </a:solidFill>
                <a:effectLst/>
                <a:latin typeface="Georgia" panose="02040502050405020303" pitchFamily="18" charset="0"/>
              </a:rPr>
              <a:t>, scientists, artists, writers and gardeners to her receptions.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also hired William Kent to transform the gardens at Kensington Palace. The old gardens were replaced with more fashionable ‘natural’ ones. </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614923"/>
            <a:ext cx="2894328" cy="54635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DBD9A53-D6AE-BA12-D3C2-BF0A338B6F2D}"/>
              </a:ext>
            </a:extLst>
          </p:cNvPr>
          <p:cNvSpPr txBox="1"/>
          <p:nvPr/>
        </p:nvSpPr>
        <p:spPr>
          <a:xfrm>
            <a:off x="608412" y="4941874"/>
            <a:ext cx="1872891" cy="600164"/>
          </a:xfrm>
          <a:prstGeom prst="rect">
            <a:avLst/>
          </a:prstGeom>
          <a:noFill/>
        </p:spPr>
        <p:txBody>
          <a:bodyPr wrap="square" lIns="91440" tIns="45720" rIns="91440" bIns="45720" rtlCol="0" anchor="t">
            <a:spAutoFit/>
          </a:bodyPr>
          <a:lstStyle/>
          <a:p>
            <a:pPr algn="ctr"/>
            <a:r>
              <a:rPr lang="en-GB" sz="1100" b="0" i="0">
                <a:solidFill>
                  <a:srgbClr val="000000"/>
                </a:solidFill>
                <a:effectLst/>
                <a:latin typeface="Georgia"/>
              </a:rPr>
              <a:t>Had all her </a:t>
            </a:r>
            <a:br>
              <a:rPr lang="en-GB" sz="1100" b="0" i="0">
                <a:effectLst/>
                <a:latin typeface="Georgia" panose="02040502050405020303" pitchFamily="18" charset="0"/>
              </a:rPr>
            </a:br>
            <a:r>
              <a:rPr lang="en-GB" sz="1100" b="0" i="0">
                <a:solidFill>
                  <a:srgbClr val="000000"/>
                </a:solidFill>
                <a:effectLst/>
                <a:latin typeface="Georgia"/>
              </a:rPr>
              <a:t>children vaccinated </a:t>
            </a:r>
            <a:br>
              <a:rPr lang="en-GB" sz="1100" b="0" i="0">
                <a:effectLst/>
                <a:latin typeface="Georgia" panose="02040502050405020303" pitchFamily="18" charset="0"/>
              </a:rPr>
            </a:br>
            <a:r>
              <a:rPr lang="en-GB" sz="1100" b="0" i="0">
                <a:solidFill>
                  <a:srgbClr val="000000"/>
                </a:solidFill>
                <a:effectLst/>
                <a:latin typeface="Georgia"/>
              </a:rPr>
              <a:t>against </a:t>
            </a:r>
            <a:r>
              <a:rPr lang="en-GB" sz="1100" b="1" i="0">
                <a:solidFill>
                  <a:srgbClr val="000000"/>
                </a:solidFill>
                <a:effectLst/>
                <a:latin typeface="Georgia"/>
              </a:rPr>
              <a:t>smallpox</a:t>
            </a:r>
            <a:r>
              <a:rPr lang="en-GB" sz="1100" b="0" i="0">
                <a:solidFill>
                  <a:srgbClr val="000000"/>
                </a:solidFill>
                <a:effectLst/>
                <a:latin typeface="Georgia"/>
              </a:rPr>
              <a:t>.</a:t>
            </a:r>
            <a:r>
              <a:rPr lang="en-GB" sz="1100">
                <a:solidFill>
                  <a:srgbClr val="000000"/>
                </a:solidFill>
                <a:latin typeface="Georgia"/>
              </a:rPr>
              <a:t> </a:t>
            </a:r>
            <a:endParaRPr lang="en-GB" sz="1100" dirty="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650902"/>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Can you give one example of Caroline being ‘forward-thinking’? </a:t>
            </a:r>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8052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4" name="Rectangle 23">
            <a:extLst>
              <a:ext uri="{FF2B5EF4-FFF2-40B4-BE49-F238E27FC236}">
                <a16:creationId xmlns:a16="http://schemas.microsoft.com/office/drawing/2014/main" id="{B496EAD9-7306-E17A-C9AE-F49F09BD33B6}"/>
              </a:ext>
              <a:ext uri="{C183D7F6-B498-43B3-948B-1728B52AA6E4}">
                <adec:decorative xmlns:adec="http://schemas.microsoft.com/office/drawing/2017/decorative" val="1"/>
              </a:ext>
            </a:extLst>
          </p:cNvPr>
          <p:cNvSpPr/>
          <p:nvPr/>
        </p:nvSpPr>
        <p:spPr>
          <a:xfrm>
            <a:off x="6309919" y="501523"/>
            <a:ext cx="2257200" cy="2761530"/>
          </a:xfrm>
          <a:prstGeom prst="rect">
            <a:avLst/>
          </a:prstGeom>
          <a:solidFill>
            <a:srgbClr val="1E0C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WILLIAM</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 name="TextBox 5">
            <a:extLst>
              <a:ext uri="{FF2B5EF4-FFF2-40B4-BE49-F238E27FC236}">
                <a16:creationId xmlns:a16="http://schemas.microsoft.com/office/drawing/2014/main" id="{B4ABCB5C-B270-50BA-3974-99BBB4D4E45E}"/>
              </a:ext>
            </a:extLst>
          </p:cNvPr>
          <p:cNvSpPr txBox="1"/>
          <p:nvPr/>
        </p:nvSpPr>
        <p:spPr>
          <a:xfrm>
            <a:off x="8692745" y="755048"/>
            <a:ext cx="3059176"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KENT</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3" name="Picture 22" descr="A painting of a man in period clothing. He holds paint brushes.">
            <a:hlinkClick r:id="rId8"/>
            <a:extLst>
              <a:ext uri="{FF2B5EF4-FFF2-40B4-BE49-F238E27FC236}">
                <a16:creationId xmlns:a16="http://schemas.microsoft.com/office/drawing/2014/main" id="{1C4ED693-BA2A-C903-FEF4-6FFD5349D2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16017" y="506431"/>
            <a:ext cx="1435995" cy="2761531"/>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Architect, painter, interior designer and landscape gardener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1685 - 1748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Yorkshire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Lst>
          </p:cNvPr>
          <p:cNvSpPr txBox="1"/>
          <p:nvPr/>
        </p:nvSpPr>
        <p:spPr>
          <a:xfrm>
            <a:off x="6250770" y="3855849"/>
            <a:ext cx="2781647" cy="2621159"/>
          </a:xfrm>
          <a:prstGeom prst="rect">
            <a:avLst/>
          </a:prstGeom>
          <a:noFill/>
        </p:spPr>
        <p:txBody>
          <a:bodyPr wrap="square" lIns="91440" tIns="45720" rIns="91440" bIns="45720" rtlCol="0" anchor="t">
            <a:spAutoFit/>
          </a:bodyPr>
          <a:lstStyle/>
          <a:p>
            <a:pPr defTabSz="144000">
              <a:spcBef>
                <a:spcPts val="600"/>
              </a:spcBef>
            </a:pPr>
            <a:r>
              <a:rPr lang="en-GB" sz="1100" dirty="0">
                <a:effectLst/>
                <a:latin typeface="Georgia" panose="02040502050405020303" pitchFamily="18" charset="0"/>
              </a:rPr>
              <a:t>William started his working life painting signs and coaches. He studied art </a:t>
            </a:r>
            <a:br>
              <a:rPr lang="en-GB" sz="1100" dirty="0">
                <a:effectLst/>
                <a:latin typeface="Georgia" panose="02040502050405020303" pitchFamily="18" charset="0"/>
              </a:rPr>
            </a:br>
            <a:r>
              <a:rPr lang="en-GB" sz="1100" dirty="0">
                <a:effectLst/>
                <a:latin typeface="Georgia" panose="02040502050405020303" pitchFamily="18" charset="0"/>
              </a:rPr>
              <a:t>in Italy. </a:t>
            </a:r>
          </a:p>
          <a:p>
            <a:pPr marL="171450" indent="-171450" defTabSz="144000">
              <a:spcBef>
                <a:spcPts val="600"/>
              </a:spcBef>
              <a:buFont typeface="Arial" panose="020B0604020202020204" pitchFamily="34" charset="0"/>
              <a:buChar char="•"/>
            </a:pPr>
            <a:r>
              <a:rPr lang="en-GB" sz="1100" dirty="0">
                <a:effectLst/>
                <a:latin typeface="Georgia"/>
              </a:rPr>
              <a:t>Hired by George I to decorate new </a:t>
            </a:r>
            <a:r>
              <a:rPr lang="en-GB" sz="1100" b="1" dirty="0">
                <a:effectLst/>
                <a:latin typeface="Georgia"/>
              </a:rPr>
              <a:t>State Apartments</a:t>
            </a:r>
            <a:r>
              <a:rPr lang="en-GB" sz="1100" dirty="0">
                <a:effectLst/>
                <a:latin typeface="Georgia"/>
              </a:rPr>
              <a:t> at </a:t>
            </a:r>
            <a:br>
              <a:rPr lang="en-GB" sz="1100" dirty="0">
                <a:effectLst/>
                <a:latin typeface="Georgia"/>
              </a:rPr>
            </a:br>
            <a:r>
              <a:rPr lang="en-GB" sz="1100" dirty="0">
                <a:effectLst/>
                <a:latin typeface="Georgia"/>
              </a:rPr>
              <a:t>Kensington Palace.</a:t>
            </a:r>
            <a:r>
              <a:rPr lang="en-GB" sz="1100" dirty="0">
                <a:latin typeface="Georgia"/>
              </a:rPr>
              <a:t> </a:t>
            </a:r>
            <a:endParaRPr lang="en-GB" sz="1100" dirty="0">
              <a:effectLst/>
              <a:latin typeface="Georgia" panose="02040502050405020303" pitchFamily="18" charset="0"/>
            </a:endParaRPr>
          </a:p>
          <a:p>
            <a:pPr marL="171450" indent="-171450" defTabSz="144000">
              <a:spcBef>
                <a:spcPts val="600"/>
              </a:spcBef>
              <a:buFont typeface="Arial" panose="020B0604020202020204" pitchFamily="34" charset="0"/>
              <a:buChar char="•"/>
            </a:pPr>
            <a:r>
              <a:rPr lang="en-GB" sz="1100" dirty="0">
                <a:effectLst/>
                <a:latin typeface="Georgia"/>
              </a:rPr>
              <a:t>Employed by George II and </a:t>
            </a:r>
            <a:br>
              <a:rPr lang="en-GB" sz="1100" dirty="0">
                <a:effectLst/>
                <a:latin typeface="Georgia"/>
              </a:rPr>
            </a:br>
            <a:r>
              <a:rPr lang="en-GB" sz="1100" dirty="0">
                <a:effectLst/>
                <a:latin typeface="Georgia"/>
              </a:rPr>
              <a:t>Queen Caroline to improve the royal accommodation at </a:t>
            </a:r>
            <a:br>
              <a:rPr lang="en-GB" sz="1100" dirty="0">
                <a:effectLst/>
                <a:latin typeface="Georgia"/>
              </a:rPr>
            </a:br>
            <a:r>
              <a:rPr lang="en-GB" sz="1100" dirty="0">
                <a:effectLst/>
                <a:latin typeface="Georgia"/>
              </a:rPr>
              <a:t>Hampton Court Palace.</a:t>
            </a:r>
          </a:p>
          <a:p>
            <a:pPr defTabSz="144000">
              <a:spcBef>
                <a:spcPts val="600"/>
              </a:spcBef>
            </a:pPr>
            <a:r>
              <a:rPr lang="en-GB" sz="1100" dirty="0">
                <a:effectLst/>
                <a:latin typeface="Georgia"/>
              </a:rPr>
              <a:t>He was the first British designer to control </a:t>
            </a:r>
            <a:r>
              <a:rPr lang="en-GB" sz="1100" dirty="0">
                <a:latin typeface="Georgia"/>
              </a:rPr>
              <a:t>all parts </a:t>
            </a:r>
            <a:r>
              <a:rPr lang="en-GB" sz="1100" dirty="0">
                <a:effectLst/>
                <a:latin typeface="Georgia"/>
              </a:rPr>
              <a:t>of </a:t>
            </a:r>
            <a:r>
              <a:rPr lang="en-GB" sz="1100" b="1">
                <a:effectLst/>
                <a:latin typeface="Georgia"/>
              </a:rPr>
              <a:t>interior decoration</a:t>
            </a:r>
            <a:r>
              <a:rPr lang="en-GB" sz="1100" dirty="0">
                <a:effectLst/>
                <a:latin typeface="Georgia"/>
              </a:rPr>
              <a:t>, from furniture </a:t>
            </a:r>
            <a:r>
              <a:rPr lang="en-GB" sz="1100">
                <a:latin typeface="Georgia"/>
              </a:rPr>
              <a:t>to fireplaces</a:t>
            </a:r>
            <a:r>
              <a:rPr lang="en-GB" sz="1100" dirty="0">
                <a:effectLst/>
                <a:latin typeface="Georgia"/>
              </a:rPr>
              <a:t>.</a:t>
            </a: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015663"/>
          </a:xfrm>
          <a:prstGeom prst="rect">
            <a:avLst/>
          </a:prstGeom>
          <a:noFill/>
        </p:spPr>
        <p:txBody>
          <a:bodyPr wrap="square" lIns="91440" tIns="45720" rIns="91440" bIns="45720" rtlCol="0" anchor="t">
            <a:spAutoFit/>
          </a:bodyPr>
          <a:lstStyle/>
          <a:p>
            <a:pPr defTabSz="144000">
              <a:spcBef>
                <a:spcPts val="600"/>
              </a:spcBef>
            </a:pPr>
            <a:endParaRPr lang="en-GB" sz="1100" dirty="0">
              <a:latin typeface="Georgia"/>
            </a:endParaRPr>
          </a:p>
          <a:p>
            <a:pPr defTabSz="144000">
              <a:spcBef>
                <a:spcPts val="600"/>
              </a:spcBef>
            </a:pPr>
            <a:r>
              <a:rPr lang="en-GB" sz="1100" dirty="0">
                <a:latin typeface="Georgia"/>
              </a:rPr>
              <a:t>H</a:t>
            </a:r>
            <a:r>
              <a:rPr lang="en-GB" sz="1100" dirty="0">
                <a:effectLst/>
                <a:latin typeface="Georgia"/>
              </a:rPr>
              <a:t>is style was dazzling</a:t>
            </a:r>
            <a:r>
              <a:rPr lang="en-GB" sz="1100" dirty="0">
                <a:latin typeface="Georgia"/>
              </a:rPr>
              <a:t>. He used</a:t>
            </a:r>
            <a:r>
              <a:rPr lang="en-GB" sz="1100" dirty="0">
                <a:effectLst/>
                <a:latin typeface="Georgia"/>
              </a:rPr>
              <a:t> illusions that tricked the eye. He famously </a:t>
            </a:r>
            <a:r>
              <a:rPr lang="en-GB" sz="1100" dirty="0">
                <a:latin typeface="Georgia"/>
              </a:rPr>
              <a:t>created wall</a:t>
            </a:r>
            <a:r>
              <a:rPr lang="en-GB" sz="1100" dirty="0">
                <a:effectLst/>
                <a:latin typeface="Georgia"/>
              </a:rPr>
              <a:t> and ceiling paintings </a:t>
            </a:r>
            <a:r>
              <a:rPr lang="en-GB" sz="1100" dirty="0">
                <a:latin typeface="Georgia"/>
              </a:rPr>
              <a:t>plus</a:t>
            </a:r>
            <a:r>
              <a:rPr lang="en-GB" sz="1100" dirty="0">
                <a:effectLst/>
                <a:latin typeface="Georgia"/>
              </a:rPr>
              <a:t> gold statues</a:t>
            </a:r>
            <a:r>
              <a:rPr lang="en-GB" sz="1100" dirty="0">
                <a:latin typeface="Georgia"/>
              </a:rPr>
              <a:t>.</a:t>
            </a:r>
            <a:endParaRPr lang="en-GB" sz="1100" dirty="0">
              <a:effectLst/>
              <a:latin typeface="Georgia"/>
            </a:endParaRPr>
          </a:p>
        </p:txBody>
      </p:sp>
      <p:sp>
        <p:nvSpPr>
          <p:cNvPr id="76" name="TextBox 75">
            <a:extLst>
              <a:ext uri="{FF2B5EF4-FFF2-40B4-BE49-F238E27FC236}">
                <a16:creationId xmlns:a16="http://schemas.microsoft.com/office/drawing/2014/main" id="{33DA7CCB-A97D-555C-5DF7-FE038A495208}"/>
              </a:ext>
            </a:extLst>
          </p:cNvPr>
          <p:cNvSpPr txBox="1"/>
          <p:nvPr/>
        </p:nvSpPr>
        <p:spPr>
          <a:xfrm>
            <a:off x="9108718" y="2626895"/>
            <a:ext cx="1937113" cy="430887"/>
          </a:xfrm>
          <a:prstGeom prst="rect">
            <a:avLst/>
          </a:prstGeom>
          <a:noFill/>
        </p:spPr>
        <p:txBody>
          <a:bodyPr wrap="square" rtlCol="0">
            <a:spAutoFit/>
          </a:bodyPr>
          <a:lstStyle/>
          <a:p>
            <a:pPr algn="ctr"/>
            <a:r>
              <a:rPr lang="en-GB" sz="1100" dirty="0">
                <a:latin typeface="Georgia" panose="02040502050405020303" pitchFamily="18" charset="0"/>
              </a:rPr>
              <a:t>He was c</a:t>
            </a:r>
            <a:r>
              <a:rPr lang="en-GB" sz="1100" dirty="0">
                <a:effectLst/>
                <a:latin typeface="Georgia" panose="02040502050405020303" pitchFamily="18" charset="0"/>
              </a:rPr>
              <a:t>harming and good at making powerful friends. </a:t>
            </a: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
        <p:nvSpPr>
          <p:cNvPr id="8" name="Rectangle 7">
            <a:extLst>
              <a:ext uri="{FF2B5EF4-FFF2-40B4-BE49-F238E27FC236}">
                <a16:creationId xmlns:a16="http://schemas.microsoft.com/office/drawing/2014/main" id="{A9D7F81A-1F2B-B048-0C6C-A390AA72902B}"/>
              </a:ext>
              <a:ext uri="{C183D7F6-B498-43B3-948B-1728B52AA6E4}">
                <adec:decorative xmlns:adec="http://schemas.microsoft.com/office/drawing/2017/decorative" val="1"/>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0C5199-A51D-7E48-7F79-AEA52AD8A00F}"/>
              </a:ext>
              <a:ext uri="{C183D7F6-B498-43B3-948B-1728B52AA6E4}">
                <adec:decorative xmlns:adec="http://schemas.microsoft.com/office/drawing/2017/decorative" val="1"/>
              </a:ext>
            </a:extLst>
          </p:cNvPr>
          <p:cNvSpPr/>
          <p:nvPr/>
        </p:nvSpPr>
        <p:spPr>
          <a:xfrm>
            <a:off x="9062097" y="5060953"/>
            <a:ext cx="2592718" cy="54635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BB9B7B8-29B9-4337-9FF4-4514F0167B5E}"/>
              </a:ext>
            </a:extLst>
          </p:cNvPr>
          <p:cNvSpPr txBox="1"/>
          <p:nvPr/>
        </p:nvSpPr>
        <p:spPr>
          <a:xfrm>
            <a:off x="9432519" y="5099780"/>
            <a:ext cx="2136750"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impression do you have of William Kent? </a:t>
            </a:r>
          </a:p>
        </p:txBody>
      </p:sp>
      <p:sp>
        <p:nvSpPr>
          <p:cNvPr id="21" name="TextBox 20">
            <a:extLst>
              <a:ext uri="{FF2B5EF4-FFF2-40B4-BE49-F238E27FC236}">
                <a16:creationId xmlns:a16="http://schemas.microsoft.com/office/drawing/2014/main" id="{D2D98CBF-3792-793B-EF7E-575A5B55435C}"/>
              </a:ext>
              <a:ext uri="{C183D7F6-B498-43B3-948B-1728B52AA6E4}">
                <adec:decorative xmlns:adec="http://schemas.microsoft.com/office/drawing/2017/decorative" val="1"/>
              </a:ext>
            </a:extLst>
          </p:cNvPr>
          <p:cNvSpPr txBox="1"/>
          <p:nvPr/>
        </p:nvSpPr>
        <p:spPr>
          <a:xfrm>
            <a:off x="9072683" y="5124592"/>
            <a:ext cx="471252"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10988" y="2972387"/>
            <a:ext cx="3044132"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CC BY NC ND 3.0</a:t>
            </a:r>
          </a:p>
        </p:txBody>
      </p:sp>
    </p:spTree>
    <p:extLst>
      <p:ext uri="{BB962C8B-B14F-4D97-AF65-F5344CB8AC3E}">
        <p14:creationId xmlns:p14="http://schemas.microsoft.com/office/powerpoint/2010/main" val="71989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3F6091B-E0D4-B353-6FA6-97FCFC569E4D}"/>
              </a:ext>
            </a:extLst>
          </p:cNvPr>
          <p:cNvSpPr>
            <a:spLocks noGrp="1"/>
          </p:cNvSpPr>
          <p:nvPr>
            <p:ph type="title"/>
          </p:nvPr>
        </p:nvSpPr>
        <p:spPr>
          <a:xfrm>
            <a:off x="611985" y="-1404370"/>
            <a:ext cx="10515600" cy="1325563"/>
          </a:xfrm>
        </p:spPr>
        <p:txBody>
          <a:bodyPr/>
          <a:lstStyle/>
          <a:p>
            <a:r>
              <a:rPr lang="en-GB" dirty="0">
                <a:solidFill>
                  <a:srgbClr val="E6E6E6"/>
                </a:solidFill>
              </a:rPr>
              <a:t>PETER ‘THE</a:t>
            </a:r>
            <a:r>
              <a:rPr lang="en-GB" baseline="0" dirty="0">
                <a:solidFill>
                  <a:srgbClr val="E6E6E6"/>
                </a:solidFill>
              </a:rPr>
              <a:t> WILD BOY’ AND JOHN CONROY</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PETER FROM</a:t>
            </a:r>
          </a:p>
        </p:txBody>
      </p:sp>
      <p:sp>
        <p:nvSpPr>
          <p:cNvPr id="3" name="TextBox 2">
            <a:extLst>
              <a:ext uri="{FF2B5EF4-FFF2-40B4-BE49-F238E27FC236}">
                <a16:creationId xmlns:a16="http://schemas.microsoft.com/office/drawing/2014/main" id="{7DA5C6D0-01D4-FBF9-667E-58013BBD9BBC}"/>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HANOVER</a:t>
            </a:r>
          </a:p>
        </p:txBody>
      </p:sp>
      <p:pic>
        <p:nvPicPr>
          <p:cNvPr id="20" name="Picture 19" descr="A painting with shows a close up of a young boy with large brown hair, dark eyes, bright red lips and a green coat. He is holding something green in his hand.">
            <a:extLst>
              <a:ext uri="{FF2B5EF4-FFF2-40B4-BE49-F238E27FC236}">
                <a16:creationId xmlns:a16="http://schemas.microsoft.com/office/drawing/2014/main" id="{AA92A4BC-0CD9-F977-34C0-42BC41E901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8" name="TextBox 7">
            <a:extLst>
              <a:ext uri="{FF2B5EF4-FFF2-40B4-BE49-F238E27FC236}">
                <a16:creationId xmlns:a16="http://schemas.microsoft.com/office/drawing/2014/main" id="{858ECF63-34C7-1343-CDAB-60B277AF9197}"/>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- 1785</a:t>
            </a:r>
          </a:p>
        </p:txBody>
      </p:sp>
      <p:sp>
        <p:nvSpPr>
          <p:cNvPr id="11" name="TextBox 10">
            <a:extLst>
              <a:ext uri="{FF2B5EF4-FFF2-40B4-BE49-F238E27FC236}">
                <a16:creationId xmlns:a16="http://schemas.microsoft.com/office/drawing/2014/main" id="{5B4D11CD-6C9D-56B8-D251-D5763A6E91A1}"/>
              </a:ext>
            </a:extLst>
          </p:cNvPr>
          <p:cNvSpPr txBox="1"/>
          <p:nvPr/>
        </p:nvSpPr>
        <p:spPr>
          <a:xfrm>
            <a:off x="498188"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Germany</a:t>
            </a:r>
          </a:p>
        </p:txBody>
      </p:sp>
      <p:pic>
        <p:nvPicPr>
          <p:cNvPr id="16" name="Picture 15">
            <a:extLst>
              <a:ext uri="{FF2B5EF4-FFF2-40B4-BE49-F238E27FC236}">
                <a16:creationId xmlns:a16="http://schemas.microsoft.com/office/drawing/2014/main" id="{1D3DF3B5-D1D2-0060-C5D2-E3D6CCEF0EF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894" y="3971426"/>
            <a:ext cx="2130583" cy="2130583"/>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boy who survived living alone in the woods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647152"/>
          </a:xfrm>
          <a:prstGeom prst="rect">
            <a:avLst/>
          </a:prstGeom>
          <a:noFill/>
        </p:spPr>
        <p:txBody>
          <a:bodyPr wrap="square" lIns="91440" tIns="45720" rIns="91440" bIns="45720" rtlCol="0" anchor="t">
            <a:spAutoFit/>
          </a:bodyPr>
          <a:lstStyle/>
          <a:p>
            <a:pPr fontAlgn="base"/>
            <a:r>
              <a:rPr lang="en-GB" sz="1100" dirty="0">
                <a:solidFill>
                  <a:srgbClr val="000000"/>
                </a:solidFill>
                <a:latin typeface="Georgia"/>
              </a:rPr>
              <a:t>In 1725, Peter was found as a young boy living alone in the woods near Hanover, Germany. </a:t>
            </a:r>
            <a:r>
              <a:rPr lang="en-GB" sz="1100" b="0" i="0" dirty="0">
                <a:solidFill>
                  <a:srgbClr val="000000"/>
                </a:solidFill>
                <a:effectLst/>
                <a:latin typeface="Georgia"/>
              </a:rPr>
              <a:t>A description of him stated that he was ‘walking on his hands and feet, climbing trees like a squirrel, and feeding on grass and moss.’</a:t>
            </a:r>
            <a:r>
              <a:rPr lang="en-GB" sz="1100" dirty="0">
                <a:solidFill>
                  <a:srgbClr val="000000"/>
                </a:solidFill>
                <a:latin typeface="Georgia"/>
              </a:rPr>
              <a:t>  He did not speak. Local villagers named him Peter.</a:t>
            </a:r>
            <a:endParaRPr lang="en-GB" sz="1100" b="0" i="0" dirty="0">
              <a:solidFill>
                <a:srgbClr val="000000"/>
              </a:solidFill>
              <a:effectLst/>
              <a:latin typeface="Georgia" panose="02040502050405020303" pitchFamily="18" charset="0"/>
            </a:endParaRPr>
          </a:p>
          <a:p>
            <a:pPr algn="l" rtl="0" fontAlgn="base"/>
            <a:endParaRPr lang="en-GB" sz="1100" b="0" i="0" dirty="0">
              <a:solidFill>
                <a:srgbClr val="000000"/>
              </a:solidFill>
              <a:effectLst/>
              <a:latin typeface="Georgia" panose="02040502050405020303" pitchFamily="18" charset="0"/>
            </a:endParaRPr>
          </a:p>
          <a:p>
            <a:pPr marL="171450" indent="-171450" fontAlgn="base">
              <a:buFont typeface="Arial" panose="020B0604020202020204" pitchFamily="34" charset="0"/>
              <a:buChar char="•"/>
            </a:pPr>
            <a:r>
              <a:rPr lang="en-GB" sz="1100" b="0" i="0" dirty="0">
                <a:solidFill>
                  <a:srgbClr val="000000"/>
                </a:solidFill>
                <a:effectLst/>
                <a:latin typeface="Georgia"/>
              </a:rPr>
              <a:t>Caused great public interest due to his unusual behaviour.</a:t>
            </a:r>
            <a:r>
              <a:rPr lang="en-GB" sz="1100" dirty="0">
                <a:solidFill>
                  <a:srgbClr val="000000"/>
                </a:solidFill>
                <a:latin typeface="Georgia"/>
              </a:rPr>
              <a:t> </a:t>
            </a:r>
          </a:p>
          <a:p>
            <a:pPr marL="171450" indent="-171450" algn="l" rtl="0" fontAlgn="base">
              <a:buFont typeface="Arial" panose="020B0604020202020204" pitchFamily="34" charset="0"/>
              <a:buChar char="•"/>
            </a:pPr>
            <a:r>
              <a:rPr lang="en-GB" sz="1100" b="0" i="0" dirty="0">
                <a:solidFill>
                  <a:srgbClr val="000000"/>
                </a:solidFill>
                <a:effectLst/>
                <a:latin typeface="Georgia"/>
              </a:rPr>
              <a:t>George I sent for Peter and he was displayed at court</a:t>
            </a:r>
            <a:r>
              <a:rPr lang="en-GB" sz="1100" dirty="0">
                <a:solidFill>
                  <a:srgbClr val="000000"/>
                </a:solidFill>
                <a:latin typeface="Georgia"/>
              </a:rPr>
              <a:t> in England.</a:t>
            </a:r>
            <a:endParaRPr lang="en-GB" sz="1100" b="0" i="0" dirty="0">
              <a:solidFill>
                <a:srgbClr val="000000"/>
              </a:solidFill>
              <a:effectLst/>
              <a:latin typeface="Georgia" panose="02040502050405020303" pitchFamily="18" charset="0"/>
            </a:endParaRPr>
          </a:p>
          <a:p>
            <a:pPr marL="171450" indent="-171450" fontAlgn="base">
              <a:buFont typeface="Arial" panose="020B0604020202020204" pitchFamily="34" charset="0"/>
              <a:buChar char="•"/>
            </a:pPr>
            <a:r>
              <a:rPr lang="en-GB" sz="1100" b="0" i="0" dirty="0">
                <a:solidFill>
                  <a:srgbClr val="000000"/>
                </a:solidFill>
                <a:effectLst/>
                <a:latin typeface="Georgia" panose="02040502050405020303" pitchFamily="18" charset="0"/>
              </a:rPr>
              <a:t>Taught to bow and kiss the hands of ladies for their amusement. </a:t>
            </a:r>
          </a:p>
          <a:p>
            <a:pPr marL="171450" indent="-171450" fontAlgn="base">
              <a:buFont typeface="Arial" panose="020B0604020202020204" pitchFamily="34" charset="0"/>
              <a:buChar char="•"/>
            </a:pPr>
            <a:r>
              <a:rPr lang="en-GB" sz="1100" dirty="0">
                <a:solidFill>
                  <a:srgbClr val="000000"/>
                </a:solidFill>
                <a:latin typeface="Georgia"/>
              </a:rPr>
              <a:t>Featured in a painting on the King’s Stairs at Kensington Palace.</a:t>
            </a:r>
            <a:endParaRPr lang="en-GB" sz="1100" b="0" i="0" dirty="0">
              <a:solidFill>
                <a:srgbClr val="000000"/>
              </a:solidFill>
              <a:effectLst/>
              <a:latin typeface="Georgia" panose="02040502050405020303" pitchFamily="18" charset="0"/>
            </a:endParaRPr>
          </a:p>
          <a:p>
            <a:pPr fontAlgn="base"/>
            <a:endParaRPr lang="en-GB" sz="1100" b="0" i="0" dirty="0">
              <a:solidFill>
                <a:srgbClr val="000000"/>
              </a:solidFill>
              <a:effectLst/>
              <a:latin typeface="Georgia"/>
            </a:endParaRPr>
          </a:p>
          <a:p>
            <a:pPr fontAlgn="base"/>
            <a:r>
              <a:rPr lang="en-GB" sz="1100" b="0" i="0" dirty="0">
                <a:solidFill>
                  <a:srgbClr val="000000"/>
                </a:solidFill>
                <a:effectLst/>
                <a:latin typeface="Georgia"/>
              </a:rPr>
              <a:t>He was sent to live on a farm in Hertfordshire. He wore a collar with his name and address on it, after he went missing one day.</a:t>
            </a:r>
            <a:r>
              <a:rPr lang="en-GB" sz="1100" dirty="0">
                <a:solidFill>
                  <a:srgbClr val="000000"/>
                </a:solidFill>
                <a:latin typeface="Georgia"/>
              </a:rPr>
              <a:t> </a:t>
            </a:r>
            <a:endParaRPr lang="en-GB" sz="1100" b="0" i="0" dirty="0">
              <a:solidFill>
                <a:srgbClr val="000000"/>
              </a:solidFill>
              <a:effectLst/>
              <a:latin typeface="Georgia" panose="02040502050405020303" pitchFamily="18" charset="0"/>
            </a:endParaRPr>
          </a:p>
        </p:txBody>
      </p:sp>
      <p:sp>
        <p:nvSpPr>
          <p:cNvPr id="17" name="TextBox 16">
            <a:extLst>
              <a:ext uri="{FF2B5EF4-FFF2-40B4-BE49-F238E27FC236}">
                <a16:creationId xmlns:a16="http://schemas.microsoft.com/office/drawing/2014/main" id="{4CDE7493-CEA9-3A54-184E-EAF2C1E09D6A}"/>
              </a:ext>
            </a:extLst>
          </p:cNvPr>
          <p:cNvSpPr txBox="1"/>
          <p:nvPr/>
        </p:nvSpPr>
        <p:spPr>
          <a:xfrm>
            <a:off x="421925" y="4751594"/>
            <a:ext cx="2263343" cy="553998"/>
          </a:xfrm>
          <a:prstGeom prst="rect">
            <a:avLst/>
          </a:prstGeom>
          <a:noFill/>
        </p:spPr>
        <p:txBody>
          <a:bodyPr wrap="square" rtlCol="0">
            <a:spAutoFit/>
          </a:bodyPr>
          <a:lstStyle/>
          <a:p>
            <a:pPr algn="ctr"/>
            <a:r>
              <a:rPr lang="en-GB" sz="1000" b="0" i="0" dirty="0">
                <a:solidFill>
                  <a:srgbClr val="000000"/>
                </a:solidFill>
                <a:effectLst/>
                <a:latin typeface="Georgia" panose="02040502050405020303" pitchFamily="18" charset="0"/>
              </a:rPr>
              <a:t>Today it’s thought that Peter probably had a </a:t>
            </a:r>
            <a:r>
              <a:rPr lang="en-GB" sz="1000" b="1" i="0" dirty="0">
                <a:solidFill>
                  <a:srgbClr val="000000"/>
                </a:solidFill>
                <a:effectLst/>
                <a:latin typeface="Georgia" panose="02040502050405020303" pitchFamily="18" charset="0"/>
              </a:rPr>
              <a:t>genetic disorder </a:t>
            </a:r>
            <a:r>
              <a:rPr lang="en-GB" sz="1000" b="0" i="0" dirty="0">
                <a:solidFill>
                  <a:srgbClr val="000000"/>
                </a:solidFill>
                <a:effectLst/>
                <a:latin typeface="Georgia" panose="02040502050405020303" pitchFamily="18" charset="0"/>
              </a:rPr>
              <a:t>called </a:t>
            </a:r>
            <a:r>
              <a:rPr lang="en-GB" sz="1000" i="0" dirty="0">
                <a:solidFill>
                  <a:srgbClr val="000000"/>
                </a:solidFill>
                <a:effectLst/>
                <a:latin typeface="Georgia" panose="02040502050405020303" pitchFamily="18" charset="0"/>
              </a:rPr>
              <a:t>Pitt-Hopkins Syndrome</a:t>
            </a:r>
            <a:r>
              <a:rPr lang="en-GB" sz="1000" b="0" i="0" dirty="0">
                <a:solidFill>
                  <a:srgbClr val="000000"/>
                </a:solidFill>
                <a:effectLst/>
                <a:latin typeface="Georgia" panose="02040502050405020303" pitchFamily="18" charset="0"/>
              </a:rPr>
              <a:t>. </a:t>
            </a:r>
            <a:endParaRPr lang="en-GB" sz="1000" dirty="0">
              <a:effectLst/>
              <a:latin typeface="Georgia" panose="02040502050405020303" pitchFamily="18" charset="0"/>
            </a:endParaRPr>
          </a:p>
        </p:txBody>
      </p:sp>
      <p:sp>
        <p:nvSpPr>
          <p:cNvPr id="18" name="TextBox 17">
            <a:extLst>
              <a:ext uri="{FF2B5EF4-FFF2-40B4-BE49-F238E27FC236}">
                <a16:creationId xmlns:a16="http://schemas.microsoft.com/office/drawing/2014/main" id="{857854CD-D39A-DEA2-65AD-EB171BF80E37}"/>
              </a:ext>
            </a:extLst>
          </p:cNvPr>
          <p:cNvSpPr txBox="1"/>
          <p:nvPr/>
        </p:nvSpPr>
        <p:spPr>
          <a:xfrm>
            <a:off x="3325547" y="5474553"/>
            <a:ext cx="2428784" cy="93871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do you think of the way Peter was treated?  </a:t>
            </a:r>
          </a:p>
          <a:p>
            <a:pPr algn="l" rtl="0" fontAlgn="base"/>
            <a:r>
              <a:rPr lang="en-GB" sz="1100" b="0" i="0" dirty="0">
                <a:solidFill>
                  <a:srgbClr val="000000"/>
                </a:solidFill>
                <a:effectLst/>
                <a:latin typeface="Georgia" panose="02040502050405020303" pitchFamily="18" charset="0"/>
              </a:rPr>
              <a:t>What does the fact that Peter was included in the painting on the King’s Staircase tell you about him?</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JOHN</a:t>
            </a:r>
          </a:p>
        </p:txBody>
      </p:sp>
      <p:sp>
        <p:nvSpPr>
          <p:cNvPr id="5" name="TextBox 4">
            <a:extLst>
              <a:ext uri="{FF2B5EF4-FFF2-40B4-BE49-F238E27FC236}">
                <a16:creationId xmlns:a16="http://schemas.microsoft.com/office/drawing/2014/main" id="{4E783337-C7B0-0311-EF00-4F8E43244FD8}"/>
              </a:ext>
            </a:extLst>
          </p:cNvPr>
          <p:cNvSpPr txBox="1"/>
          <p:nvPr/>
        </p:nvSpPr>
        <p:spPr>
          <a:xfrm>
            <a:off x="8691378" y="7933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CONROY</a:t>
            </a:r>
          </a:p>
        </p:txBody>
      </p:sp>
      <p:pic>
        <p:nvPicPr>
          <p:cNvPr id="29" name="Picture 28" descr="Image of a man in period clothing. He wears a sash and medals and holds a large hat.">
            <a:extLst>
              <a:ext uri="{FF2B5EF4-FFF2-40B4-BE49-F238E27FC236}">
                <a16:creationId xmlns:a16="http://schemas.microsoft.com/office/drawing/2014/main" id="{63B869F3-F79E-B115-A5EB-6114242ACA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64616" y="503678"/>
            <a:ext cx="2152365" cy="2759305"/>
          </a:xfrm>
          <a:prstGeom prst="rect">
            <a:avLst/>
          </a:prstGeom>
        </p:spPr>
      </p:pic>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075A3A9-3577-2A68-33EA-0E2C30D7E861}"/>
              </a:ext>
            </a:extLst>
          </p:cNvPr>
          <p:cNvSpPr txBox="1"/>
          <p:nvPr/>
        </p:nvSpPr>
        <p:spPr>
          <a:xfrm>
            <a:off x="6248151"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1786 - 1854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248151" y="3501383"/>
            <a:ext cx="2750995"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Caernarvonshire, Wales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Ambitious man at Kensington Palace during Queen Victoria’s childhood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D5AE3F91-A43B-538A-1297-EA863138D6FB}"/>
              </a:ext>
            </a:extLst>
          </p:cNvPr>
          <p:cNvSpPr txBox="1"/>
          <p:nvPr/>
        </p:nvSpPr>
        <p:spPr>
          <a:xfrm>
            <a:off x="8678956" y="1716497"/>
            <a:ext cx="2988559" cy="3277820"/>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John was an officer in the Royal Household Artillery. He became assistant to Edward Duke of Kent</a:t>
            </a:r>
            <a:r>
              <a:rPr lang="en-GB" sz="1100" dirty="0">
                <a:latin typeface="Georgia" panose="02040502050405020303" pitchFamily="18" charset="0"/>
              </a:rPr>
              <a:t>, </a:t>
            </a:r>
            <a:r>
              <a:rPr lang="en-GB" sz="1100" dirty="0">
                <a:effectLst/>
                <a:latin typeface="Georgia" panose="02040502050405020303" pitchFamily="18" charset="0"/>
              </a:rPr>
              <a:t>Queen Victoria’s father.</a:t>
            </a:r>
          </a:p>
          <a:p>
            <a:pPr defTabSz="144000">
              <a:spcBef>
                <a:spcPts val="600"/>
              </a:spcBef>
            </a:pPr>
            <a:r>
              <a:rPr lang="en-GB" sz="1100" dirty="0">
                <a:effectLst/>
                <a:latin typeface="Georgia" panose="02040502050405020303" pitchFamily="18" charset="0"/>
              </a:rPr>
              <a:t>Edward died not long after</a:t>
            </a:r>
            <a:br>
              <a:rPr lang="en-GB" sz="1100" dirty="0">
                <a:effectLst/>
                <a:latin typeface="Georgia" panose="02040502050405020303" pitchFamily="18" charset="0"/>
              </a:rPr>
            </a:br>
            <a:r>
              <a:rPr lang="en-GB" sz="1100" dirty="0">
                <a:effectLst/>
                <a:latin typeface="Georgia" panose="02040502050405020303" pitchFamily="18" charset="0"/>
              </a:rPr>
              <a:t>Victoria’s birth. John Became </a:t>
            </a:r>
            <a:r>
              <a:rPr lang="en-GB" sz="1100" b="1" dirty="0">
                <a:effectLst/>
                <a:latin typeface="Georgia" panose="02040502050405020303" pitchFamily="18" charset="0"/>
              </a:rPr>
              <a:t>comptroller</a:t>
            </a:r>
            <a:r>
              <a:rPr lang="en-GB" sz="1100" dirty="0">
                <a:effectLst/>
                <a:latin typeface="Georgia" panose="02040502050405020303" pitchFamily="18" charset="0"/>
              </a:rPr>
              <a:t> of the royal household at Kensington Palace.</a:t>
            </a:r>
          </a:p>
          <a:p>
            <a:pPr defTabSz="144000">
              <a:spcBef>
                <a:spcPts val="600"/>
              </a:spcBef>
            </a:pPr>
            <a:r>
              <a:rPr lang="en-GB" sz="1100" dirty="0">
                <a:effectLst/>
                <a:latin typeface="Georgia" panose="02040502050405020303" pitchFamily="18" charset="0"/>
              </a:rPr>
              <a:t>He had increasing power over the Victoria’s mother. He devised set of rules known as </a:t>
            </a:r>
            <a:br>
              <a:rPr lang="en-GB" sz="1100" dirty="0">
                <a:effectLst/>
                <a:latin typeface="Georgia" panose="02040502050405020303" pitchFamily="18" charset="0"/>
              </a:rPr>
            </a:br>
            <a:r>
              <a:rPr lang="en-GB" sz="1100" dirty="0">
                <a:effectLst/>
                <a:latin typeface="Georgia" panose="02040502050405020303" pitchFamily="18" charset="0"/>
              </a:rPr>
              <a:t>the ‘</a:t>
            </a:r>
            <a:r>
              <a:rPr lang="en-GB" sz="1100" b="1" dirty="0">
                <a:effectLst/>
                <a:latin typeface="Georgia" panose="02040502050405020303" pitchFamily="18" charset="0"/>
              </a:rPr>
              <a:t>Kensington System</a:t>
            </a:r>
            <a:r>
              <a:rPr lang="en-GB" sz="1100" dirty="0">
                <a:effectLst/>
                <a:latin typeface="Georgia" panose="02040502050405020303" pitchFamily="18" charset="0"/>
              </a:rPr>
              <a:t>’. They were designed to isolate Victoria and keep her under his control.  </a:t>
            </a:r>
          </a:p>
          <a:p>
            <a:pPr defTabSz="144000">
              <a:spcBef>
                <a:spcPts val="600"/>
              </a:spcBef>
            </a:pPr>
            <a:r>
              <a:rPr lang="en-GB" sz="1100" dirty="0">
                <a:effectLst/>
                <a:latin typeface="Georgia" panose="02040502050405020303" pitchFamily="18" charset="0"/>
              </a:rPr>
              <a:t>If Victoria inherited the throne before she was 18 her mother would be appointed </a:t>
            </a:r>
            <a:r>
              <a:rPr lang="en-GB" sz="1100" b="1" dirty="0">
                <a:effectLst/>
                <a:latin typeface="Georgia" panose="02040502050405020303" pitchFamily="18" charset="0"/>
              </a:rPr>
              <a:t>regent</a:t>
            </a:r>
            <a:r>
              <a:rPr lang="en-GB" sz="1100" dirty="0">
                <a:effectLst/>
                <a:latin typeface="Georgia" panose="02040502050405020303" pitchFamily="18" charset="0"/>
              </a:rPr>
              <a:t>. John Conroy planned to be ‘the power behind the throne’. </a:t>
            </a:r>
          </a:p>
          <a:p>
            <a:pPr defTabSz="144000">
              <a:spcBef>
                <a:spcPts val="600"/>
              </a:spcBef>
            </a:pPr>
            <a:r>
              <a:rPr lang="en-GB" sz="1100" dirty="0">
                <a:effectLst/>
                <a:latin typeface="Georgia" panose="02040502050405020303" pitchFamily="18" charset="0"/>
              </a:rPr>
              <a:t>His plan failed as Victoria became queen two months after her 18th birthday. </a:t>
            </a:r>
          </a:p>
        </p:txBody>
      </p:sp>
      <p:pic>
        <p:nvPicPr>
          <p:cNvPr id="44" name="Picture 43">
            <a:extLst>
              <a:ext uri="{FF2B5EF4-FFF2-40B4-BE49-F238E27FC236}">
                <a16:creationId xmlns:a16="http://schemas.microsoft.com/office/drawing/2014/main" id="{5F055AF7-F5A0-E3AB-6268-568D464D769A}"/>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9907" y="4085255"/>
            <a:ext cx="2115234" cy="2115234"/>
          </a:xfrm>
          <a:prstGeom prst="rect">
            <a:avLst/>
          </a:prstGeom>
        </p:spPr>
      </p:pic>
      <p:sp>
        <p:nvSpPr>
          <p:cNvPr id="45" name="TextBox 44">
            <a:extLst>
              <a:ext uri="{FF2B5EF4-FFF2-40B4-BE49-F238E27FC236}">
                <a16:creationId xmlns:a16="http://schemas.microsoft.com/office/drawing/2014/main" id="{F4388617-665D-110E-AF32-8A9EF129D1BA}"/>
              </a:ext>
            </a:extLst>
          </p:cNvPr>
          <p:cNvSpPr txBox="1"/>
          <p:nvPr/>
        </p:nvSpPr>
        <p:spPr>
          <a:xfrm>
            <a:off x="6437516" y="4884836"/>
            <a:ext cx="2000016" cy="600164"/>
          </a:xfrm>
          <a:prstGeom prst="rect">
            <a:avLst/>
          </a:prstGeom>
          <a:noFill/>
        </p:spPr>
        <p:txBody>
          <a:bodyPr wrap="square" rtlCol="0">
            <a:spAutoFit/>
          </a:bodyPr>
          <a:lstStyle/>
          <a:p>
            <a:pPr algn="ctr"/>
            <a:r>
              <a:rPr lang="en-GB" sz="1100" dirty="0">
                <a:solidFill>
                  <a:srgbClr val="000000"/>
                </a:solidFill>
                <a:latin typeface="Georgia" panose="02040502050405020303" pitchFamily="18" charset="0"/>
              </a:rPr>
              <a:t>He </a:t>
            </a:r>
            <a:r>
              <a:rPr lang="en-GB" sz="1100" b="0" i="0" dirty="0">
                <a:solidFill>
                  <a:srgbClr val="000000"/>
                </a:solidFill>
                <a:effectLst/>
                <a:latin typeface="Georgia" panose="02040502050405020303" pitchFamily="18" charset="0"/>
              </a:rPr>
              <a:t>claimed to be descended from an ancient line of Irish Kings.</a:t>
            </a:r>
            <a:endParaRPr lang="en-GB" sz="1100" dirty="0">
              <a:effectLst/>
              <a:latin typeface="Georgia" panose="02040502050405020303" pitchFamily="18" charset="0"/>
            </a:endParaRPr>
          </a:p>
        </p:txBody>
      </p:sp>
      <p:sp>
        <p:nvSpPr>
          <p:cNvPr id="47" name="Rectangle 46">
            <a:extLst>
              <a:ext uri="{FF2B5EF4-FFF2-40B4-BE49-F238E27FC236}">
                <a16:creationId xmlns:a16="http://schemas.microsoft.com/office/drawing/2014/main" id="{03539629-66AE-584A-839B-8F03D8CCC0DB}"/>
              </a:ext>
              <a:ext uri="{C183D7F6-B498-43B3-948B-1728B52AA6E4}">
                <adec:decorative xmlns:adec="http://schemas.microsoft.com/office/drawing/2017/decorative" val="1"/>
              </a:ext>
            </a:extLst>
          </p:cNvPr>
          <p:cNvSpPr/>
          <p:nvPr/>
        </p:nvSpPr>
        <p:spPr>
          <a:xfrm>
            <a:off x="8777687" y="5187949"/>
            <a:ext cx="2889828" cy="82564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1D261514-00AE-A968-393B-7CC5DA25D506}"/>
              </a:ext>
            </a:extLst>
          </p:cNvPr>
          <p:cNvSpPr txBox="1"/>
          <p:nvPr/>
        </p:nvSpPr>
        <p:spPr>
          <a:xfrm>
            <a:off x="9218881" y="5239366"/>
            <a:ext cx="2425007" cy="769441"/>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does the phrase ‘the power behind the throne’ mean? </a:t>
            </a:r>
          </a:p>
          <a:p>
            <a:pPr algn="l" rtl="0" fontAlgn="base"/>
            <a:r>
              <a:rPr lang="en-GB" sz="1100" b="0" i="0" dirty="0">
                <a:solidFill>
                  <a:srgbClr val="000000"/>
                </a:solidFill>
                <a:effectLst/>
                <a:latin typeface="Georgia" panose="02040502050405020303" pitchFamily="18" charset="0"/>
              </a:rPr>
              <a:t>How would you describe Conroy’s character? </a:t>
            </a:r>
          </a:p>
        </p:txBody>
      </p:sp>
      <p:sp>
        <p:nvSpPr>
          <p:cNvPr id="49" name="TextBox 48">
            <a:extLst>
              <a:ext uri="{FF2B5EF4-FFF2-40B4-BE49-F238E27FC236}">
                <a16:creationId xmlns:a16="http://schemas.microsoft.com/office/drawing/2014/main" id="{C713DED7-F4B0-1208-8395-6813D5B89BB9}"/>
              </a:ext>
              <a:ext uri="{C183D7F6-B498-43B3-948B-1728B52AA6E4}">
                <adec:decorative xmlns:adec="http://schemas.microsoft.com/office/drawing/2017/decorative" val="1"/>
              </a:ext>
            </a:extLst>
          </p:cNvPr>
          <p:cNvSpPr txBox="1"/>
          <p:nvPr/>
        </p:nvSpPr>
        <p:spPr>
          <a:xfrm>
            <a:off x="8859046" y="5264178"/>
            <a:ext cx="471252" cy="212700"/>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 name="Rectangle 5">
            <a:extLst>
              <a:ext uri="{FF2B5EF4-FFF2-40B4-BE49-F238E27FC236}">
                <a16:creationId xmlns:a16="http://schemas.microsoft.com/office/drawing/2014/main" id="{F0C8B309-881B-08A1-C096-76890A63C138}"/>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E53264-78D5-C19F-4301-C2BA0454159B}"/>
              </a:ext>
              <a:ext uri="{C183D7F6-B498-43B3-948B-1728B52AA6E4}">
                <adec:decorative xmlns:adec="http://schemas.microsoft.com/office/drawing/2017/decorative" val="1"/>
              </a:ext>
            </a:extLst>
          </p:cNvPr>
          <p:cNvSpPr/>
          <p:nvPr/>
        </p:nvSpPr>
        <p:spPr>
          <a:xfrm>
            <a:off x="2975457" y="5413173"/>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35DC8D4-8EC4-4EBB-3580-30E4ECC469BE}"/>
              </a:ext>
              <a:ext uri="{C183D7F6-B498-43B3-948B-1728B52AA6E4}">
                <adec:decorative xmlns:adec="http://schemas.microsoft.com/office/drawing/2017/decorative" val="1"/>
              </a:ext>
            </a:extLst>
          </p:cNvPr>
          <p:cNvSpPr txBox="1"/>
          <p:nvPr/>
        </p:nvSpPr>
        <p:spPr>
          <a:xfrm>
            <a:off x="3040017" y="5504173"/>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6" name="TextBox 25">
            <a:extLst>
              <a:ext uri="{FF2B5EF4-FFF2-40B4-BE49-F238E27FC236}">
                <a16:creationId xmlns:a16="http://schemas.microsoft.com/office/drawing/2014/main" id="{DF2F7B1B-8E26-19A3-2EA9-4D0D1DA55924}"/>
              </a:ext>
              <a:ext uri="{C183D7F6-B498-43B3-948B-1728B52AA6E4}">
                <adec:decorative xmlns:adec="http://schemas.microsoft.com/office/drawing/2017/decorative" val="1"/>
              </a:ext>
            </a:extLst>
          </p:cNvPr>
          <p:cNvSpPr txBox="1"/>
          <p:nvPr/>
        </p:nvSpPr>
        <p:spPr>
          <a:xfrm>
            <a:off x="516231" y="3066456"/>
            <a:ext cx="1883035"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27" name="TextBox 26">
            <a:extLst>
              <a:ext uri="{FF2B5EF4-FFF2-40B4-BE49-F238E27FC236}">
                <a16:creationId xmlns:a16="http://schemas.microsoft.com/office/drawing/2014/main" id="{3A0E909B-CEE9-5F97-A1E8-10B9CB1875BE}"/>
              </a:ext>
              <a:ext uri="{C183D7F6-B498-43B3-948B-1728B52AA6E4}">
                <adec:decorative xmlns:adec="http://schemas.microsoft.com/office/drawing/2017/decorative" val="1"/>
              </a:ext>
            </a:extLst>
          </p:cNvPr>
          <p:cNvSpPr txBox="1"/>
          <p:nvPr/>
        </p:nvSpPr>
        <p:spPr>
          <a:xfrm>
            <a:off x="6361240" y="3060341"/>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Tree>
    <p:extLst>
      <p:ext uri="{BB962C8B-B14F-4D97-AF65-F5344CB8AC3E}">
        <p14:creationId xmlns:p14="http://schemas.microsoft.com/office/powerpoint/2010/main" val="207253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A5467-4574-0BA4-4422-37F1CEF54A46}"/>
              </a:ext>
            </a:extLst>
          </p:cNvPr>
          <p:cNvSpPr>
            <a:spLocks noGrp="1"/>
          </p:cNvSpPr>
          <p:nvPr>
            <p:ph type="title"/>
          </p:nvPr>
        </p:nvSpPr>
        <p:spPr>
          <a:xfrm>
            <a:off x="434817" y="-1746354"/>
            <a:ext cx="10515600" cy="1325563"/>
          </a:xfrm>
        </p:spPr>
        <p:txBody>
          <a:bodyPr/>
          <a:lstStyle/>
          <a:p>
            <a:r>
              <a:rPr lang="en-GB" dirty="0">
                <a:solidFill>
                  <a:srgbClr val="E6E6E6"/>
                </a:solidFill>
              </a:rPr>
              <a:t>PRINCESS VICTOIRE</a:t>
            </a:r>
            <a:r>
              <a:rPr lang="en-GB" baseline="0" dirty="0">
                <a:solidFill>
                  <a:srgbClr val="E6E6E6"/>
                </a:solidFill>
              </a:rPr>
              <a:t> AND QUEEN VICTORIA</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069" y="3992820"/>
            <a:ext cx="2120844" cy="2120844"/>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PRINCESS</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VICTOIRE</a:t>
            </a:r>
          </a:p>
        </p:txBody>
      </p:sp>
      <p:pic>
        <p:nvPicPr>
          <p:cNvPr id="6" name="Picture 5" descr="A painting of a woman wearing black. She is embracing a small girl wearing white.">
            <a:hlinkClick r:id="rId5"/>
            <a:extLst>
              <a:ext uri="{FF2B5EF4-FFF2-40B4-BE49-F238E27FC236}">
                <a16:creationId xmlns:a16="http://schemas.microsoft.com/office/drawing/2014/main" id="{B5B6BD8F-C831-F09D-3C5E-57F36D8E54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49" y="501523"/>
            <a:ext cx="2170012" cy="2755377"/>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440319"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1786 - 1861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34817" y="3501383"/>
            <a:ext cx="298484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Born </a:t>
            </a:r>
            <a:r>
              <a:rPr lang="en-GB" sz="9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Saxe-Coburg-</a:t>
            </a:r>
            <a:r>
              <a:rPr lang="en-GB" sz="900" spc="30" dirty="0" err="1">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Saalfield</a:t>
            </a:r>
            <a:r>
              <a:rPr lang="en-GB" sz="9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 Germany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German princess and Queen Victoria’s mother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816429"/>
          </a:xfrm>
          <a:prstGeom prst="rect">
            <a:avLst/>
          </a:prstGeom>
          <a:noFill/>
        </p:spPr>
        <p:txBody>
          <a:bodyPr wrap="square" lIns="91440" tIns="45720" rIns="91440" bIns="45720" rtlCol="0" anchor="t">
            <a:spAutoFit/>
          </a:bodyPr>
          <a:lstStyle/>
          <a:p>
            <a:pPr marL="171450" indent="-171450" fontAlgn="base">
              <a:buFont typeface="Arial" panose="020B0604020202020204" pitchFamily="34" charset="0"/>
              <a:buChar char="•"/>
            </a:pPr>
            <a:r>
              <a:rPr lang="en-GB" sz="1100" b="0" i="0" dirty="0">
                <a:solidFill>
                  <a:srgbClr val="000000"/>
                </a:solidFill>
                <a:effectLst/>
                <a:latin typeface="Georgia"/>
              </a:rPr>
              <a:t>Born</a:t>
            </a:r>
            <a:r>
              <a:rPr lang="en-GB" sz="1100" dirty="0">
                <a:solidFill>
                  <a:srgbClr val="000000"/>
                </a:solidFill>
                <a:latin typeface="Georgia"/>
              </a:rPr>
              <a:t> </a:t>
            </a:r>
            <a:r>
              <a:rPr lang="en-GB" sz="1100" b="0" i="0" dirty="0">
                <a:solidFill>
                  <a:srgbClr val="000000"/>
                </a:solidFill>
                <a:effectLst/>
                <a:latin typeface="Georgia"/>
              </a:rPr>
              <a:t>‘Marie Luise Victoire’.</a:t>
            </a:r>
            <a:r>
              <a:rPr lang="en-GB" sz="1100" dirty="0">
                <a:solidFill>
                  <a:srgbClr val="000000"/>
                </a:solidFill>
                <a:latin typeface="Georgia"/>
              </a:rPr>
              <a:t> </a:t>
            </a:r>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Had two children by her first marriage to a German Prince.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Second marriage was to Edward, Duke of Kent, in 1818.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Gave birth to Victoria at Kensington Palace in 1819. </a:t>
            </a:r>
          </a:p>
          <a:p>
            <a:pPr algn="l" rtl="0" fontAlgn="base"/>
            <a:endParaRPr lang="en-GB" sz="1100" b="0" i="0" dirty="0">
              <a:solidFill>
                <a:srgbClr val="000000"/>
              </a:solidFill>
              <a:effectLst/>
              <a:latin typeface="Georgia" panose="02040502050405020303" pitchFamily="18" charset="0"/>
            </a:endParaRPr>
          </a:p>
          <a:p>
            <a:pPr fontAlgn="base"/>
            <a:r>
              <a:rPr lang="en-GB" sz="1100" b="0" i="0" dirty="0">
                <a:solidFill>
                  <a:srgbClr val="000000"/>
                </a:solidFill>
                <a:effectLst/>
                <a:latin typeface="Georgia"/>
              </a:rPr>
              <a:t>Edward died a few months after Victoria was born and Victoire became responsible for his huge debt. She was lonely and isolated, but she adored her daughter</a:t>
            </a:r>
            <a:r>
              <a:rPr lang="en-GB" sz="1100" dirty="0">
                <a:solidFill>
                  <a:srgbClr val="000000"/>
                </a:solidFill>
                <a:latin typeface="Georgia"/>
              </a:rPr>
              <a:t>.</a:t>
            </a:r>
            <a:r>
              <a:rPr lang="en-GB" sz="1100" b="0" i="0" dirty="0">
                <a:solidFill>
                  <a:srgbClr val="000000"/>
                </a:solidFill>
                <a:effectLst/>
                <a:latin typeface="Georgia"/>
              </a:rPr>
              <a:t> </a:t>
            </a:r>
          </a:p>
          <a:p>
            <a:pPr fontAlgn="base"/>
            <a:endParaRPr lang="en-GB" sz="1100" dirty="0">
              <a:solidFill>
                <a:srgbClr val="000000"/>
              </a:solidFill>
              <a:latin typeface="Georgia"/>
            </a:endParaRPr>
          </a:p>
          <a:p>
            <a:pPr fontAlgn="base"/>
            <a:r>
              <a:rPr lang="en-GB" sz="1100" b="0" i="0" dirty="0">
                <a:solidFill>
                  <a:srgbClr val="000000"/>
                </a:solidFill>
                <a:effectLst/>
                <a:latin typeface="Georgia"/>
              </a:rPr>
              <a:t>However, Victoire started to be controlled by John Conroy. This led to her daughter resenting her. When Victoria became queen, she moved to Buckingham Palace without her mother.</a:t>
            </a:r>
            <a:r>
              <a:rPr lang="en-GB" sz="1100" dirty="0">
                <a:solidFill>
                  <a:srgbClr val="000000"/>
                </a:solidFill>
                <a:latin typeface="Georgia"/>
              </a:rPr>
              <a:t> </a:t>
            </a:r>
            <a:endParaRPr lang="en-GB" sz="1100" b="0" i="0" dirty="0">
              <a:solidFill>
                <a:srgbClr val="000000"/>
              </a:solidFill>
              <a:effectLst/>
              <a:latin typeface="Georgia" panose="02040502050405020303" pitchFamily="18" charset="0"/>
            </a:endParaRPr>
          </a:p>
          <a:p>
            <a:pPr algn="l" rtl="0" fontAlgn="base"/>
            <a:endParaRPr lang="en-GB" sz="1100" b="0" i="0" dirty="0">
              <a:solidFill>
                <a:srgbClr val="000000"/>
              </a:solidFill>
              <a:effectLst/>
              <a:latin typeface="Georgia" panose="02040502050405020303" pitchFamily="18" charset="0"/>
            </a:endParaRPr>
          </a:p>
          <a:p>
            <a:pPr algn="l" rtl="0" fontAlgn="base"/>
            <a:r>
              <a:rPr lang="en-GB" sz="1100" dirty="0">
                <a:solidFill>
                  <a:srgbClr val="000000"/>
                </a:solidFill>
                <a:latin typeface="Georgia" panose="02040502050405020303" pitchFamily="18" charset="0"/>
              </a:rPr>
              <a:t>Victoire r</a:t>
            </a:r>
            <a:r>
              <a:rPr lang="en-GB" sz="1100" b="0" i="0" dirty="0">
                <a:solidFill>
                  <a:srgbClr val="000000"/>
                </a:solidFill>
                <a:effectLst/>
                <a:latin typeface="Georgia" panose="02040502050405020303" pitchFamily="18" charset="0"/>
              </a:rPr>
              <a:t>econnected with Victoria after Victoria had her first baby. Victoria was heart-broken when Victoire died.</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6071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DBD9A53-D6AE-BA12-D3C2-BF0A338B6F2D}"/>
              </a:ext>
            </a:extLst>
          </p:cNvPr>
          <p:cNvSpPr txBox="1"/>
          <p:nvPr/>
        </p:nvSpPr>
        <p:spPr>
          <a:xfrm>
            <a:off x="571816" y="4776347"/>
            <a:ext cx="2029349" cy="769441"/>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Queen Victoria later blamed Conroy for ‘wickedly’ distancing her from her mother. </a:t>
            </a:r>
            <a:endParaRPr lang="en-GB" sz="1100" dirty="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672153"/>
            <a:ext cx="2428784" cy="60016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The portrait is of Victoire with baby Victoria. What evidence is there in it that she is a widow?  </a:t>
            </a:r>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701773"/>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QUEEN</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VICTORIA</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1" name="Picture 70" descr="A painting of a woman sitting on a throne with a crown and sceptre. She wears lavish golden clothing.">
            <a:hlinkClick r:id="rId7"/>
            <a:extLst>
              <a:ext uri="{FF2B5EF4-FFF2-40B4-BE49-F238E27FC236}">
                <a16:creationId xmlns:a16="http://schemas.microsoft.com/office/drawing/2014/main" id="{7AD663A2-4F99-64FB-FB7A-6D70A27ADC1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second longest reigning monarch in British history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1819 - 1901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 </a:t>
            </a:r>
          </a:p>
        </p:txBody>
      </p:sp>
      <p:sp>
        <p:nvSpPr>
          <p:cNvPr id="8" name="TextBox 7">
            <a:extLst>
              <a:ext uri="{FF2B5EF4-FFF2-40B4-BE49-F238E27FC236}">
                <a16:creationId xmlns:a16="http://schemas.microsoft.com/office/drawing/2014/main" id="{72744B48-C688-EE3F-742E-987138FB8F8F}"/>
              </a:ext>
            </a:extLst>
          </p:cNvPr>
          <p:cNvSpPr txBox="1"/>
          <p:nvPr/>
        </p:nvSpPr>
        <p:spPr>
          <a:xfrm>
            <a:off x="6261171" y="3849348"/>
            <a:ext cx="2108169" cy="246221"/>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1837 - 1901 </a:t>
            </a:r>
          </a:p>
        </p:txBody>
      </p:sp>
      <p:sp>
        <p:nvSpPr>
          <p:cNvPr id="22" name="TextBox 21">
            <a:extLst>
              <a:ext uri="{FF2B5EF4-FFF2-40B4-BE49-F238E27FC236}">
                <a16:creationId xmlns:a16="http://schemas.microsoft.com/office/drawing/2014/main" id="{42E88128-9AE1-0A89-165C-932BF85DDA1C}"/>
              </a:ext>
            </a:extLst>
          </p:cNvPr>
          <p:cNvSpPr txBox="1"/>
          <p:nvPr/>
        </p:nvSpPr>
        <p:spPr>
          <a:xfrm>
            <a:off x="6415617" y="5019286"/>
            <a:ext cx="2000016" cy="600164"/>
          </a:xfrm>
          <a:prstGeom prst="rect">
            <a:avLst/>
          </a:prstGeom>
          <a:noFill/>
        </p:spPr>
        <p:txBody>
          <a:bodyPr wrap="square" lIns="91440" tIns="45720" rIns="91440" bIns="45720" rtlCol="0" anchor="t">
            <a:spAutoFit/>
          </a:bodyPr>
          <a:lstStyle/>
          <a:p>
            <a:pPr algn="ctr"/>
            <a:r>
              <a:rPr lang="en-GB" sz="1100" dirty="0">
                <a:solidFill>
                  <a:srgbClr val="000000"/>
                </a:solidFill>
                <a:latin typeface="Georgia"/>
              </a:rPr>
              <a:t>She kept </a:t>
            </a:r>
            <a:r>
              <a:rPr lang="en-GB" sz="1100" b="0" i="0" dirty="0">
                <a:solidFill>
                  <a:srgbClr val="000000"/>
                </a:solidFill>
                <a:effectLst/>
                <a:latin typeface="Georgia"/>
              </a:rPr>
              <a:t>a diary from age 13 to a few days before she died, aged 81.</a:t>
            </a:r>
            <a:r>
              <a:rPr lang="en-GB" sz="1100" dirty="0">
                <a:solidFill>
                  <a:srgbClr val="000000"/>
                </a:solidFill>
                <a:latin typeface="Georgia"/>
              </a:rPr>
              <a:t> </a:t>
            </a:r>
            <a:endParaRPr lang="en-GB" sz="1100" dirty="0">
              <a:effectLst/>
              <a:latin typeface="Georgia" panose="02040502050405020303" pitchFamily="18" charset="0"/>
            </a:endParaRPr>
          </a:p>
        </p:txBody>
      </p:sp>
      <p:sp>
        <p:nvSpPr>
          <p:cNvPr id="20" name="TextBox 19">
            <a:extLst>
              <a:ext uri="{FF2B5EF4-FFF2-40B4-BE49-F238E27FC236}">
                <a16:creationId xmlns:a16="http://schemas.microsoft.com/office/drawing/2014/main" id="{18E7E803-6663-8D85-3E3E-B6CA786E5F67}"/>
              </a:ext>
            </a:extLst>
          </p:cNvPr>
          <p:cNvSpPr txBox="1"/>
          <p:nvPr/>
        </p:nvSpPr>
        <p:spPr>
          <a:xfrm>
            <a:off x="8678956" y="1716497"/>
            <a:ext cx="2988559" cy="3431709"/>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Victoria was born in Kensington Palace, but her father died suddenly eight months later. Her mother started to rely on John Conroy who had been her father’s assistant.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John Conroy kept Victoria isolated at Kensington Palace under close watch.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She became queen aged 18 when her </a:t>
            </a:r>
            <a:br>
              <a:rPr lang="en-GB" sz="1100" dirty="0">
                <a:effectLst/>
                <a:latin typeface="Georgia" panose="02040502050405020303" pitchFamily="18" charset="0"/>
              </a:rPr>
            </a:br>
            <a:r>
              <a:rPr lang="en-GB" sz="1100" dirty="0">
                <a:effectLst/>
                <a:latin typeface="Georgia" panose="02040502050405020303" pitchFamily="18" charset="0"/>
              </a:rPr>
              <a:t>uncle William IV died.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Married her cousin, Prince Albert, </a:t>
            </a:r>
            <a:br>
              <a:rPr lang="en-GB" sz="1100" dirty="0">
                <a:effectLst/>
                <a:latin typeface="Georgia" panose="02040502050405020303" pitchFamily="18" charset="0"/>
              </a:rPr>
            </a:br>
            <a:r>
              <a:rPr lang="en-GB" sz="1100" dirty="0">
                <a:effectLst/>
                <a:latin typeface="Georgia" panose="02040502050405020303" pitchFamily="18" charset="0"/>
              </a:rPr>
              <a:t>in 1840.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They had a very successful partnership and had nine children. </a:t>
            </a:r>
          </a:p>
          <a:p>
            <a:pPr defTabSz="144000">
              <a:spcBef>
                <a:spcPts val="600"/>
              </a:spcBef>
            </a:pPr>
            <a:r>
              <a:rPr lang="en-GB" sz="1100" dirty="0">
                <a:effectLst/>
                <a:latin typeface="Georgia" panose="02040502050405020303" pitchFamily="18" charset="0"/>
              </a:rPr>
              <a:t>She was crowned </a:t>
            </a:r>
            <a:r>
              <a:rPr lang="en-GB" sz="1100" b="1" dirty="0">
                <a:effectLst/>
                <a:latin typeface="Georgia" panose="02040502050405020303" pitchFamily="18" charset="0"/>
              </a:rPr>
              <a:t>Empress</a:t>
            </a:r>
            <a:r>
              <a:rPr lang="en-GB" sz="1100" dirty="0">
                <a:effectLst/>
                <a:latin typeface="Georgia" panose="02040502050405020303" pitchFamily="18" charset="0"/>
              </a:rPr>
              <a:t> of India in 1876. </a:t>
            </a:r>
          </a:p>
          <a:p>
            <a:pPr defTabSz="144000">
              <a:spcBef>
                <a:spcPts val="600"/>
              </a:spcBef>
            </a:pPr>
            <a:r>
              <a:rPr lang="en-GB" sz="1100" dirty="0">
                <a:effectLst/>
                <a:latin typeface="Georgia" panose="02040502050405020303" pitchFamily="18" charset="0"/>
              </a:rPr>
              <a:t>Albert suddenly died in 1861 and she withdrew from public life for many years. She celebrated her </a:t>
            </a:r>
            <a:r>
              <a:rPr lang="en-GB" sz="1100" b="1" dirty="0">
                <a:effectLst/>
                <a:latin typeface="Georgia" panose="02040502050405020303" pitchFamily="18" charset="0"/>
              </a:rPr>
              <a:t>Golden Jubilee </a:t>
            </a:r>
            <a:r>
              <a:rPr lang="en-GB" sz="1100" dirty="0">
                <a:effectLst/>
                <a:latin typeface="Georgia" panose="02040502050405020303" pitchFamily="18" charset="0"/>
              </a:rPr>
              <a:t>in 1887 and </a:t>
            </a:r>
            <a:r>
              <a:rPr lang="en-GB" sz="1100" b="1" dirty="0">
                <a:effectLst/>
                <a:latin typeface="Georgia" panose="02040502050405020303" pitchFamily="18" charset="0"/>
              </a:rPr>
              <a:t>Diamond Jubilee </a:t>
            </a:r>
            <a:r>
              <a:rPr lang="en-GB" sz="1100" dirty="0">
                <a:effectLst/>
                <a:latin typeface="Georgia" panose="02040502050405020303" pitchFamily="18" charset="0"/>
              </a:rPr>
              <a:t>in 1897. </a:t>
            </a:r>
          </a:p>
        </p:txBody>
      </p:sp>
      <p:sp>
        <p:nvSpPr>
          <p:cNvPr id="25" name="TextBox 24">
            <a:extLst>
              <a:ext uri="{FF2B5EF4-FFF2-40B4-BE49-F238E27FC236}">
                <a16:creationId xmlns:a16="http://schemas.microsoft.com/office/drawing/2014/main" id="{BA9A75BB-552E-D55A-633F-EB360D2BAE67}"/>
              </a:ext>
            </a:extLst>
          </p:cNvPr>
          <p:cNvSpPr txBox="1"/>
          <p:nvPr/>
        </p:nvSpPr>
        <p:spPr>
          <a:xfrm>
            <a:off x="9218881" y="5255613"/>
            <a:ext cx="2425007" cy="769441"/>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Describe how Victoria is portrayed in her Coronation portrait. </a:t>
            </a:r>
          </a:p>
          <a:p>
            <a:pPr algn="l" rtl="0" fontAlgn="base"/>
            <a:r>
              <a:rPr lang="en-GB" sz="1100" b="0" i="0" dirty="0">
                <a:solidFill>
                  <a:srgbClr val="000000"/>
                </a:solidFill>
                <a:effectLst/>
                <a:latin typeface="Georgia" panose="02040502050405020303" pitchFamily="18" charset="0"/>
              </a:rPr>
              <a:t>What impression of her do you think this creates? </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10680" y="2959189"/>
            <a:ext cx="3044132"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548080" y="2947434"/>
            <a:ext cx="2170012" cy="307777"/>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a:t>
            </a:r>
          </a:p>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 Majesty King Charles III 2024</a:t>
            </a:r>
          </a:p>
        </p:txBody>
      </p:sp>
      <p:sp>
        <p:nvSpPr>
          <p:cNvPr id="19" name="Rectangle 18">
            <a:extLst>
              <a:ext uri="{FF2B5EF4-FFF2-40B4-BE49-F238E27FC236}">
                <a16:creationId xmlns:a16="http://schemas.microsoft.com/office/drawing/2014/main" id="{7C0C200F-C4D9-EE25-6FCF-7BFEE65138BF}"/>
              </a:ext>
              <a:ext uri="{C183D7F6-B498-43B3-948B-1728B52AA6E4}">
                <adec:decorative xmlns:adec="http://schemas.microsoft.com/office/drawing/2017/decorative" val="1"/>
              </a:ext>
            </a:extLst>
          </p:cNvPr>
          <p:cNvSpPr/>
          <p:nvPr/>
        </p:nvSpPr>
        <p:spPr>
          <a:xfrm>
            <a:off x="6295038" y="3833399"/>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55E9700-0147-B804-5901-195E548B8AF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25085" y="4282273"/>
            <a:ext cx="1981081" cy="1981081"/>
          </a:xfrm>
          <a:prstGeom prst="rect">
            <a:avLst/>
          </a:prstGeom>
        </p:spPr>
      </p:pic>
      <p:sp>
        <p:nvSpPr>
          <p:cNvPr id="24" name="Rectangle 23">
            <a:extLst>
              <a:ext uri="{FF2B5EF4-FFF2-40B4-BE49-F238E27FC236}">
                <a16:creationId xmlns:a16="http://schemas.microsoft.com/office/drawing/2014/main" id="{D9962DE7-63A7-17D6-0716-6237F750AF65}"/>
              </a:ext>
              <a:ext uri="{C183D7F6-B498-43B3-948B-1728B52AA6E4}">
                <adec:decorative xmlns:adec="http://schemas.microsoft.com/office/drawing/2017/decorative" val="1"/>
              </a:ext>
            </a:extLst>
          </p:cNvPr>
          <p:cNvSpPr/>
          <p:nvPr/>
        </p:nvSpPr>
        <p:spPr>
          <a:xfrm>
            <a:off x="8777687" y="5204198"/>
            <a:ext cx="2889828" cy="820856"/>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5D817A4-F381-EBC7-4CD8-3DACC1BEC5C0}"/>
              </a:ext>
              <a:ext uri="{C183D7F6-B498-43B3-948B-1728B52AA6E4}">
                <adec:decorative xmlns:adec="http://schemas.microsoft.com/office/drawing/2017/decorative" val="1"/>
              </a:ext>
            </a:extLst>
          </p:cNvPr>
          <p:cNvSpPr txBox="1"/>
          <p:nvPr/>
        </p:nvSpPr>
        <p:spPr>
          <a:xfrm>
            <a:off x="8859046" y="5280423"/>
            <a:ext cx="471252" cy="212700"/>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356377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dirty="0">
              <a:solidFill>
                <a:srgbClr val="C48500"/>
              </a:solidFill>
              <a:latin typeface="Georgia" panose="02040502050405020303" pitchFamily="18" charset="0"/>
            </a:endParaRPr>
          </a:p>
          <a:p>
            <a:endParaRPr lang="en-GB" sz="1100" i="1" dirty="0">
              <a:solidFill>
                <a:srgbClr val="C48500"/>
              </a:solidFill>
              <a:effectLst/>
              <a:latin typeface="Georgia" panose="02040502050405020303" pitchFamily="18" charset="0"/>
            </a:endParaRPr>
          </a:p>
          <a:p>
            <a:endParaRPr lang="en-GB" sz="1100" i="1" dirty="0">
              <a:solidFill>
                <a:srgbClr val="C48500"/>
              </a:solidFill>
              <a:latin typeface="Georgia" panose="02040502050405020303" pitchFamily="18" charset="0"/>
            </a:endParaRPr>
          </a:p>
          <a:p>
            <a:endParaRPr lang="en-GB" sz="1100" i="1" dirty="0">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a:p>
            <a:pPr defTabSz="144000">
              <a:spcBef>
                <a:spcPts val="600"/>
              </a:spcBef>
            </a:pPr>
            <a:endParaRPr lang="en-GB" sz="1100" dirty="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dirty="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dirty="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6" name="Title 5">
            <a:extLst>
              <a:ext uri="{FF2B5EF4-FFF2-40B4-BE49-F238E27FC236}">
                <a16:creationId xmlns:a16="http://schemas.microsoft.com/office/drawing/2014/main" id="{EBC85DFA-305B-33FC-35AB-B90EA721ED98}"/>
              </a:ext>
              <a:ext uri="{C183D7F6-B498-43B3-948B-1728B52AA6E4}">
                <adec:decorative xmlns:adec="http://schemas.microsoft.com/office/drawing/2017/decorative" val="1"/>
              </a:ext>
            </a:extLst>
          </p:cNvPr>
          <p:cNvSpPr>
            <a:spLocks noGrp="1"/>
          </p:cNvSpPr>
          <p:nvPr>
            <p:ph type="title"/>
          </p:nvPr>
        </p:nvSpPr>
        <p:spPr>
          <a:xfrm>
            <a:off x="840031" y="-1618058"/>
            <a:ext cx="10515600" cy="1325563"/>
          </a:xfrm>
        </p:spPr>
        <p:txBody>
          <a:bodyPr/>
          <a:lstStyle/>
          <a:p>
            <a:r>
              <a:rPr lang="en-GB" dirty="0">
                <a:solidFill>
                  <a:srgbClr val="E6E6E6"/>
                </a:solidFill>
              </a:rPr>
              <a:t>TEMPLATE WORKSHEET</a:t>
            </a:r>
          </a:p>
        </p:txBody>
      </p:sp>
    </p:spTree>
    <p:extLst>
      <p:ext uri="{BB962C8B-B14F-4D97-AF65-F5344CB8AC3E}">
        <p14:creationId xmlns:p14="http://schemas.microsoft.com/office/powerpoint/2010/main" val="380324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afflicted</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a:t>
            </a:r>
            <a:r>
              <a:rPr lang="en-GB" sz="1100" dirty="0">
                <a:latin typeface="Georgia" panose="02040502050405020303" pitchFamily="18" charset="0"/>
                <a:ea typeface="Open Sans" panose="020B0606030504020204" pitchFamily="34" charset="0"/>
                <a:cs typeface="Open Sans" panose="020B0606030504020204" pitchFamily="34" charset="0"/>
              </a:rPr>
              <a:t>caused pain or trouble by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831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architect</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designs buildings and plans and supervises them being built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93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member of the Roman Catholic Church. A type of Christianity that follows the teachings of the Pope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556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courtiers</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nobleman or noblewoman who spends a lot of time at the royal court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918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comptroller</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royal household official in charge of finances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281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Diamond</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Jubilee</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celebrations marking the 60th anniversary of an event, such as someone becoming king or queen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643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empire</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large group of countries or regions that are controlled by one ruler or government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4006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empress</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woman who rules over an empire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368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genetic</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disorder</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health problem or condition sometimes passed from parents to children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731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Georgian     </a:t>
            </a:r>
            <a:r>
              <a:rPr lang="en-GB" sz="1100" dirty="0">
                <a:effectLst/>
                <a:latin typeface="Georgia" panose="02040502050405020303" pitchFamily="18" charset="0"/>
                <a:ea typeface="Open Sans" panose="020B0606030504020204" pitchFamily="34" charset="0"/>
                <a:cs typeface="Open Sans" panose="020B0606030504020204" pitchFamily="34" charset="0"/>
              </a:rPr>
              <a:t>  |  the time from 1714 to 1830 when Britain and Ireland were ruled by George I-George IV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93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Glorious</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Revolution</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events of 1688-89 when the Catholic King James II was replaced by the Protestant William III and Mary II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456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Golden</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Jubilee</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celebrations marking the 50th anniversary of an event, such as someone becoming king or queen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818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dirty="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181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heir</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will become the next king or queen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543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interior</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decoration</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decoration inside a building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906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Kensington</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System</a:t>
            </a:r>
            <a:r>
              <a:rPr lang="en-GB" sz="11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set of rules devised to keep Victoria under strict control at Kensington Palace as a child </a:t>
            </a:r>
          </a:p>
        </p:txBody>
      </p:sp>
      <p:pic>
        <p:nvPicPr>
          <p:cNvPr id="3" name="Picture 2">
            <a:extLst>
              <a:ext uri="{FF2B5EF4-FFF2-40B4-BE49-F238E27FC236}">
                <a16:creationId xmlns:a16="http://schemas.microsoft.com/office/drawing/2014/main" id="{4396E0E5-520C-AF34-0D0C-2CA63018DC6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ecbaf607731c9d2ed15fede415985a53">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adede733c91aed84a6440150bb4cb41b"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TMSDE-177636704-51345</_dlc_DocId>
    <_dlc_DocIdUrl xmlns="6a0bfff4-67be-4a96-b973-4401e8ac1668">
      <Url>https://historicroyalpalaces2.sharepoint.com/sites/TMS_Digital_Engagement_Workspace/_layouts/15/DocIdRedir.aspx?ID=TMSDE-177636704-51345</Url>
      <Description>TMSDE-177636704-51345</Description>
    </_dlc_DocIdUrl>
  </documentManagement>
</p:properties>
</file>

<file path=customXml/itemProps1.xml><?xml version="1.0" encoding="utf-8"?>
<ds:datastoreItem xmlns:ds="http://schemas.openxmlformats.org/officeDocument/2006/customXml" ds:itemID="{D76BC13E-17A6-4606-80F6-2447152C8E8D}">
  <ds:schemaRefs>
    <ds:schemaRef ds:uri="http://schemas.microsoft.com/sharepoint/events"/>
  </ds:schemaRefs>
</ds:datastoreItem>
</file>

<file path=customXml/itemProps2.xml><?xml version="1.0" encoding="utf-8"?>
<ds:datastoreItem xmlns:ds="http://schemas.openxmlformats.org/officeDocument/2006/customXml" ds:itemID="{5B3CD41B-90A0-4BD0-95AC-65BEC5E6721F}">
  <ds:schemaRefs>
    <ds:schemaRef ds:uri="http://schemas.microsoft.com/sharepoint/v3/contenttype/forms"/>
  </ds:schemaRefs>
</ds:datastoreItem>
</file>

<file path=customXml/itemProps3.xml><?xml version="1.0" encoding="utf-8"?>
<ds:datastoreItem xmlns:ds="http://schemas.openxmlformats.org/officeDocument/2006/customXml" ds:itemID="{A2B729A4-79B8-46E0-B576-379BDDF7607E}">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FAABC34-32D0-47B1-B676-E68CA4AED439}">
  <ds:schemaRefs>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 ds:uri="c12aeb96-693d-4a38-af2e-b31719837d9a"/>
    <ds:schemaRef ds:uri="311830fd-edab-4bb4-afbf-658c422cd60d"/>
    <ds:schemaRef ds:uri="http://schemas.microsoft.com/office/2006/documentManagement/types"/>
    <ds:schemaRef ds:uri="http://schemas.microsoft.com/office/infopath/2007/PartnerControls"/>
    <ds:schemaRef ds:uri="6a0bfff4-67be-4a96-b973-4401e8ac1668"/>
    <ds:schemaRef ds:uri="http://purl.org/dc/dcmitype/"/>
  </ds:schemaRefs>
</ds:datastoreItem>
</file>

<file path=docMetadata/LabelInfo.xml><?xml version="1.0" encoding="utf-8"?>
<clbl:labelList xmlns:clbl="http://schemas.microsoft.com/office/2020/mipLabelMetadata">
  <clbl:label id="{84b8b03b-0216-4e80-953c-0655d2b13321}" enabled="0" method="" siteId="{84b8b03b-0216-4e80-953c-0655d2b13321}" removed="1"/>
</clbl:labelList>
</file>

<file path=docProps/app.xml><?xml version="1.0" encoding="utf-8"?>
<Properties xmlns="http://schemas.openxmlformats.org/officeDocument/2006/extended-properties" xmlns:vt="http://schemas.openxmlformats.org/officeDocument/2006/docPropsVTypes">
  <TotalTime>1571</TotalTime>
  <Words>3187</Words>
  <Application>Microsoft Office PowerPoint</Application>
  <PresentationFormat>Widescreen</PresentationFormat>
  <Paragraphs>352</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Georgia</vt:lpstr>
      <vt:lpstr>Open Sans Condensed</vt:lpstr>
      <vt:lpstr>Open Sans Condensed Light</vt:lpstr>
      <vt:lpstr>Office Theme</vt:lpstr>
      <vt:lpstr>HOW TO USE - NOTES FOR TEACHERS</vt:lpstr>
      <vt:lpstr>WILLIAM AND MARY AND QUEEN ANNE</vt:lpstr>
      <vt:lpstr>GEORGE I AND MEHEMET</vt:lpstr>
      <vt:lpstr>MUSTAFA AND GEORGE II</vt:lpstr>
      <vt:lpstr>QUEEN CAROLINE AND WILLIAM KENT</vt:lpstr>
      <vt:lpstr>PETER ‘THE WILD BOY’ AND JOHN CONROY</vt:lpstr>
      <vt:lpstr>PRINCESS VICTOIRE AND QUEEN VICTORIA</vt:lpstr>
      <vt:lpstr>TEMPLATE WORKSHEET</vt:lpstr>
      <vt:lpstr>VOCABULARY LIST</vt:lpstr>
      <vt:lpstr>VOCABULARY LIST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36</cp:revision>
  <dcterms:created xsi:type="dcterms:W3CDTF">2023-08-03T09:37:27Z</dcterms:created>
  <dcterms:modified xsi:type="dcterms:W3CDTF">2024-07-05T15:35:19Z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3a4d4474-6979-4afa-a44c-81e316aed226</vt:lpwstr>
  </property>
  <property fmtid="{D5CDD505-2E9C-101B-9397-08002B2CF9AE}" pid="4" name="MediaServiceImageTags">
    <vt:lpwstr/>
  </property>
</Properties>
</file>