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7"/>
  </p:notesMasterIdLst>
  <p:sldIdLst>
    <p:sldId id="433" r:id="rId6"/>
    <p:sldId id="257" r:id="rId7"/>
    <p:sldId id="435" r:id="rId8"/>
    <p:sldId id="434" r:id="rId9"/>
    <p:sldId id="265" r:id="rId10"/>
    <p:sldId id="436" r:id="rId11"/>
    <p:sldId id="260" r:id="rId12"/>
    <p:sldId id="437" r:id="rId13"/>
    <p:sldId id="438" r:id="rId14"/>
    <p:sldId id="439" r:id="rId15"/>
    <p:sldId id="26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6" userDrawn="1">
          <p15:clr>
            <a:srgbClr val="A4A3A4"/>
          </p15:clr>
        </p15:guide>
        <p15:guide id="2" orient="horz" pos="1933" userDrawn="1">
          <p15:clr>
            <a:srgbClr val="A4A3A4"/>
          </p15:clr>
        </p15:guide>
        <p15:guide id="3" orient="horz" pos="2387" userDrawn="1">
          <p15:clr>
            <a:srgbClr val="A4A3A4"/>
          </p15:clr>
        </p15:guide>
        <p15:guide id="4" orient="horz" pos="2478" userDrawn="1">
          <p15:clr>
            <a:srgbClr val="A4A3A4"/>
          </p15:clr>
        </p15:guide>
        <p15:guide id="5"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76C301B-4710-C1DD-19E1-41D9E716FEDB}" name="Stuart Tiffany" initials="ST" userId="387205289fd7095c" providerId="Windows Live"/>
  <p188:author id="{AF8EA67D-3B4A-C7FB-1A95-FEB7B67B49AF}" name="Rosie Cooper" initials="RC" userId="S::Rosie.Cooper@hrp.org.uk::bf124abb-9a2b-4602-9121-6ae61623fa8e" providerId="AD"/>
  <p188:author id="{3FA6F79A-ED44-2C1B-13E7-D8C3855E9F8C}" name="Gail Cameron" initials="GC" userId="S::gail.cameron@hrp.org.uk::30622550-0145-4589-8daf-9c4d1638f1c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09737"/>
    <a:srgbClr val="31AC60"/>
    <a:srgbClr val="CD1632"/>
    <a:srgbClr val="86A2C4"/>
    <a:srgbClr val="B8C5E7"/>
    <a:srgbClr val="E17382"/>
    <a:srgbClr val="3A71B9"/>
    <a:srgbClr val="9CCDA1"/>
    <a:srgbClr val="ECADA4"/>
    <a:srgbClr val="E180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D36439-3B78-39CB-FCB1-36A274811F42}" v="101" dt="2025-03-27T22:10:12.071"/>
    <p1510:client id="{B5461186-0199-451F-BF7D-13D1B336230A}" v="2" dt="2025-03-28T12:52:16.3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68106" autoAdjust="0"/>
  </p:normalViewPr>
  <p:slideViewPr>
    <p:cSldViewPr snapToGrid="0">
      <p:cViewPr>
        <p:scale>
          <a:sx n="50" d="100"/>
          <a:sy n="50" d="100"/>
        </p:scale>
        <p:origin x="2112" y="624"/>
      </p:cViewPr>
      <p:guideLst>
        <p:guide orient="horz" pos="2636"/>
        <p:guide orient="horz" pos="1933"/>
        <p:guide orient="horz" pos="2387"/>
        <p:guide orient="horz" pos="2478"/>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ie Cooper" userId="bf124abb-9a2b-4602-9121-6ae61623fa8e" providerId="ADAL" clId="{B5461186-0199-451F-BF7D-13D1B336230A}"/>
    <pc:docChg chg="custSel modSld">
      <pc:chgData name="Rosie Cooper" userId="bf124abb-9a2b-4602-9121-6ae61623fa8e" providerId="ADAL" clId="{B5461186-0199-451F-BF7D-13D1B336230A}" dt="2025-03-28T12:56:46.358" v="271" actId="20577"/>
      <pc:docMkLst>
        <pc:docMk/>
      </pc:docMkLst>
      <pc:sldChg chg="addSp delSp modSp mod modNotesTx">
        <pc:chgData name="Rosie Cooper" userId="bf124abb-9a2b-4602-9121-6ae61623fa8e" providerId="ADAL" clId="{B5461186-0199-451F-BF7D-13D1B336230A}" dt="2025-03-28T12:56:15.205" v="251" actId="33553"/>
        <pc:sldMkLst>
          <pc:docMk/>
          <pc:sldMk cId="456366982" sldId="257"/>
        </pc:sldMkLst>
        <pc:spChg chg="mod">
          <ac:chgData name="Rosie Cooper" userId="bf124abb-9a2b-4602-9121-6ae61623fa8e" providerId="ADAL" clId="{B5461186-0199-451F-BF7D-13D1B336230A}" dt="2025-03-28T12:56:15.205" v="251" actId="33553"/>
          <ac:spMkLst>
            <pc:docMk/>
            <pc:sldMk cId="456366982" sldId="257"/>
            <ac:spMk id="3" creationId="{44AD1FFE-C544-681A-B38A-DD872AE96AE0}"/>
          </ac:spMkLst>
        </pc:spChg>
        <pc:spChg chg="del mod modVis">
          <ac:chgData name="Rosie Cooper" userId="bf124abb-9a2b-4602-9121-6ae61623fa8e" providerId="ADAL" clId="{B5461186-0199-451F-BF7D-13D1B336230A}" dt="2025-03-28T12:55:37.811" v="244" actId="478"/>
          <ac:spMkLst>
            <pc:docMk/>
            <pc:sldMk cId="456366982" sldId="257"/>
            <ac:spMk id="4" creationId="{B737CF6D-98EF-D711-B749-733EB4222395}"/>
          </ac:spMkLst>
        </pc:spChg>
        <pc:spChg chg="add del mod ord">
          <ac:chgData name="Rosie Cooper" userId="bf124abb-9a2b-4602-9121-6ae61623fa8e" providerId="ADAL" clId="{B5461186-0199-451F-BF7D-13D1B336230A}" dt="2025-03-28T12:56:06.023" v="248" actId="478"/>
          <ac:spMkLst>
            <pc:docMk/>
            <pc:sldMk cId="456366982" sldId="257"/>
            <ac:spMk id="10" creationId="{5684BC89-DDEA-4FC9-B048-0A2E410911D0}"/>
          </ac:spMkLst>
        </pc:spChg>
        <pc:grpChg chg="mod">
          <ac:chgData name="Rosie Cooper" userId="bf124abb-9a2b-4602-9121-6ae61623fa8e" providerId="ADAL" clId="{B5461186-0199-451F-BF7D-13D1B336230A}" dt="2025-03-28T12:54:49" v="230" actId="962"/>
          <ac:grpSpMkLst>
            <pc:docMk/>
            <pc:sldMk cId="456366982" sldId="257"/>
            <ac:grpSpMk id="6" creationId="{418B4083-EA15-204C-C7EA-4B9CCA4DADC5}"/>
          </ac:grpSpMkLst>
        </pc:grpChg>
        <pc:grpChg chg="mod">
          <ac:chgData name="Rosie Cooper" userId="bf124abb-9a2b-4602-9121-6ae61623fa8e" providerId="ADAL" clId="{B5461186-0199-451F-BF7D-13D1B336230A}" dt="2025-03-28T12:56:00.398" v="246" actId="962"/>
          <ac:grpSpMkLst>
            <pc:docMk/>
            <pc:sldMk cId="456366982" sldId="257"/>
            <ac:grpSpMk id="8" creationId="{166868D1-4767-7522-A2E5-DED23CA22108}"/>
          </ac:grpSpMkLst>
        </pc:grpChg>
        <pc:picChg chg="mod">
          <ac:chgData name="Rosie Cooper" userId="bf124abb-9a2b-4602-9121-6ae61623fa8e" providerId="ADAL" clId="{B5461186-0199-451F-BF7D-13D1B336230A}" dt="2025-03-28T12:51:51.530" v="31"/>
          <ac:picMkLst>
            <pc:docMk/>
            <pc:sldMk cId="456366982" sldId="257"/>
            <ac:picMk id="25" creationId="{06CC0225-F51D-0B88-C0B8-34C1A7056062}"/>
          </ac:picMkLst>
        </pc:picChg>
        <pc:picChg chg="mod">
          <ac:chgData name="Rosie Cooper" userId="bf124abb-9a2b-4602-9121-6ae61623fa8e" providerId="ADAL" clId="{B5461186-0199-451F-BF7D-13D1B336230A}" dt="2025-03-28T12:52:16.395" v="33"/>
          <ac:picMkLst>
            <pc:docMk/>
            <pc:sldMk cId="456366982" sldId="257"/>
            <ac:picMk id="29" creationId="{D68CB819-B91F-4775-4C95-2E283DDA92DD}"/>
          </ac:picMkLst>
        </pc:picChg>
      </pc:sldChg>
      <pc:sldChg chg="modSp mod">
        <pc:chgData name="Rosie Cooper" userId="bf124abb-9a2b-4602-9121-6ae61623fa8e" providerId="ADAL" clId="{B5461186-0199-451F-BF7D-13D1B336230A}" dt="2025-03-28T12:56:46.358" v="271" actId="20577"/>
        <pc:sldMkLst>
          <pc:docMk/>
          <pc:sldMk cId="2787683985" sldId="262"/>
        </pc:sldMkLst>
        <pc:spChg chg="mod">
          <ac:chgData name="Rosie Cooper" userId="bf124abb-9a2b-4602-9121-6ae61623fa8e" providerId="ADAL" clId="{B5461186-0199-451F-BF7D-13D1B336230A}" dt="2025-03-28T12:56:46.358" v="271" actId="20577"/>
          <ac:spMkLst>
            <pc:docMk/>
            <pc:sldMk cId="2787683985" sldId="262"/>
            <ac:spMk id="8" creationId="{D9644CA8-D2B7-3E09-8082-7DD5744F5954}"/>
          </ac:spMkLst>
        </pc:spChg>
      </pc:sldChg>
      <pc:sldChg chg="addSp delSp modSp mod modNotesTx">
        <pc:chgData name="Rosie Cooper" userId="bf124abb-9a2b-4602-9121-6ae61623fa8e" providerId="ADAL" clId="{B5461186-0199-451F-BF7D-13D1B336230A}" dt="2025-03-28T12:56:27.774" v="254" actId="33553"/>
        <pc:sldMkLst>
          <pc:docMk/>
          <pc:sldMk cId="950441561" sldId="265"/>
        </pc:sldMkLst>
        <pc:spChg chg="mod">
          <ac:chgData name="Rosie Cooper" userId="bf124abb-9a2b-4602-9121-6ae61623fa8e" providerId="ADAL" clId="{B5461186-0199-451F-BF7D-13D1B336230A}" dt="2025-03-28T12:56:27.774" v="254" actId="33553"/>
          <ac:spMkLst>
            <pc:docMk/>
            <pc:sldMk cId="950441561" sldId="265"/>
            <ac:spMk id="4" creationId="{6EAD9B39-7689-953E-9DA6-9B873EEB0765}"/>
          </ac:spMkLst>
        </pc:spChg>
        <pc:spChg chg="del">
          <ac:chgData name="Rosie Cooper" userId="bf124abb-9a2b-4602-9121-6ae61623fa8e" providerId="ADAL" clId="{B5461186-0199-451F-BF7D-13D1B336230A}" dt="2025-03-28T12:56:22.282" v="252" actId="478"/>
          <ac:spMkLst>
            <pc:docMk/>
            <pc:sldMk cId="950441561" sldId="265"/>
            <ac:spMk id="10" creationId="{C1F683BB-2513-5683-8301-6FC41E66AE3A}"/>
          </ac:spMkLst>
        </pc:spChg>
        <pc:spChg chg="add del mod">
          <ac:chgData name="Rosie Cooper" userId="bf124abb-9a2b-4602-9121-6ae61623fa8e" providerId="ADAL" clId="{B5461186-0199-451F-BF7D-13D1B336230A}" dt="2025-03-28T12:56:25.570" v="253" actId="478"/>
          <ac:spMkLst>
            <pc:docMk/>
            <pc:sldMk cId="950441561" sldId="265"/>
            <ac:spMk id="12" creationId="{E9BCC815-ADE3-EF38-40C5-CB21B50EBFAF}"/>
          </ac:spMkLst>
        </pc:spChg>
      </pc:sldChg>
      <pc:sldChg chg="addSp delSp modSp mod modNotesTx">
        <pc:chgData name="Rosie Cooper" userId="bf124abb-9a2b-4602-9121-6ae61623fa8e" providerId="ADAL" clId="{B5461186-0199-451F-BF7D-13D1B336230A}" dt="2025-03-28T12:55:24.230" v="242" actId="33553"/>
        <pc:sldMkLst>
          <pc:docMk/>
          <pc:sldMk cId="878530208" sldId="433"/>
        </pc:sldMkLst>
        <pc:spChg chg="add del mod">
          <ac:chgData name="Rosie Cooper" userId="bf124abb-9a2b-4602-9121-6ae61623fa8e" providerId="ADAL" clId="{B5461186-0199-451F-BF7D-13D1B336230A}" dt="2025-03-28T12:55:20.708" v="241" actId="478"/>
          <ac:spMkLst>
            <pc:docMk/>
            <pc:sldMk cId="878530208" sldId="433"/>
            <ac:spMk id="3" creationId="{13428881-02A6-4ABA-F28C-CD87F7CC3684}"/>
          </ac:spMkLst>
        </pc:spChg>
        <pc:spChg chg="mod">
          <ac:chgData name="Rosie Cooper" userId="bf124abb-9a2b-4602-9121-6ae61623fa8e" providerId="ADAL" clId="{B5461186-0199-451F-BF7D-13D1B336230A}" dt="2025-03-28T12:50:41.138" v="3" actId="20577"/>
          <ac:spMkLst>
            <pc:docMk/>
            <pc:sldMk cId="878530208" sldId="433"/>
            <ac:spMk id="9" creationId="{478B1542-1CC3-8F94-C7BD-1A3C721C1A90}"/>
          </ac:spMkLst>
        </pc:spChg>
        <pc:spChg chg="del mod modVis">
          <ac:chgData name="Rosie Cooper" userId="bf124abb-9a2b-4602-9121-6ae61623fa8e" providerId="ADAL" clId="{B5461186-0199-451F-BF7D-13D1B336230A}" dt="2025-03-28T12:55:17.336" v="240" actId="478"/>
          <ac:spMkLst>
            <pc:docMk/>
            <pc:sldMk cId="878530208" sldId="433"/>
            <ac:spMk id="11" creationId="{3F9F6578-D10E-B0D4-6B22-09CA75AF482C}"/>
          </ac:spMkLst>
        </pc:spChg>
        <pc:spChg chg="mod">
          <ac:chgData name="Rosie Cooper" userId="bf124abb-9a2b-4602-9121-6ae61623fa8e" providerId="ADAL" clId="{B5461186-0199-451F-BF7D-13D1B336230A}" dt="2025-03-28T12:55:24.230" v="242" actId="33553"/>
          <ac:spMkLst>
            <pc:docMk/>
            <pc:sldMk cId="878530208" sldId="433"/>
            <ac:spMk id="15" creationId="{C8D71DE9-C9C2-EC32-8F25-3588C4DDAD7E}"/>
          </ac:spMkLst>
        </pc:spChg>
      </pc:sldChg>
      <pc:sldChg chg="modSp mod modNotesTx">
        <pc:chgData name="Rosie Cooper" userId="bf124abb-9a2b-4602-9121-6ae61623fa8e" providerId="ADAL" clId="{B5461186-0199-451F-BF7D-13D1B336230A}" dt="2025-03-28T12:54:56.132" v="232" actId="962"/>
        <pc:sldMkLst>
          <pc:docMk/>
          <pc:sldMk cId="3654161884" sldId="434"/>
        </pc:sldMkLst>
        <pc:grpChg chg="mod">
          <ac:chgData name="Rosie Cooper" userId="bf124abb-9a2b-4602-9121-6ae61623fa8e" providerId="ADAL" clId="{B5461186-0199-451F-BF7D-13D1B336230A}" dt="2025-03-28T12:54:54.624" v="231" actId="962"/>
          <ac:grpSpMkLst>
            <pc:docMk/>
            <pc:sldMk cId="3654161884" sldId="434"/>
            <ac:grpSpMk id="14" creationId="{967ACB50-E446-A022-77D6-F3F60AAFF4C2}"/>
          </ac:grpSpMkLst>
        </pc:grpChg>
        <pc:grpChg chg="mod">
          <ac:chgData name="Rosie Cooper" userId="bf124abb-9a2b-4602-9121-6ae61623fa8e" providerId="ADAL" clId="{B5461186-0199-451F-BF7D-13D1B336230A}" dt="2025-03-28T12:54:56.132" v="232" actId="962"/>
          <ac:grpSpMkLst>
            <pc:docMk/>
            <pc:sldMk cId="3654161884" sldId="434"/>
            <ac:grpSpMk id="15" creationId="{46214CE7-0E3A-9438-2D05-94E14EF2E327}"/>
          </ac:grpSpMkLst>
        </pc:grpChg>
      </pc:sldChg>
      <pc:sldChg chg="delSp mod modNotesTx">
        <pc:chgData name="Rosie Cooper" userId="bf124abb-9a2b-4602-9121-6ae61623fa8e" providerId="ADAL" clId="{B5461186-0199-451F-BF7D-13D1B336230A}" dt="2025-03-28T12:56:31.274" v="255" actId="478"/>
        <pc:sldMkLst>
          <pc:docMk/>
          <pc:sldMk cId="2761760394" sldId="436"/>
        </pc:sldMkLst>
        <pc:picChg chg="del">
          <ac:chgData name="Rosie Cooper" userId="bf124abb-9a2b-4602-9121-6ae61623fa8e" providerId="ADAL" clId="{B5461186-0199-451F-BF7D-13D1B336230A}" dt="2025-03-28T12:56:31.274" v="255" actId="478"/>
          <ac:picMkLst>
            <pc:docMk/>
            <pc:sldMk cId="2761760394" sldId="436"/>
            <ac:picMk id="5" creationId="{7F412F08-5DAD-6657-E596-2CD924EC297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F315CD-7D2F-4C31-B1EE-A75D37E7D008}" type="datetimeFigureOut">
              <a:rPr lang="en-GB" smtClean="0"/>
              <a:t>28/03/2025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37763D-30BC-40D1-94C9-1E24159BADCE}" type="slidenum">
              <a:rPr lang="en-GB" smtClean="0"/>
              <a:t>‹#›</a:t>
            </a:fld>
            <a:endParaRPr lang="en-GB"/>
          </a:p>
        </p:txBody>
      </p:sp>
    </p:spTree>
    <p:extLst>
      <p:ext uri="{BB962C8B-B14F-4D97-AF65-F5344CB8AC3E}">
        <p14:creationId xmlns:p14="http://schemas.microsoft.com/office/powerpoint/2010/main" val="2982268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t>Image Credits:</a:t>
            </a:r>
          </a:p>
          <a:p>
            <a:endParaRPr lang="en-GB" b="0" i="0" dirty="0">
              <a:solidFill>
                <a:srgbClr val="000000"/>
              </a:solidFill>
              <a:effectLst/>
              <a:latin typeface="swiss721light"/>
            </a:endParaRPr>
          </a:p>
          <a:p>
            <a:r>
              <a:rPr lang="en-GB" b="0" i="0" dirty="0">
                <a:solidFill>
                  <a:srgbClr val="000000"/>
                </a:solidFill>
                <a:effectLst/>
                <a:latin typeface="swiss721light"/>
              </a:rPr>
              <a:t>National Gallery of Victoria, Melbourne, Purchased, 1892, This digital record has been made available on NGV Collection Online through the generous support of Digitisation Champion Ms Carol Grigor through Metal Manufactures Limited</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dirty="0">
                <a:solidFill>
                  <a:srgbClr val="000000"/>
                </a:solidFill>
                <a:effectLst/>
                <a:latin typeface="Aptos Narrow" panose="020B0004020202020204" pitchFamily="34" charset="0"/>
              </a:rPr>
              <a:t>Elizabeth I </a:t>
            </a:r>
            <a:r>
              <a:rPr lang="en-GB" sz="1200" b="0" i="0" u="none" strike="noStrike" dirty="0">
                <a:solidFill>
                  <a:srgbClr val="000000"/>
                </a:solidFill>
                <a:effectLst/>
                <a:latin typeface="Aptos Narrow" panose="020B0004020202020204" pitchFamily="34" charset="0"/>
              </a:rPr>
              <a:t>Elizabeth 1, 1533 – 1603 (the Armada Portrait) © National Maritime Museum, Greenwich, London</a:t>
            </a:r>
            <a:endParaRPr lang="en-GB" b="0" i="0" dirty="0"/>
          </a:p>
          <a:p>
            <a:endParaRPr lang="en-US" dirty="0"/>
          </a:p>
        </p:txBody>
      </p:sp>
      <p:sp>
        <p:nvSpPr>
          <p:cNvPr id="4" name="Slide Number Placeholder 3"/>
          <p:cNvSpPr>
            <a:spLocks noGrp="1"/>
          </p:cNvSpPr>
          <p:nvPr>
            <p:ph type="sldNum" sz="quarter" idx="5"/>
          </p:nvPr>
        </p:nvSpPr>
        <p:spPr/>
        <p:txBody>
          <a:bodyPr/>
          <a:lstStyle/>
          <a:p>
            <a:fld id="{3437763D-30BC-40D1-94C9-1E24159BADCE}" type="slidenum">
              <a:rPr lang="en-GB" smtClean="0"/>
              <a:t>1</a:t>
            </a:fld>
            <a:endParaRPr lang="en-GB"/>
          </a:p>
        </p:txBody>
      </p:sp>
    </p:spTree>
    <p:extLst>
      <p:ext uri="{BB962C8B-B14F-4D97-AF65-F5344CB8AC3E}">
        <p14:creationId xmlns:p14="http://schemas.microsoft.com/office/powerpoint/2010/main" val="1706080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3437763D-30BC-40D1-94C9-1E24159BADCE}" type="slidenum">
              <a:rPr lang="en-GB" smtClean="0"/>
              <a:t>10</a:t>
            </a:fld>
            <a:endParaRPr lang="en-GB"/>
          </a:p>
        </p:txBody>
      </p:sp>
    </p:spTree>
    <p:extLst>
      <p:ext uri="{BB962C8B-B14F-4D97-AF65-F5344CB8AC3E}">
        <p14:creationId xmlns:p14="http://schemas.microsoft.com/office/powerpoint/2010/main" val="3705979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endParaRPr lang="en-GB" dirty="0"/>
          </a:p>
          <a:p>
            <a:r>
              <a:rPr lang="en-GB" dirty="0"/>
              <a:t>Print this slide out to help your discussions.</a:t>
            </a:r>
          </a:p>
          <a:p>
            <a:endParaRPr lang="en-GB" dirty="0"/>
          </a:p>
        </p:txBody>
      </p:sp>
      <p:sp>
        <p:nvSpPr>
          <p:cNvPr id="4" name="Slide Number Placeholder 3"/>
          <p:cNvSpPr>
            <a:spLocks noGrp="1"/>
          </p:cNvSpPr>
          <p:nvPr>
            <p:ph type="sldNum" sz="quarter" idx="5"/>
          </p:nvPr>
        </p:nvSpPr>
        <p:spPr/>
        <p:txBody>
          <a:bodyPr/>
          <a:lstStyle/>
          <a:p>
            <a:fld id="{3437763D-30BC-40D1-94C9-1E24159BADCE}" type="slidenum">
              <a:rPr lang="en-GB" smtClean="0"/>
              <a:t>11</a:t>
            </a:fld>
            <a:endParaRPr lang="en-GB"/>
          </a:p>
        </p:txBody>
      </p:sp>
    </p:spTree>
    <p:extLst>
      <p:ext uri="{BB962C8B-B14F-4D97-AF65-F5344CB8AC3E}">
        <p14:creationId xmlns:p14="http://schemas.microsoft.com/office/powerpoint/2010/main" val="3260495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Watch the videos: https://youtube.com/playlist?list=PLmQztN3936tL1ZgIHlfwlsKaRAqEDNQf1&amp;feature=shared </a:t>
            </a:r>
          </a:p>
        </p:txBody>
      </p:sp>
      <p:sp>
        <p:nvSpPr>
          <p:cNvPr id="4" name="Slide Number Placeholder 3"/>
          <p:cNvSpPr>
            <a:spLocks noGrp="1"/>
          </p:cNvSpPr>
          <p:nvPr>
            <p:ph type="sldNum" sz="quarter" idx="5"/>
          </p:nvPr>
        </p:nvSpPr>
        <p:spPr/>
        <p:txBody>
          <a:bodyPr/>
          <a:lstStyle/>
          <a:p>
            <a:fld id="{3437763D-30BC-40D1-94C9-1E24159BADCE}" type="slidenum">
              <a:rPr lang="en-GB" smtClean="0"/>
              <a:t>2</a:t>
            </a:fld>
            <a:endParaRPr lang="en-GB"/>
          </a:p>
        </p:txBody>
      </p:sp>
    </p:spTree>
    <p:extLst>
      <p:ext uri="{BB962C8B-B14F-4D97-AF65-F5344CB8AC3E}">
        <p14:creationId xmlns:p14="http://schemas.microsoft.com/office/powerpoint/2010/main" val="1126817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u="none" dirty="0"/>
              <a:t>These terms are useful in the context of the video of this source task and the original video. It would be useful for children to be aware of them however you do </a:t>
            </a:r>
            <a:r>
              <a:rPr lang="en-GB" b="1" u="none" dirty="0"/>
              <a:t>not</a:t>
            </a:r>
            <a:r>
              <a:rPr lang="en-GB" b="0" u="none" dirty="0"/>
              <a:t> need to memorise or discuss all of them on this slide.</a:t>
            </a:r>
          </a:p>
          <a:p>
            <a:endParaRPr lang="en-GB" dirty="0"/>
          </a:p>
          <a:p>
            <a:endParaRPr lang="en-US" dirty="0"/>
          </a:p>
        </p:txBody>
      </p:sp>
      <p:sp>
        <p:nvSpPr>
          <p:cNvPr id="4" name="Slide Number Placeholder 3"/>
          <p:cNvSpPr>
            <a:spLocks noGrp="1"/>
          </p:cNvSpPr>
          <p:nvPr>
            <p:ph type="sldNum" sz="quarter" idx="5"/>
          </p:nvPr>
        </p:nvSpPr>
        <p:spPr/>
        <p:txBody>
          <a:bodyPr/>
          <a:lstStyle/>
          <a:p>
            <a:fld id="{6C3B4D40-2803-9C45-985E-21B6ED138107}" type="slidenum">
              <a:rPr lang="en-US" smtClean="0"/>
              <a:t>3</a:t>
            </a:fld>
            <a:endParaRPr lang="en-US"/>
          </a:p>
        </p:txBody>
      </p:sp>
    </p:spTree>
    <p:extLst>
      <p:ext uri="{BB962C8B-B14F-4D97-AF65-F5344CB8AC3E}">
        <p14:creationId xmlns:p14="http://schemas.microsoft.com/office/powerpoint/2010/main" val="2489117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t>Teacher notes:</a:t>
            </a:r>
          </a:p>
          <a:p>
            <a:endParaRPr lang="en-US" dirty="0"/>
          </a:p>
          <a:p>
            <a:r>
              <a:rPr lang="en-GB" b="0" i="0" dirty="0"/>
              <a:t>The purpose of this slide is for </a:t>
            </a:r>
            <a:r>
              <a:rPr lang="en-GB" dirty="0"/>
              <a:t>students to</a:t>
            </a:r>
            <a:r>
              <a:rPr lang="en-GB" b="0" i="0" dirty="0"/>
              <a:t> understand that this period of history is a long time in the past which is why life is so different to what they know. </a:t>
            </a:r>
          </a:p>
          <a:p>
            <a:endParaRPr lang="en-GB" b="0" i="0" dirty="0"/>
          </a:p>
          <a:p>
            <a:r>
              <a:rPr lang="en-GB" b="1" dirty="0"/>
              <a:t>Task:</a:t>
            </a:r>
          </a:p>
          <a:p>
            <a:endParaRPr lang="en-GB" dirty="0"/>
          </a:p>
          <a:p>
            <a:r>
              <a:rPr lang="en-GB" dirty="0"/>
              <a:t>To</a:t>
            </a:r>
            <a:r>
              <a:rPr lang="en-GB" b="0" i="0" dirty="0"/>
              <a:t> find out which of the Queens reigned further in the past. </a:t>
            </a:r>
            <a:endParaRPr lang="en-GB" dirty="0"/>
          </a:p>
          <a:p>
            <a:endParaRPr lang="en-GB" dirty="0"/>
          </a:p>
          <a:p>
            <a:r>
              <a:rPr lang="en-GB" b="0" i="0" dirty="0"/>
              <a:t>Explain that if they were further in the past, their reign comes earlier in history.</a:t>
            </a:r>
            <a:endParaRPr lang="en-GB" dirty="0"/>
          </a:p>
          <a:p>
            <a:endParaRPr lang="en-GB" dirty="0"/>
          </a:p>
          <a:p>
            <a:pPr marL="228600" indent="-228600">
              <a:buAutoNum type="arabicParenR"/>
            </a:pPr>
            <a:r>
              <a:rPr lang="en-GB" b="0" i="0" dirty="0"/>
              <a:t>Ask children to find now – explain this is where we are today.</a:t>
            </a:r>
          </a:p>
          <a:p>
            <a:pPr marL="228600" indent="-228600">
              <a:buAutoNum type="arabicParenR"/>
            </a:pPr>
            <a:r>
              <a:rPr lang="en-GB" b="0" i="0" dirty="0"/>
              <a:t>Move finger back to the first Queen’s reign. Explain this is Queen Victoria. Continue to move back along the timelines to Elizabeth I and explain she is further in the past. </a:t>
            </a:r>
          </a:p>
          <a:p>
            <a:pPr marL="228600" indent="-228600">
              <a:buAutoNum type="arabicParenR"/>
            </a:pPr>
            <a:r>
              <a:rPr lang="en-GB" b="0" i="0" dirty="0"/>
              <a:t>Ask the children to finish the sentence</a:t>
            </a:r>
            <a:r>
              <a:rPr lang="en-GB" dirty="0"/>
              <a:t>:</a:t>
            </a:r>
          </a:p>
          <a:p>
            <a:endParaRPr lang="en-GB" dirty="0"/>
          </a:p>
          <a:p>
            <a:r>
              <a:rPr lang="en-GB" b="0" i="0" dirty="0"/>
              <a:t>Queen Elizabeth reigned ______ Queen Victoria. </a:t>
            </a:r>
            <a:r>
              <a:rPr lang="en-GB" dirty="0"/>
              <a:t>(before)</a:t>
            </a:r>
          </a:p>
          <a:p>
            <a:r>
              <a:rPr lang="en-GB" b="0" i="0" dirty="0"/>
              <a:t>Queen Victoria reigned </a:t>
            </a:r>
            <a:r>
              <a:rPr lang="en-GB" dirty="0"/>
              <a:t>______</a:t>
            </a:r>
            <a:r>
              <a:rPr lang="en-GB" b="0" i="0" dirty="0"/>
              <a:t> Queen Elizabeth </a:t>
            </a:r>
            <a:r>
              <a:rPr lang="en-GB" dirty="0"/>
              <a:t>I</a:t>
            </a:r>
            <a:r>
              <a:rPr lang="en-GB" b="0" i="0" dirty="0"/>
              <a:t>. </a:t>
            </a:r>
            <a:r>
              <a:rPr lang="en-GB" dirty="0"/>
              <a:t>(after)</a:t>
            </a:r>
          </a:p>
          <a:p>
            <a:endParaRPr lang="en-GB" b="1" i="0" dirty="0"/>
          </a:p>
        </p:txBody>
      </p:sp>
      <p:sp>
        <p:nvSpPr>
          <p:cNvPr id="4" name="Slide Number Placeholder 3"/>
          <p:cNvSpPr>
            <a:spLocks noGrp="1"/>
          </p:cNvSpPr>
          <p:nvPr>
            <p:ph type="sldNum" sz="quarter" idx="5"/>
          </p:nvPr>
        </p:nvSpPr>
        <p:spPr/>
        <p:txBody>
          <a:bodyPr/>
          <a:lstStyle/>
          <a:p>
            <a:fld id="{3437763D-30BC-40D1-94C9-1E24159BADCE}" type="slidenum">
              <a:rPr lang="en-GB" smtClean="0"/>
              <a:t>4</a:t>
            </a:fld>
            <a:endParaRPr lang="en-GB"/>
          </a:p>
        </p:txBody>
      </p:sp>
    </p:spTree>
    <p:extLst>
      <p:ext uri="{BB962C8B-B14F-4D97-AF65-F5344CB8AC3E}">
        <p14:creationId xmlns:p14="http://schemas.microsoft.com/office/powerpoint/2010/main" val="2093794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BEA22-CE32-2EF9-0680-AB7D62D8AB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27467F-0760-3C2C-77CE-84A2E4374C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C4EFA1-EBD4-573A-5FE5-EAF7343FE6FE}"/>
              </a:ext>
            </a:extLst>
          </p:cNvPr>
          <p:cNvSpPr>
            <a:spLocks noGrp="1"/>
          </p:cNvSpPr>
          <p:nvPr>
            <p:ph type="body" idx="1"/>
          </p:nvPr>
        </p:nvSpPr>
        <p:spPr/>
        <p:txBody>
          <a:bodyPr/>
          <a:lstStyle/>
          <a:p>
            <a:r>
              <a:rPr lang="en-GB" b="1" dirty="0"/>
              <a:t>Teacher notes:</a:t>
            </a:r>
          </a:p>
          <a:p>
            <a:r>
              <a:rPr lang="en-GB" b="1" dirty="0"/>
              <a:t> </a:t>
            </a:r>
            <a:endParaRPr lang="en-US" dirty="0"/>
          </a:p>
          <a:p>
            <a:r>
              <a:rPr lang="en-GB" b="0" dirty="0"/>
              <a:t>Answers are on the final slide. Some information can be found on the portrait, but others are not directly visible. </a:t>
            </a:r>
            <a:endParaRPr lang="en-US" dirty="0"/>
          </a:p>
          <a:p>
            <a:endParaRPr lang="en-GB" dirty="0"/>
          </a:p>
        </p:txBody>
      </p:sp>
      <p:sp>
        <p:nvSpPr>
          <p:cNvPr id="4" name="Slide Number Placeholder 3">
            <a:extLst>
              <a:ext uri="{FF2B5EF4-FFF2-40B4-BE49-F238E27FC236}">
                <a16:creationId xmlns:a16="http://schemas.microsoft.com/office/drawing/2014/main" id="{B6B46638-4C07-5EB7-3B56-F45D59FFC1F9}"/>
              </a:ext>
            </a:extLst>
          </p:cNvPr>
          <p:cNvSpPr>
            <a:spLocks noGrp="1"/>
          </p:cNvSpPr>
          <p:nvPr>
            <p:ph type="sldNum" sz="quarter" idx="5"/>
          </p:nvPr>
        </p:nvSpPr>
        <p:spPr/>
        <p:txBody>
          <a:bodyPr/>
          <a:lstStyle/>
          <a:p>
            <a:fld id="{3437763D-30BC-40D1-94C9-1E24159BADCE}" type="slidenum">
              <a:rPr lang="en-GB" smtClean="0"/>
              <a:t>5</a:t>
            </a:fld>
            <a:endParaRPr lang="en-GB"/>
          </a:p>
        </p:txBody>
      </p:sp>
    </p:spTree>
    <p:extLst>
      <p:ext uri="{BB962C8B-B14F-4D97-AF65-F5344CB8AC3E}">
        <p14:creationId xmlns:p14="http://schemas.microsoft.com/office/powerpoint/2010/main" val="169730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BEA22-CE32-2EF9-0680-AB7D62D8AB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27467F-0760-3C2C-77CE-84A2E4374C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C4EFA1-EBD4-573A-5FE5-EAF7343FE6FE}"/>
              </a:ext>
            </a:extLst>
          </p:cNvPr>
          <p:cNvSpPr>
            <a:spLocks noGrp="1"/>
          </p:cNvSpPr>
          <p:nvPr>
            <p:ph type="body" idx="1"/>
          </p:nvPr>
        </p:nvSpPr>
        <p:spPr/>
        <p:txBody>
          <a:bodyPr/>
          <a:lstStyle/>
          <a:p>
            <a:r>
              <a:rPr lang="en-GB" b="1" dirty="0"/>
              <a:t>Teacher notes:</a:t>
            </a:r>
          </a:p>
          <a:p>
            <a:r>
              <a:rPr lang="en-GB" b="1" dirty="0"/>
              <a:t> </a:t>
            </a:r>
            <a:endParaRPr lang="en-US" dirty="0"/>
          </a:p>
          <a:p>
            <a:r>
              <a:rPr lang="en-GB" b="0" dirty="0"/>
              <a:t>Answers are on the final slide. Some information can be found on the portrait, but others are not directly visible. </a:t>
            </a:r>
            <a:endParaRPr lang="en-US" dirty="0"/>
          </a:p>
          <a:p>
            <a:endParaRPr lang="en-GB" dirty="0"/>
          </a:p>
        </p:txBody>
      </p:sp>
      <p:sp>
        <p:nvSpPr>
          <p:cNvPr id="4" name="Slide Number Placeholder 3">
            <a:extLst>
              <a:ext uri="{FF2B5EF4-FFF2-40B4-BE49-F238E27FC236}">
                <a16:creationId xmlns:a16="http://schemas.microsoft.com/office/drawing/2014/main" id="{B6B46638-4C07-5EB7-3B56-F45D59FFC1F9}"/>
              </a:ext>
            </a:extLst>
          </p:cNvPr>
          <p:cNvSpPr>
            <a:spLocks noGrp="1"/>
          </p:cNvSpPr>
          <p:nvPr>
            <p:ph type="sldNum" sz="quarter" idx="5"/>
          </p:nvPr>
        </p:nvSpPr>
        <p:spPr/>
        <p:txBody>
          <a:bodyPr/>
          <a:lstStyle/>
          <a:p>
            <a:fld id="{3437763D-30BC-40D1-94C9-1E24159BADCE}" type="slidenum">
              <a:rPr lang="en-GB" smtClean="0"/>
              <a:t>6</a:t>
            </a:fld>
            <a:endParaRPr lang="en-GB"/>
          </a:p>
        </p:txBody>
      </p:sp>
    </p:spTree>
    <p:extLst>
      <p:ext uri="{BB962C8B-B14F-4D97-AF65-F5344CB8AC3E}">
        <p14:creationId xmlns:p14="http://schemas.microsoft.com/office/powerpoint/2010/main" val="1676499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3437763D-30BC-40D1-94C9-1E24159BADCE}" type="slidenum">
              <a:rPr lang="en-GB" smtClean="0"/>
              <a:t>7</a:t>
            </a:fld>
            <a:endParaRPr lang="en-GB"/>
          </a:p>
        </p:txBody>
      </p:sp>
    </p:spTree>
    <p:extLst>
      <p:ext uri="{BB962C8B-B14F-4D97-AF65-F5344CB8AC3E}">
        <p14:creationId xmlns:p14="http://schemas.microsoft.com/office/powerpoint/2010/main" val="1305270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3437763D-30BC-40D1-94C9-1E24159BADCE}" type="slidenum">
              <a:rPr lang="en-GB" smtClean="0"/>
              <a:t>8</a:t>
            </a:fld>
            <a:endParaRPr lang="en-GB"/>
          </a:p>
        </p:txBody>
      </p:sp>
    </p:spTree>
    <p:extLst>
      <p:ext uri="{BB962C8B-B14F-4D97-AF65-F5344CB8AC3E}">
        <p14:creationId xmlns:p14="http://schemas.microsoft.com/office/powerpoint/2010/main" val="4044025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3437763D-30BC-40D1-94C9-1E24159BADCE}" type="slidenum">
              <a:rPr lang="en-GB" smtClean="0"/>
              <a:t>9</a:t>
            </a:fld>
            <a:endParaRPr lang="en-GB"/>
          </a:p>
        </p:txBody>
      </p:sp>
    </p:spTree>
    <p:extLst>
      <p:ext uri="{BB962C8B-B14F-4D97-AF65-F5344CB8AC3E}">
        <p14:creationId xmlns:p14="http://schemas.microsoft.com/office/powerpoint/2010/main" val="3311916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D6AD7-BB8D-C7FD-5047-02B536AD2F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509D78C-F217-5E2E-1B9B-0371D5AFF3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CE3602E-8E88-F871-4667-9CEB0701A9D4}"/>
              </a:ext>
            </a:extLst>
          </p:cNvPr>
          <p:cNvSpPr>
            <a:spLocks noGrp="1"/>
          </p:cNvSpPr>
          <p:nvPr>
            <p:ph type="dt" sz="half" idx="10"/>
          </p:nvPr>
        </p:nvSpPr>
        <p:spPr/>
        <p:txBody>
          <a:bodyPr/>
          <a:lstStyle/>
          <a:p>
            <a:fld id="{AFA7A63D-2471-43A0-8AFB-BF12A22910D1}" type="datetimeFigureOut">
              <a:rPr lang="en-GB" smtClean="0"/>
              <a:t>28/03/2025</a:t>
            </a:fld>
            <a:endParaRPr lang="en-GB"/>
          </a:p>
        </p:txBody>
      </p:sp>
      <p:sp>
        <p:nvSpPr>
          <p:cNvPr id="5" name="Footer Placeholder 4">
            <a:extLst>
              <a:ext uri="{FF2B5EF4-FFF2-40B4-BE49-F238E27FC236}">
                <a16:creationId xmlns:a16="http://schemas.microsoft.com/office/drawing/2014/main" id="{C97A38E7-A13D-A0FB-6E44-5F97CA46B5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1A03D2-75F2-34C6-56AE-941A599756C6}"/>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1909979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814B7-3E8C-2EC8-9B8D-400ECD7430F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7CE6385-9852-A37E-4ECA-426098D8C6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24D811-431F-A97E-1FCE-E45F0554893A}"/>
              </a:ext>
            </a:extLst>
          </p:cNvPr>
          <p:cNvSpPr>
            <a:spLocks noGrp="1"/>
          </p:cNvSpPr>
          <p:nvPr>
            <p:ph type="dt" sz="half" idx="10"/>
          </p:nvPr>
        </p:nvSpPr>
        <p:spPr/>
        <p:txBody>
          <a:bodyPr/>
          <a:lstStyle/>
          <a:p>
            <a:fld id="{AFA7A63D-2471-43A0-8AFB-BF12A22910D1}" type="datetimeFigureOut">
              <a:rPr lang="en-GB" smtClean="0"/>
              <a:t>28/03/2025</a:t>
            </a:fld>
            <a:endParaRPr lang="en-GB"/>
          </a:p>
        </p:txBody>
      </p:sp>
      <p:sp>
        <p:nvSpPr>
          <p:cNvPr id="5" name="Footer Placeholder 4">
            <a:extLst>
              <a:ext uri="{FF2B5EF4-FFF2-40B4-BE49-F238E27FC236}">
                <a16:creationId xmlns:a16="http://schemas.microsoft.com/office/drawing/2014/main" id="{C9B463C1-9853-EF12-D983-3829CAC80F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89305F-8271-48D9-B74B-71AC95B5D9A0}"/>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1326761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9A1F72-93F3-F0C8-A79C-1C953E40CD9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2906FE3-3868-30DA-D543-7FED3AD489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179CDB-240B-BFAC-6C84-DB63B606BC50}"/>
              </a:ext>
            </a:extLst>
          </p:cNvPr>
          <p:cNvSpPr>
            <a:spLocks noGrp="1"/>
          </p:cNvSpPr>
          <p:nvPr>
            <p:ph type="dt" sz="half" idx="10"/>
          </p:nvPr>
        </p:nvSpPr>
        <p:spPr/>
        <p:txBody>
          <a:bodyPr/>
          <a:lstStyle/>
          <a:p>
            <a:fld id="{AFA7A63D-2471-43A0-8AFB-BF12A22910D1}" type="datetimeFigureOut">
              <a:rPr lang="en-GB" smtClean="0"/>
              <a:t>28/03/2025</a:t>
            </a:fld>
            <a:endParaRPr lang="en-GB"/>
          </a:p>
        </p:txBody>
      </p:sp>
      <p:sp>
        <p:nvSpPr>
          <p:cNvPr id="5" name="Footer Placeholder 4">
            <a:extLst>
              <a:ext uri="{FF2B5EF4-FFF2-40B4-BE49-F238E27FC236}">
                <a16:creationId xmlns:a16="http://schemas.microsoft.com/office/drawing/2014/main" id="{ADC154E7-9D6D-235B-31BC-624B8BA225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4F95F1-834B-8823-DBA8-EE5137160344}"/>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4234469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2E1A0-7B5E-06B1-6BCE-A3D2309E23F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FE7192F-4F89-A1B9-78D4-DD6812DADF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DB2660-064F-25B6-686D-0605528FFB27}"/>
              </a:ext>
            </a:extLst>
          </p:cNvPr>
          <p:cNvSpPr>
            <a:spLocks noGrp="1"/>
          </p:cNvSpPr>
          <p:nvPr>
            <p:ph type="dt" sz="half" idx="10"/>
          </p:nvPr>
        </p:nvSpPr>
        <p:spPr/>
        <p:txBody>
          <a:bodyPr/>
          <a:lstStyle/>
          <a:p>
            <a:fld id="{AFA7A63D-2471-43A0-8AFB-BF12A22910D1}" type="datetimeFigureOut">
              <a:rPr lang="en-GB" smtClean="0"/>
              <a:t>28/03/2025</a:t>
            </a:fld>
            <a:endParaRPr lang="en-GB"/>
          </a:p>
        </p:txBody>
      </p:sp>
      <p:sp>
        <p:nvSpPr>
          <p:cNvPr id="5" name="Footer Placeholder 4">
            <a:extLst>
              <a:ext uri="{FF2B5EF4-FFF2-40B4-BE49-F238E27FC236}">
                <a16:creationId xmlns:a16="http://schemas.microsoft.com/office/drawing/2014/main" id="{04C3ACF1-3F8A-EBE8-BA40-DACDF2C7A9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95F513-EB40-12DB-D8EC-F6DDC21199BD}"/>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3896531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BA4F1-5867-CE68-6BA4-1509F05E97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ED69BA4-698A-425C-7350-E439DD88CF9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C8E280-74CB-D8EA-FA15-B7E9622E9701}"/>
              </a:ext>
            </a:extLst>
          </p:cNvPr>
          <p:cNvSpPr>
            <a:spLocks noGrp="1"/>
          </p:cNvSpPr>
          <p:nvPr>
            <p:ph type="dt" sz="half" idx="10"/>
          </p:nvPr>
        </p:nvSpPr>
        <p:spPr/>
        <p:txBody>
          <a:bodyPr/>
          <a:lstStyle/>
          <a:p>
            <a:fld id="{AFA7A63D-2471-43A0-8AFB-BF12A22910D1}" type="datetimeFigureOut">
              <a:rPr lang="en-GB" smtClean="0"/>
              <a:t>28/03/2025</a:t>
            </a:fld>
            <a:endParaRPr lang="en-GB"/>
          </a:p>
        </p:txBody>
      </p:sp>
      <p:sp>
        <p:nvSpPr>
          <p:cNvPr id="5" name="Footer Placeholder 4">
            <a:extLst>
              <a:ext uri="{FF2B5EF4-FFF2-40B4-BE49-F238E27FC236}">
                <a16:creationId xmlns:a16="http://schemas.microsoft.com/office/drawing/2014/main" id="{EB69E1BC-5516-5AEB-225B-34E642943A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735A5C-4300-8A46-1F9A-8A5CA8A426ED}"/>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3257028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C7283-264A-2AEB-3813-9A6CE77DFC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4D2E224-CA12-59C3-9B95-314ADA8532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58FC9DB-82FA-15F0-1329-78E6CAF404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138DD6C-76C0-27CD-3710-5D4216AB84B8}"/>
              </a:ext>
            </a:extLst>
          </p:cNvPr>
          <p:cNvSpPr>
            <a:spLocks noGrp="1"/>
          </p:cNvSpPr>
          <p:nvPr>
            <p:ph type="dt" sz="half" idx="10"/>
          </p:nvPr>
        </p:nvSpPr>
        <p:spPr/>
        <p:txBody>
          <a:bodyPr/>
          <a:lstStyle/>
          <a:p>
            <a:fld id="{AFA7A63D-2471-43A0-8AFB-BF12A22910D1}" type="datetimeFigureOut">
              <a:rPr lang="en-GB" smtClean="0"/>
              <a:t>28/03/2025</a:t>
            </a:fld>
            <a:endParaRPr lang="en-GB"/>
          </a:p>
        </p:txBody>
      </p:sp>
      <p:sp>
        <p:nvSpPr>
          <p:cNvPr id="6" name="Footer Placeholder 5">
            <a:extLst>
              <a:ext uri="{FF2B5EF4-FFF2-40B4-BE49-F238E27FC236}">
                <a16:creationId xmlns:a16="http://schemas.microsoft.com/office/drawing/2014/main" id="{2840FC23-E1F0-8C27-51F2-378909EA8C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DC6C2A-E612-8209-134D-35F302912215}"/>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1627212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EDC55-CD36-72DE-9CB4-413966BA541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7FB569-8AE7-FD4C-9D7F-D12D972293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FD80C2-754E-E261-4D1A-64996826DC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6D8AD9A-50BC-9DDD-7EDD-042C826B90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325089-12C2-E348-85E3-ED3283D2EF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68D950-C137-6DA6-057B-B5A80BBBEF60}"/>
              </a:ext>
            </a:extLst>
          </p:cNvPr>
          <p:cNvSpPr>
            <a:spLocks noGrp="1"/>
          </p:cNvSpPr>
          <p:nvPr>
            <p:ph type="dt" sz="half" idx="10"/>
          </p:nvPr>
        </p:nvSpPr>
        <p:spPr/>
        <p:txBody>
          <a:bodyPr/>
          <a:lstStyle/>
          <a:p>
            <a:fld id="{AFA7A63D-2471-43A0-8AFB-BF12A22910D1}" type="datetimeFigureOut">
              <a:rPr lang="en-GB" smtClean="0"/>
              <a:t>28/03/2025</a:t>
            </a:fld>
            <a:endParaRPr lang="en-GB"/>
          </a:p>
        </p:txBody>
      </p:sp>
      <p:sp>
        <p:nvSpPr>
          <p:cNvPr id="8" name="Footer Placeholder 7">
            <a:extLst>
              <a:ext uri="{FF2B5EF4-FFF2-40B4-BE49-F238E27FC236}">
                <a16:creationId xmlns:a16="http://schemas.microsoft.com/office/drawing/2014/main" id="{69B65FBB-05E6-AFB7-F37A-87D565C87BC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6CC697C-2A28-5821-D172-D54B98DE7F10}"/>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1359249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A731E-F6F3-8508-E248-8659ED2A55C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2BA1BF5-7D36-E0C4-286E-1ABD44ED10E8}"/>
              </a:ext>
            </a:extLst>
          </p:cNvPr>
          <p:cNvSpPr>
            <a:spLocks noGrp="1"/>
          </p:cNvSpPr>
          <p:nvPr>
            <p:ph type="dt" sz="half" idx="10"/>
          </p:nvPr>
        </p:nvSpPr>
        <p:spPr/>
        <p:txBody>
          <a:bodyPr/>
          <a:lstStyle/>
          <a:p>
            <a:fld id="{AFA7A63D-2471-43A0-8AFB-BF12A22910D1}" type="datetimeFigureOut">
              <a:rPr lang="en-GB" smtClean="0"/>
              <a:t>28/03/2025</a:t>
            </a:fld>
            <a:endParaRPr lang="en-GB"/>
          </a:p>
        </p:txBody>
      </p:sp>
      <p:sp>
        <p:nvSpPr>
          <p:cNvPr id="4" name="Footer Placeholder 3">
            <a:extLst>
              <a:ext uri="{FF2B5EF4-FFF2-40B4-BE49-F238E27FC236}">
                <a16:creationId xmlns:a16="http://schemas.microsoft.com/office/drawing/2014/main" id="{57CD69CF-CB59-44AE-61A6-DA7E5A8CFDC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D5442C0-2761-83DF-F27C-78F3BA39288C}"/>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3472735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38C3F0-780B-3A5D-6755-32F3D4EDBF89}"/>
              </a:ext>
            </a:extLst>
          </p:cNvPr>
          <p:cNvSpPr>
            <a:spLocks noGrp="1"/>
          </p:cNvSpPr>
          <p:nvPr>
            <p:ph type="dt" sz="half" idx="10"/>
          </p:nvPr>
        </p:nvSpPr>
        <p:spPr/>
        <p:txBody>
          <a:bodyPr/>
          <a:lstStyle/>
          <a:p>
            <a:fld id="{AFA7A63D-2471-43A0-8AFB-BF12A22910D1}" type="datetimeFigureOut">
              <a:rPr lang="en-GB" smtClean="0"/>
              <a:t>28/03/2025</a:t>
            </a:fld>
            <a:endParaRPr lang="en-GB"/>
          </a:p>
        </p:txBody>
      </p:sp>
      <p:sp>
        <p:nvSpPr>
          <p:cNvPr id="3" name="Footer Placeholder 2">
            <a:extLst>
              <a:ext uri="{FF2B5EF4-FFF2-40B4-BE49-F238E27FC236}">
                <a16:creationId xmlns:a16="http://schemas.microsoft.com/office/drawing/2014/main" id="{0D9EBA8D-5B9A-B130-7CD5-91EBE95D0D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46541D2-3343-A165-B08F-31045B6F7F4C}"/>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1006516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3C3B0-6FB8-47B2-E8E7-91A54FCFDD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F8B262C-CC68-42D6-C172-2715A55972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C9C4891-2E67-638B-09B0-21FB686D3C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BC2965-30D4-8E6C-D1FD-9D56657F951C}"/>
              </a:ext>
            </a:extLst>
          </p:cNvPr>
          <p:cNvSpPr>
            <a:spLocks noGrp="1"/>
          </p:cNvSpPr>
          <p:nvPr>
            <p:ph type="dt" sz="half" idx="10"/>
          </p:nvPr>
        </p:nvSpPr>
        <p:spPr/>
        <p:txBody>
          <a:bodyPr/>
          <a:lstStyle/>
          <a:p>
            <a:fld id="{AFA7A63D-2471-43A0-8AFB-BF12A22910D1}" type="datetimeFigureOut">
              <a:rPr lang="en-GB" smtClean="0"/>
              <a:t>28/03/2025</a:t>
            </a:fld>
            <a:endParaRPr lang="en-GB"/>
          </a:p>
        </p:txBody>
      </p:sp>
      <p:sp>
        <p:nvSpPr>
          <p:cNvPr id="6" name="Footer Placeholder 5">
            <a:extLst>
              <a:ext uri="{FF2B5EF4-FFF2-40B4-BE49-F238E27FC236}">
                <a16:creationId xmlns:a16="http://schemas.microsoft.com/office/drawing/2014/main" id="{AE280EB6-817A-16D9-D9D6-609F064E59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3564DED-D31F-E1B1-488A-E57EB10C7C5B}"/>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4155508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0053D-A0CF-2500-E610-67B50D3D04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188A3FC-81C7-0B77-ED20-D73A4C0600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1762022-9EEC-086E-D825-CC7553BF8D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52F6FC-C708-BEC1-2141-26A1AD6422A7}"/>
              </a:ext>
            </a:extLst>
          </p:cNvPr>
          <p:cNvSpPr>
            <a:spLocks noGrp="1"/>
          </p:cNvSpPr>
          <p:nvPr>
            <p:ph type="dt" sz="half" idx="10"/>
          </p:nvPr>
        </p:nvSpPr>
        <p:spPr/>
        <p:txBody>
          <a:bodyPr/>
          <a:lstStyle/>
          <a:p>
            <a:fld id="{AFA7A63D-2471-43A0-8AFB-BF12A22910D1}" type="datetimeFigureOut">
              <a:rPr lang="en-GB" smtClean="0"/>
              <a:t>28/03/2025</a:t>
            </a:fld>
            <a:endParaRPr lang="en-GB"/>
          </a:p>
        </p:txBody>
      </p:sp>
      <p:sp>
        <p:nvSpPr>
          <p:cNvPr id="6" name="Footer Placeholder 5">
            <a:extLst>
              <a:ext uri="{FF2B5EF4-FFF2-40B4-BE49-F238E27FC236}">
                <a16:creationId xmlns:a16="http://schemas.microsoft.com/office/drawing/2014/main" id="{FD406554-2278-54F8-9D6E-E3732122AE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6DCDFC-2600-99B3-822D-AEB069EECE6A}"/>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4146028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06CB0D-D080-E3CD-A910-B991B5C7C4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5C52A02-5203-FFF2-DA40-9988333301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63CE49-6E43-DFCF-2214-687FF7EFBA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FA7A63D-2471-43A0-8AFB-BF12A22910D1}" type="datetimeFigureOut">
              <a:rPr lang="en-GB" smtClean="0"/>
              <a:t>28/03/2025</a:t>
            </a:fld>
            <a:endParaRPr lang="en-GB"/>
          </a:p>
        </p:txBody>
      </p:sp>
      <p:sp>
        <p:nvSpPr>
          <p:cNvPr id="5" name="Footer Placeholder 4">
            <a:extLst>
              <a:ext uri="{FF2B5EF4-FFF2-40B4-BE49-F238E27FC236}">
                <a16:creationId xmlns:a16="http://schemas.microsoft.com/office/drawing/2014/main" id="{AF4F020F-A3B0-CAC0-B5D7-3FAD7223E0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C4E9D757-F1BE-8392-686D-A638AA1059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C5F2E5-92FC-4754-B86D-00225C73A162}" type="slidenum">
              <a:rPr lang="en-GB" smtClean="0"/>
              <a:t>‹#›</a:t>
            </a:fld>
            <a:endParaRPr lang="en-GB"/>
          </a:p>
        </p:txBody>
      </p:sp>
    </p:spTree>
    <p:extLst>
      <p:ext uri="{BB962C8B-B14F-4D97-AF65-F5344CB8AC3E}">
        <p14:creationId xmlns:p14="http://schemas.microsoft.com/office/powerpoint/2010/main" val="3853295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hyperlink" Target="https://youtu.be/F1YHxwnKnvY?feature=shared" TargetMode="External"/><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youtu.be/6XMoh5dr8TA?feature=shared" TargetMode="External"/><Relationship Id="rId4" Type="http://schemas.openxmlformats.org/officeDocument/2006/relationships/image" Target="../media/image5.jpe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C19050E6-A7DB-7E61-CED7-26B512F36555}"/>
              </a:ext>
              <a:ext uri="{C183D7F6-B498-43B3-948B-1728B52AA6E4}">
                <adec:decorative xmlns:adec="http://schemas.microsoft.com/office/drawing/2017/decorative" val="1"/>
              </a:ext>
            </a:extLst>
          </p:cNvPr>
          <p:cNvGrpSpPr/>
          <p:nvPr/>
        </p:nvGrpSpPr>
        <p:grpSpPr>
          <a:xfrm>
            <a:off x="-2743953" y="-75157"/>
            <a:ext cx="18046330" cy="7244583"/>
            <a:chOff x="-2743953" y="-75157"/>
            <a:chExt cx="18046330" cy="7244583"/>
          </a:xfrm>
        </p:grpSpPr>
        <p:pic>
          <p:nvPicPr>
            <p:cNvPr id="4" name="Picture 3">
              <a:extLst>
                <a:ext uri="{FF2B5EF4-FFF2-40B4-BE49-F238E27FC236}">
                  <a16:creationId xmlns:a16="http://schemas.microsoft.com/office/drawing/2014/main" id="{80948F6D-A187-047E-888F-AF882D45F6B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807" y="-75157"/>
              <a:ext cx="12879259" cy="7244583"/>
            </a:xfrm>
            <a:prstGeom prst="rect">
              <a:avLst/>
            </a:prstGeom>
          </p:spPr>
        </p:pic>
        <p:pic>
          <p:nvPicPr>
            <p:cNvPr id="8" name="Picture 2">
              <a:extLst>
                <a:ext uri="{FF2B5EF4-FFF2-40B4-BE49-F238E27FC236}">
                  <a16:creationId xmlns:a16="http://schemas.microsoft.com/office/drawing/2014/main" id="{D5B6B6D6-6735-8C47-932B-47DBD6179E25}"/>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61629" y="1342717"/>
              <a:ext cx="3268892" cy="38985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135B16F-7C3F-C08C-6A67-43FA852D5CDB}"/>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43953" y="218755"/>
              <a:ext cx="10923027" cy="6144203"/>
            </a:xfrm>
            <a:prstGeom prst="rect">
              <a:avLst/>
            </a:prstGeom>
          </p:spPr>
        </p:pic>
        <p:pic>
          <p:nvPicPr>
            <p:cNvPr id="7" name="Picture 6">
              <a:extLst>
                <a:ext uri="{FF2B5EF4-FFF2-40B4-BE49-F238E27FC236}">
                  <a16:creationId xmlns:a16="http://schemas.microsoft.com/office/drawing/2014/main" id="{2A1B42FD-32E2-4B6F-9CCA-8B5B29C890D2}"/>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25376" y="306672"/>
              <a:ext cx="10677001" cy="6005813"/>
            </a:xfrm>
            <a:prstGeom prst="rect">
              <a:avLst/>
            </a:prstGeom>
          </p:spPr>
        </p:pic>
      </p:grpSp>
      <p:sp>
        <p:nvSpPr>
          <p:cNvPr id="15" name="Title 8">
            <a:extLst>
              <a:ext uri="{FF2B5EF4-FFF2-40B4-BE49-F238E27FC236}">
                <a16:creationId xmlns:a16="http://schemas.microsoft.com/office/drawing/2014/main" id="{C8D71DE9-C9C2-EC32-8F25-3588C4DDAD7E}"/>
              </a:ext>
            </a:extLst>
          </p:cNvPr>
          <p:cNvSpPr txBox="1">
            <a:spLocks noGrp="1"/>
          </p:cNvSpPr>
          <p:nvPr>
            <p:ph type="title" idx="4294967295"/>
          </p:nvPr>
        </p:nvSpPr>
        <p:spPr>
          <a:xfrm>
            <a:off x="2213695" y="2364615"/>
            <a:ext cx="8345978" cy="19646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ts val="7300"/>
              </a:lnSpc>
              <a:spcBef>
                <a:spcPts val="0"/>
              </a:spcBef>
              <a:spcAft>
                <a:spcPts val="0"/>
              </a:spcAft>
              <a:buClrTx/>
              <a:buSzTx/>
              <a:buFontTx/>
              <a:buNone/>
              <a:tabLst/>
              <a:defRPr/>
            </a:pPr>
            <a:r>
              <a:rPr kumimoji="0" lang="en-GB" sz="6600" b="1" i="0" u="none" strike="noStrike" kern="1200" cap="none" spc="0" normalizeH="0" baseline="0" noProof="0" dirty="0">
                <a:ln>
                  <a:noFill/>
                </a:ln>
                <a:solidFill>
                  <a:schemeClr val="bg1"/>
                </a:solidFill>
                <a:effectLst/>
                <a:uLnTx/>
                <a:uFillTx/>
                <a:latin typeface="Gill Sans Nova Cond"/>
                <a:ea typeface="Open Sans Condensed" panose="020B0306030504020204" pitchFamily="34" charset="0"/>
                <a:cs typeface="Open Sans Condensed" panose="020B0306030504020204" pitchFamily="34" charset="0"/>
              </a:rPr>
              <a:t>Comparing</a:t>
            </a:r>
            <a:endParaRPr kumimoji="0" lang="en-US" sz="6600" b="1" i="0" u="none" strike="noStrike" kern="1200" cap="none" spc="0" normalizeH="0" baseline="0" noProof="0" dirty="0">
              <a:ln>
                <a:noFill/>
              </a:ln>
              <a:solidFill>
                <a:schemeClr val="bg1"/>
              </a:solidFill>
              <a:effectLst/>
              <a:uLnTx/>
              <a:uFillTx/>
              <a:latin typeface="Gill Sans Nova Cond"/>
              <a:ea typeface="Open Sans Condensed" panose="020B0306030504020204" pitchFamily="34" charset="0"/>
              <a:cs typeface="Open Sans Condensed" panose="020B0306030504020204" pitchFamily="34" charset="0"/>
            </a:endParaRPr>
          </a:p>
          <a:p>
            <a:pPr marL="0" marR="0" lvl="0" indent="0" algn="ctr" defTabSz="914400" rtl="0" eaLnBrk="1" fontAlgn="auto" latinLnBrk="0" hangingPunct="1">
              <a:lnSpc>
                <a:spcPts val="7300"/>
              </a:lnSpc>
              <a:spcBef>
                <a:spcPts val="0"/>
              </a:spcBef>
              <a:spcAft>
                <a:spcPts val="0"/>
              </a:spcAft>
              <a:buClrTx/>
              <a:buSzTx/>
              <a:buFontTx/>
              <a:buNone/>
              <a:tabLst/>
              <a:defRPr/>
            </a:pPr>
            <a:r>
              <a:rPr kumimoji="0" lang="en-GB" sz="6600" b="1" i="0" u="none" strike="noStrike" kern="1200" cap="none" spc="0" normalizeH="0" baseline="0" noProof="0" dirty="0">
                <a:ln>
                  <a:noFill/>
                </a:ln>
                <a:solidFill>
                  <a:schemeClr val="bg1"/>
                </a:solidFill>
                <a:effectLst/>
                <a:uLnTx/>
                <a:uFillTx/>
                <a:latin typeface="Gill Sans Nova Cond"/>
                <a:ea typeface="Open Sans Condensed" panose="020B0306030504020204" pitchFamily="34" charset="0"/>
                <a:cs typeface="Open Sans Condensed" panose="020B0306030504020204" pitchFamily="34" charset="0"/>
              </a:rPr>
              <a:t>Queens</a:t>
            </a:r>
          </a:p>
        </p:txBody>
      </p:sp>
      <p:sp>
        <p:nvSpPr>
          <p:cNvPr id="9" name="TextBox 8">
            <a:extLst>
              <a:ext uri="{FF2B5EF4-FFF2-40B4-BE49-F238E27FC236}">
                <a16:creationId xmlns:a16="http://schemas.microsoft.com/office/drawing/2014/main" id="{478B1542-1CC3-8F94-C7BD-1A3C721C1A90}"/>
              </a:ext>
            </a:extLst>
          </p:cNvPr>
          <p:cNvSpPr txBox="1"/>
          <p:nvPr/>
        </p:nvSpPr>
        <p:spPr>
          <a:xfrm>
            <a:off x="3235287" y="4367799"/>
            <a:ext cx="6275070" cy="461665"/>
          </a:xfrm>
          <a:prstGeom prst="rect">
            <a:avLst/>
          </a:prstGeom>
          <a:noFill/>
        </p:spPr>
        <p:txBody>
          <a:bodyPr wrap="square">
            <a:spAutoFit/>
          </a:bodyPr>
          <a:lstStyle/>
          <a:p>
            <a:pPr algn="ctr">
              <a:lnSpc>
                <a:spcPct val="100000"/>
              </a:lnSpc>
              <a:spcBef>
                <a:spcPts val="0"/>
              </a:spcBef>
              <a:defRPr/>
            </a:pPr>
            <a:r>
              <a:rPr lang="en-GB" sz="2400" b="1" spc="100" dirty="0">
                <a:solidFill>
                  <a:schemeClr val="bg1"/>
                </a:solidFill>
                <a:latin typeface="Georgia" panose="02040502050405020303" pitchFamily="18" charset="0"/>
                <a:ea typeface="Open Sans Condensed" panose="020B0606030504020204" pitchFamily="34" charset="0"/>
                <a:cs typeface="Open Sans Condensed" panose="020B0606030504020204" pitchFamily="34" charset="0"/>
              </a:rPr>
              <a:t>– Source Task – </a:t>
            </a:r>
          </a:p>
        </p:txBody>
      </p:sp>
      <p:sp>
        <p:nvSpPr>
          <p:cNvPr id="14" name="Title 8">
            <a:extLst>
              <a:ext uri="{FF2B5EF4-FFF2-40B4-BE49-F238E27FC236}">
                <a16:creationId xmlns:a16="http://schemas.microsoft.com/office/drawing/2014/main" id="{9D0EA142-F02A-B683-7267-37E2C589CAAD}"/>
              </a:ext>
            </a:extLst>
          </p:cNvPr>
          <p:cNvSpPr txBox="1">
            <a:spLocks/>
          </p:cNvSpPr>
          <p:nvPr/>
        </p:nvSpPr>
        <p:spPr>
          <a:xfrm>
            <a:off x="5790887" y="5190538"/>
            <a:ext cx="8345978" cy="11482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9400"/>
              </a:lnSpc>
              <a:spcBef>
                <a:spcPts val="0"/>
              </a:spcBef>
              <a:defRPr/>
            </a:pPr>
            <a:r>
              <a:rPr lang="en-GB" sz="3600" b="1" spc="100" dirty="0">
                <a:solidFill>
                  <a:schemeClr val="bg1"/>
                </a:solidFill>
                <a:latin typeface="Gill Sans Nova Cond"/>
                <a:ea typeface="Open Sans Condensed" panose="020B0306030504020204" pitchFamily="34" charset="0"/>
                <a:cs typeface="Open Sans Condensed" panose="020B0306030504020204" pitchFamily="34" charset="0"/>
              </a:rPr>
              <a:t>Elizabeth I</a:t>
            </a:r>
          </a:p>
        </p:txBody>
      </p:sp>
      <p:sp>
        <p:nvSpPr>
          <p:cNvPr id="16" name="Title 8">
            <a:extLst>
              <a:ext uri="{FF2B5EF4-FFF2-40B4-BE49-F238E27FC236}">
                <a16:creationId xmlns:a16="http://schemas.microsoft.com/office/drawing/2014/main" id="{7B1167F9-6253-77E8-2D3E-6D2F0F2147E7}"/>
              </a:ext>
            </a:extLst>
          </p:cNvPr>
          <p:cNvSpPr txBox="1">
            <a:spLocks/>
          </p:cNvSpPr>
          <p:nvPr/>
        </p:nvSpPr>
        <p:spPr>
          <a:xfrm>
            <a:off x="-1455429" y="5226855"/>
            <a:ext cx="8345978" cy="11482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9400"/>
              </a:lnSpc>
              <a:spcBef>
                <a:spcPts val="0"/>
              </a:spcBef>
              <a:defRPr/>
            </a:pPr>
            <a:r>
              <a:rPr lang="en-GB" sz="3600" b="1" spc="100" dirty="0">
                <a:solidFill>
                  <a:schemeClr val="bg1"/>
                </a:solidFill>
                <a:latin typeface="Gill Sans Nova Cond"/>
                <a:ea typeface="Open Sans Condensed" panose="020B0306030504020204" pitchFamily="34" charset="0"/>
                <a:cs typeface="Open Sans Condensed" panose="020B0306030504020204" pitchFamily="34" charset="0"/>
              </a:rPr>
              <a:t>Queen Victoria</a:t>
            </a:r>
          </a:p>
        </p:txBody>
      </p:sp>
    </p:spTree>
    <p:extLst>
      <p:ext uri="{BB962C8B-B14F-4D97-AF65-F5344CB8AC3E}">
        <p14:creationId xmlns:p14="http://schemas.microsoft.com/office/powerpoint/2010/main" val="878530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a:extLst>
              <a:ext uri="{FF2B5EF4-FFF2-40B4-BE49-F238E27FC236}">
                <a16:creationId xmlns:a16="http://schemas.microsoft.com/office/drawing/2014/main" id="{D9E322C1-BDC5-F35B-2E41-C4B4EE85B087}"/>
              </a:ext>
            </a:extLst>
          </p:cNvPr>
          <p:cNvSpPr>
            <a:spLocks noGrp="1"/>
          </p:cNvSpPr>
          <p:nvPr>
            <p:ph type="title"/>
          </p:nvPr>
        </p:nvSpPr>
        <p:spPr>
          <a:xfrm>
            <a:off x="532469" y="-1652784"/>
            <a:ext cx="10515600" cy="1325563"/>
          </a:xfrm>
        </p:spPr>
        <p:txBody>
          <a:bodyPr/>
          <a:lstStyle/>
          <a:p>
            <a:r>
              <a:rPr lang="en-US" dirty="0"/>
              <a:t>Who had</a:t>
            </a:r>
            <a:r>
              <a:rPr lang="en-US" baseline="0" dirty="0"/>
              <a:t> to deal with people thinking that a woman could be a strong ruler? </a:t>
            </a:r>
            <a:endParaRPr lang="en-US" dirty="0"/>
          </a:p>
        </p:txBody>
      </p:sp>
      <p:pic>
        <p:nvPicPr>
          <p:cNvPr id="10" name="Picture 9">
            <a:extLst>
              <a:ext uri="{FF2B5EF4-FFF2-40B4-BE49-F238E27FC236}">
                <a16:creationId xmlns:a16="http://schemas.microsoft.com/office/drawing/2014/main" id="{959A5AC8-A3E6-5DA9-CCBC-EDF41B74EEE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28" y="-1"/>
            <a:ext cx="12180272" cy="6905041"/>
          </a:xfrm>
          <a:prstGeom prst="rect">
            <a:avLst/>
          </a:prstGeom>
        </p:spPr>
      </p:pic>
      <p:sp>
        <p:nvSpPr>
          <p:cNvPr id="2" name="Title 8">
            <a:extLst>
              <a:ext uri="{FF2B5EF4-FFF2-40B4-BE49-F238E27FC236}">
                <a16:creationId xmlns:a16="http://schemas.microsoft.com/office/drawing/2014/main" id="{52BA77B3-BAC7-CB7C-CB2C-DB0A0ED3C1C6}"/>
              </a:ext>
            </a:extLst>
          </p:cNvPr>
          <p:cNvSpPr txBox="1">
            <a:spLocks/>
          </p:cNvSpPr>
          <p:nvPr/>
        </p:nvSpPr>
        <p:spPr>
          <a:xfrm>
            <a:off x="638434" y="600651"/>
            <a:ext cx="11639165" cy="6336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4600"/>
              </a:lnSpc>
              <a:spcBef>
                <a:spcPts val="0"/>
              </a:spcBef>
              <a:defRPr/>
            </a:pPr>
            <a:r>
              <a:rPr lang="en-GB" sz="2800" b="1" spc="100" dirty="0">
                <a:solidFill>
                  <a:srgbClr val="31AC60"/>
                </a:solidFill>
                <a:latin typeface="Gill Sans Nova Cond"/>
                <a:ea typeface="Open Sans Condensed" panose="020B0306030504020204" pitchFamily="34" charset="0"/>
                <a:cs typeface="Open Sans Condensed" panose="020B0306030504020204" pitchFamily="34" charset="0"/>
              </a:rPr>
              <a:t>Who had to deal with people thinking that a woman could be a strong ruler?</a:t>
            </a:r>
          </a:p>
        </p:txBody>
      </p:sp>
      <p:pic>
        <p:nvPicPr>
          <p:cNvPr id="13" name="Picture 2" descr="An image showing 'Queen Elizabeth I, The Armada Portrait out of frame ZAA7719'">
            <a:extLst>
              <a:ext uri="{FF2B5EF4-FFF2-40B4-BE49-F238E27FC236}">
                <a16:creationId xmlns:a16="http://schemas.microsoft.com/office/drawing/2014/main" id="{38DC8DF5-71F4-0D52-7266-7B49BE4FE2BE}"/>
              </a:ext>
            </a:extLst>
          </p:cNvPr>
          <p:cNvPicPr>
            <a:picLocks noGrp="1" noChangeAspect="1" noChangeArrowheads="1"/>
          </p:cNvPicPr>
          <p:nvPr>
            <p:ph idx="1"/>
          </p:nvPr>
        </p:nvPicPr>
        <p:blipFill>
          <a:blip r:embed="rId4" cstate="screen">
            <a:extLst>
              <a:ext uri="{28A0092B-C50C-407E-A947-70E740481C1C}">
                <a14:useLocalDpi xmlns:a14="http://schemas.microsoft.com/office/drawing/2010/main"/>
              </a:ext>
            </a:extLst>
          </a:blip>
          <a:srcRect/>
          <a:stretch>
            <a:fillRect/>
          </a:stretch>
        </p:blipFill>
        <p:spPr bwMode="auto">
          <a:xfrm>
            <a:off x="1461278" y="1513840"/>
            <a:ext cx="5188373" cy="46168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Portrait of Queen Victoria, sitting on throne holding a globe and a sceptre and wearing a crown.">
            <a:extLst>
              <a:ext uri="{FF2B5EF4-FFF2-40B4-BE49-F238E27FC236}">
                <a16:creationId xmlns:a16="http://schemas.microsoft.com/office/drawing/2014/main" id="{A97910EF-5AE1-8EEF-1CDC-A80D90525DA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453007" y="1513840"/>
            <a:ext cx="3832939" cy="46168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descr="Correct answer - both Elizabeth and Victoria.">
            <a:extLst>
              <a:ext uri="{FF2B5EF4-FFF2-40B4-BE49-F238E27FC236}">
                <a16:creationId xmlns:a16="http://schemas.microsoft.com/office/drawing/2014/main" id="{D4C309CC-5A12-C47C-2FDF-4B588F214063}"/>
              </a:ext>
            </a:extLst>
          </p:cNvPr>
          <p:cNvSpPr txBox="1"/>
          <p:nvPr/>
        </p:nvSpPr>
        <p:spPr>
          <a:xfrm>
            <a:off x="10494970" y="1571903"/>
            <a:ext cx="829335" cy="923330"/>
          </a:xfrm>
          <a:prstGeom prst="rect">
            <a:avLst/>
          </a:prstGeom>
          <a:noFill/>
        </p:spPr>
        <p:txBody>
          <a:bodyPr wrap="square" rtlCol="0">
            <a:spAutoFit/>
          </a:bodyPr>
          <a:lstStyle/>
          <a:p>
            <a:r>
              <a:rPr lang="en-US" sz="5400" dirty="0">
                <a:solidFill>
                  <a:schemeClr val="bg1"/>
                </a:solidFill>
                <a:latin typeface="Gill Sans MT Condensed" panose="020B0506020104020203" pitchFamily="34" charset="77"/>
              </a:rPr>
              <a:t>✓</a:t>
            </a:r>
          </a:p>
        </p:txBody>
      </p:sp>
      <p:sp>
        <p:nvSpPr>
          <p:cNvPr id="4" name="TextBox 3">
            <a:extLst>
              <a:ext uri="{FF2B5EF4-FFF2-40B4-BE49-F238E27FC236}">
                <a16:creationId xmlns:a16="http://schemas.microsoft.com/office/drawing/2014/main" id="{556C28C4-CE17-2607-FE90-79173A42EE90}"/>
              </a:ext>
              <a:ext uri="{C183D7F6-B498-43B3-948B-1728B52AA6E4}">
                <adec:decorative xmlns:adec="http://schemas.microsoft.com/office/drawing/2017/decorative" val="1"/>
              </a:ext>
            </a:extLst>
          </p:cNvPr>
          <p:cNvSpPr txBox="1"/>
          <p:nvPr/>
        </p:nvSpPr>
        <p:spPr>
          <a:xfrm>
            <a:off x="5790269" y="1571903"/>
            <a:ext cx="829335" cy="923330"/>
          </a:xfrm>
          <a:prstGeom prst="rect">
            <a:avLst/>
          </a:prstGeom>
          <a:noFill/>
        </p:spPr>
        <p:txBody>
          <a:bodyPr wrap="square" rtlCol="0">
            <a:spAutoFit/>
          </a:bodyPr>
          <a:lstStyle/>
          <a:p>
            <a:r>
              <a:rPr lang="en-US" sz="5400" dirty="0">
                <a:solidFill>
                  <a:schemeClr val="bg1"/>
                </a:solidFill>
                <a:latin typeface="Gill Sans MT Condensed" panose="020B0506020104020203" pitchFamily="34" charset="77"/>
              </a:rPr>
              <a:t>✓</a:t>
            </a:r>
          </a:p>
        </p:txBody>
      </p:sp>
      <p:pic>
        <p:nvPicPr>
          <p:cNvPr id="12" name="Picture 11">
            <a:extLst>
              <a:ext uri="{FF2B5EF4-FFF2-40B4-BE49-F238E27FC236}">
                <a16:creationId xmlns:a16="http://schemas.microsoft.com/office/drawing/2014/main" id="{E5B2D972-749B-3F8F-EF26-6E015C0A0BA1}"/>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9247" y="-140819"/>
            <a:ext cx="11633505" cy="1157603"/>
          </a:xfrm>
          <a:prstGeom prst="rect">
            <a:avLst/>
          </a:prstGeom>
        </p:spPr>
      </p:pic>
    </p:spTree>
    <p:extLst>
      <p:ext uri="{BB962C8B-B14F-4D97-AF65-F5344CB8AC3E}">
        <p14:creationId xmlns:p14="http://schemas.microsoft.com/office/powerpoint/2010/main" val="90679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CF5"/>
        </a:solidFill>
        <a:effectLst/>
      </p:bgPr>
    </p:bg>
    <p:spTree>
      <p:nvGrpSpPr>
        <p:cNvPr id="1" name=""/>
        <p:cNvGrpSpPr/>
        <p:nvPr/>
      </p:nvGrpSpPr>
      <p:grpSpPr>
        <a:xfrm>
          <a:off x="0" y="0"/>
          <a:ext cx="0" cy="0"/>
          <a:chOff x="0" y="0"/>
          <a:chExt cx="0" cy="0"/>
        </a:xfrm>
      </p:grpSpPr>
      <p:sp>
        <p:nvSpPr>
          <p:cNvPr id="12" name="Title 11" hidden="1">
            <a:extLst>
              <a:ext uri="{FF2B5EF4-FFF2-40B4-BE49-F238E27FC236}">
                <a16:creationId xmlns:a16="http://schemas.microsoft.com/office/drawing/2014/main" id="{C94159A8-A2CB-D018-DCA8-33F25D6C8903}"/>
              </a:ext>
            </a:extLst>
          </p:cNvPr>
          <p:cNvSpPr>
            <a:spLocks noGrp="1"/>
          </p:cNvSpPr>
          <p:nvPr>
            <p:ph type="title"/>
          </p:nvPr>
        </p:nvSpPr>
        <p:spPr>
          <a:xfrm>
            <a:off x="524775" y="-1516773"/>
            <a:ext cx="10515600" cy="1325563"/>
          </a:xfrm>
        </p:spPr>
        <p:txBody>
          <a:bodyPr/>
          <a:lstStyle/>
          <a:p>
            <a:r>
              <a:rPr lang="en-US" dirty="0"/>
              <a:t>Comparing Queens – comparison chart</a:t>
            </a:r>
          </a:p>
        </p:txBody>
      </p:sp>
      <p:pic>
        <p:nvPicPr>
          <p:cNvPr id="4" name="Picture 3">
            <a:extLst>
              <a:ext uri="{FF2B5EF4-FFF2-40B4-BE49-F238E27FC236}">
                <a16:creationId xmlns:a16="http://schemas.microsoft.com/office/drawing/2014/main" id="{03E2FE0D-D29E-6FD6-80A3-D9D61A337E6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 y="-1"/>
            <a:ext cx="12192147" cy="6911773"/>
          </a:xfrm>
          <a:prstGeom prst="rect">
            <a:avLst/>
          </a:prstGeom>
          <a:ln>
            <a:noFill/>
          </a:ln>
        </p:spPr>
      </p:pic>
      <p:sp>
        <p:nvSpPr>
          <p:cNvPr id="8" name="Title 8">
            <a:extLst>
              <a:ext uri="{FF2B5EF4-FFF2-40B4-BE49-F238E27FC236}">
                <a16:creationId xmlns:a16="http://schemas.microsoft.com/office/drawing/2014/main" id="{D9644CA8-D2B7-3E09-8082-7DD5744F5954}"/>
              </a:ext>
            </a:extLst>
          </p:cNvPr>
          <p:cNvSpPr txBox="1">
            <a:spLocks/>
          </p:cNvSpPr>
          <p:nvPr/>
        </p:nvSpPr>
        <p:spPr>
          <a:xfrm>
            <a:off x="723104" y="458158"/>
            <a:ext cx="8133329"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5400" b="1" spc="100" dirty="0">
                <a:solidFill>
                  <a:srgbClr val="31AC60"/>
                </a:solidFill>
                <a:latin typeface="Gill Sans Nova Cond"/>
                <a:ea typeface="Open Sans Condensed" panose="020B0306030504020204" pitchFamily="34" charset="0"/>
                <a:cs typeface="Open Sans Condensed" panose="020B0306030504020204" pitchFamily="34" charset="0"/>
              </a:rPr>
              <a:t>Comparing Queens</a:t>
            </a:r>
          </a:p>
        </p:txBody>
      </p:sp>
      <p:graphicFrame>
        <p:nvGraphicFramePr>
          <p:cNvPr id="13" name="Table 13" descr="A table that compares Queen Elizabeth I and Queen Victoria's reigns.">
            <a:extLst>
              <a:ext uri="{FF2B5EF4-FFF2-40B4-BE49-F238E27FC236}">
                <a16:creationId xmlns:a16="http://schemas.microsoft.com/office/drawing/2014/main" id="{0DFBF7C8-8609-F2A3-07D4-FA0C028FE5DF}"/>
              </a:ext>
            </a:extLst>
          </p:cNvPr>
          <p:cNvGraphicFramePr>
            <a:graphicFrameLocks noGrp="1"/>
          </p:cNvGraphicFramePr>
          <p:nvPr>
            <p:extLst>
              <p:ext uri="{D42A27DB-BD31-4B8C-83A1-F6EECF244321}">
                <p14:modId xmlns:p14="http://schemas.microsoft.com/office/powerpoint/2010/main" val="4095292250"/>
              </p:ext>
            </p:extLst>
          </p:nvPr>
        </p:nvGraphicFramePr>
        <p:xfrm>
          <a:off x="853050" y="1427970"/>
          <a:ext cx="10485750" cy="4729480"/>
        </p:xfrm>
        <a:graphic>
          <a:graphicData uri="http://schemas.openxmlformats.org/drawingml/2006/table">
            <a:tbl>
              <a:tblPr firstRow="1" bandRow="1">
                <a:tableStyleId>{5C22544A-7EE6-4342-B048-85BDC9FD1C3A}</a:tableStyleId>
              </a:tblPr>
              <a:tblGrid>
                <a:gridCol w="2611119">
                  <a:extLst>
                    <a:ext uri="{9D8B030D-6E8A-4147-A177-3AD203B41FA5}">
                      <a16:colId xmlns:a16="http://schemas.microsoft.com/office/drawing/2014/main" val="90810182"/>
                    </a:ext>
                  </a:extLst>
                </a:gridCol>
                <a:gridCol w="3991708">
                  <a:extLst>
                    <a:ext uri="{9D8B030D-6E8A-4147-A177-3AD203B41FA5}">
                      <a16:colId xmlns:a16="http://schemas.microsoft.com/office/drawing/2014/main" val="2692835133"/>
                    </a:ext>
                  </a:extLst>
                </a:gridCol>
                <a:gridCol w="3882923">
                  <a:extLst>
                    <a:ext uri="{9D8B030D-6E8A-4147-A177-3AD203B41FA5}">
                      <a16:colId xmlns:a16="http://schemas.microsoft.com/office/drawing/2014/main" val="286130038"/>
                    </a:ext>
                  </a:extLst>
                </a:gridCol>
              </a:tblGrid>
              <a:tr h="370840">
                <a:tc>
                  <a:txBody>
                    <a:bodyPr/>
                    <a:lstStyle/>
                    <a:p>
                      <a:pPr algn="l"/>
                      <a:endParaRPr lang="en-GB" sz="2000" b="0" i="0" dirty="0">
                        <a:solidFill>
                          <a:srgbClr val="31AC60"/>
                        </a:solidFill>
                        <a:latin typeface="Gill Sans MT Condensed" panose="020B0506020104020203" pitchFamily="34" charset="77"/>
                      </a:endParaRPr>
                    </a:p>
                  </a:txBody>
                  <a:tcPr>
                    <a:lnL w="12700" cap="flat" cmpd="sng" algn="ctr">
                      <a:solidFill>
                        <a:srgbClr val="C88916"/>
                      </a:solidFill>
                      <a:prstDash val="solid"/>
                      <a:round/>
                      <a:headEnd type="none" w="med" len="med"/>
                      <a:tailEnd type="none" w="med" len="med"/>
                    </a:lnL>
                    <a:lnR w="12700" cap="flat" cmpd="sng" algn="ctr">
                      <a:solidFill>
                        <a:srgbClr val="C88916"/>
                      </a:solidFill>
                      <a:prstDash val="solid"/>
                      <a:round/>
                      <a:headEnd type="none" w="med" len="med"/>
                      <a:tailEnd type="none" w="med" len="med"/>
                    </a:lnR>
                    <a:lnT w="12700" cap="flat" cmpd="sng" algn="ctr">
                      <a:solidFill>
                        <a:srgbClr val="C88916"/>
                      </a:solidFill>
                      <a:prstDash val="solid"/>
                      <a:round/>
                      <a:headEnd type="none" w="med" len="med"/>
                      <a:tailEnd type="none" w="med" len="med"/>
                    </a:lnT>
                    <a:lnB w="12700" cap="flat" cmpd="sng" algn="ctr">
                      <a:solidFill>
                        <a:srgbClr val="C8891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2000" b="1" i="0" dirty="0">
                          <a:solidFill>
                            <a:srgbClr val="31AC60"/>
                          </a:solidFill>
                          <a:latin typeface="Gill Sans Nova Cond"/>
                          <a:ea typeface="Open Sans Condensed" panose="020B0306030504020204" pitchFamily="34" charset="0"/>
                          <a:cs typeface="Open Sans Condensed" panose="020B0306030504020204" pitchFamily="34" charset="0"/>
                        </a:rPr>
                        <a:t>Queen</a:t>
                      </a:r>
                      <a:r>
                        <a:rPr lang="en-GB" sz="2000" b="1" i="0" baseline="0" dirty="0">
                          <a:solidFill>
                            <a:srgbClr val="31AC60"/>
                          </a:solidFill>
                          <a:latin typeface="Gill Sans Nova Cond"/>
                          <a:ea typeface="Open Sans Condensed" panose="020B0306030504020204" pitchFamily="34" charset="0"/>
                          <a:cs typeface="Open Sans Condensed" panose="020B0306030504020204" pitchFamily="34" charset="0"/>
                        </a:rPr>
                        <a:t> Elizabeth I</a:t>
                      </a:r>
                      <a:endParaRPr lang="en-GB" sz="2000" b="1" i="0" dirty="0">
                        <a:solidFill>
                          <a:srgbClr val="31AC60"/>
                        </a:solidFill>
                        <a:latin typeface="Gill Sans Nova Cond"/>
                        <a:ea typeface="Open Sans Condensed" panose="020B0306030504020204" pitchFamily="34" charset="0"/>
                        <a:cs typeface="Open Sans Condensed" panose="020B0306030504020204" pitchFamily="34" charset="0"/>
                      </a:endParaRPr>
                    </a:p>
                  </a:txBody>
                  <a:tcPr>
                    <a:lnL w="12700" cap="flat" cmpd="sng" algn="ctr">
                      <a:solidFill>
                        <a:srgbClr val="C88916"/>
                      </a:solidFill>
                      <a:prstDash val="solid"/>
                      <a:round/>
                      <a:headEnd type="none" w="med" len="med"/>
                      <a:tailEnd type="none" w="med" len="med"/>
                    </a:lnL>
                    <a:lnR w="12700" cap="flat" cmpd="sng" algn="ctr">
                      <a:solidFill>
                        <a:srgbClr val="C88916"/>
                      </a:solidFill>
                      <a:prstDash val="solid"/>
                      <a:round/>
                      <a:headEnd type="none" w="med" len="med"/>
                      <a:tailEnd type="none" w="med" len="med"/>
                    </a:lnR>
                    <a:lnT w="12700" cap="flat" cmpd="sng" algn="ctr">
                      <a:solidFill>
                        <a:srgbClr val="C88916"/>
                      </a:solidFill>
                      <a:prstDash val="solid"/>
                      <a:round/>
                      <a:headEnd type="none" w="med" len="med"/>
                      <a:tailEnd type="none" w="med" len="med"/>
                    </a:lnT>
                    <a:lnB w="12700" cap="flat" cmpd="sng" algn="ctr">
                      <a:solidFill>
                        <a:srgbClr val="C8891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i="0" dirty="0">
                          <a:solidFill>
                            <a:srgbClr val="31AC60"/>
                          </a:solidFill>
                          <a:latin typeface="Gill Sans Nova Cond"/>
                          <a:ea typeface="Open Sans Condensed" panose="020B0306030504020204" pitchFamily="34" charset="0"/>
                          <a:cs typeface="Open Sans Condensed" panose="020B0306030504020204" pitchFamily="34" charset="0"/>
                        </a:rPr>
                        <a:t>Queen Victoria</a:t>
                      </a:r>
                    </a:p>
                  </a:txBody>
                  <a:tcPr>
                    <a:lnL w="12700" cap="flat" cmpd="sng" algn="ctr">
                      <a:solidFill>
                        <a:srgbClr val="C88916"/>
                      </a:solidFill>
                      <a:prstDash val="solid"/>
                      <a:round/>
                      <a:headEnd type="none" w="med" len="med"/>
                      <a:tailEnd type="none" w="med" len="med"/>
                    </a:lnL>
                    <a:lnR w="12700" cap="flat" cmpd="sng" algn="ctr">
                      <a:solidFill>
                        <a:srgbClr val="C88916"/>
                      </a:solidFill>
                      <a:prstDash val="solid"/>
                      <a:round/>
                      <a:headEnd type="none" w="med" len="med"/>
                      <a:tailEnd type="none" w="med" len="med"/>
                    </a:lnR>
                    <a:lnT w="12700" cap="flat" cmpd="sng" algn="ctr">
                      <a:solidFill>
                        <a:srgbClr val="C88916"/>
                      </a:solidFill>
                      <a:prstDash val="solid"/>
                      <a:round/>
                      <a:headEnd type="none" w="med" len="med"/>
                      <a:tailEnd type="none" w="med" len="med"/>
                    </a:lnT>
                    <a:lnB w="12700" cap="flat" cmpd="sng" algn="ctr">
                      <a:solidFill>
                        <a:srgbClr val="C8891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417974"/>
                  </a:ext>
                </a:extLst>
              </a:tr>
              <a:tr h="370840">
                <a:tc>
                  <a:txBody>
                    <a:bodyPr/>
                    <a:lstStyle/>
                    <a:p>
                      <a:pPr algn="l"/>
                      <a:r>
                        <a:rPr lang="en-GB" sz="1200" b="1" i="0" dirty="0">
                          <a:solidFill>
                            <a:schemeClr val="tx1"/>
                          </a:solidFill>
                          <a:latin typeface="Georgia" panose="02040502050405020303" pitchFamily="18" charset="0"/>
                        </a:rPr>
                        <a:t>When</a:t>
                      </a:r>
                      <a:r>
                        <a:rPr lang="en-GB" sz="1200" b="1" i="0" baseline="0" dirty="0">
                          <a:solidFill>
                            <a:schemeClr val="tx1"/>
                          </a:solidFill>
                          <a:latin typeface="Georgia" panose="02040502050405020303" pitchFamily="18" charset="0"/>
                        </a:rPr>
                        <a:t> did they reign?</a:t>
                      </a:r>
                      <a:endParaRPr lang="en-GB" sz="1200" b="1" i="0" dirty="0">
                        <a:solidFill>
                          <a:schemeClr val="tx1"/>
                        </a:solidFill>
                        <a:latin typeface="Georgia" panose="02040502050405020303" pitchFamily="18" charset="0"/>
                      </a:endParaRPr>
                    </a:p>
                  </a:txBody>
                  <a:tcPr>
                    <a:lnL w="12700" cap="flat" cmpd="sng" algn="ctr">
                      <a:solidFill>
                        <a:srgbClr val="C88916"/>
                      </a:solidFill>
                      <a:prstDash val="solid"/>
                      <a:round/>
                      <a:headEnd type="none" w="med" len="med"/>
                      <a:tailEnd type="none" w="med" len="med"/>
                    </a:lnL>
                    <a:lnR w="12700" cap="flat" cmpd="sng" algn="ctr">
                      <a:solidFill>
                        <a:srgbClr val="C88916"/>
                      </a:solidFill>
                      <a:prstDash val="solid"/>
                      <a:round/>
                      <a:headEnd type="none" w="med" len="med"/>
                      <a:tailEnd type="none" w="med" len="med"/>
                    </a:lnR>
                    <a:lnT w="12700" cap="flat" cmpd="sng" algn="ctr">
                      <a:solidFill>
                        <a:srgbClr val="C88916"/>
                      </a:solidFill>
                      <a:prstDash val="solid"/>
                      <a:round/>
                      <a:headEnd type="none" w="med" len="med"/>
                      <a:tailEnd type="none" w="med" len="med"/>
                    </a:lnT>
                    <a:lnB w="12700" cap="flat" cmpd="sng" algn="ctr">
                      <a:solidFill>
                        <a:srgbClr val="C8891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200" b="0" dirty="0">
                          <a:solidFill>
                            <a:sysClr val="windowText" lastClr="000000"/>
                          </a:solidFill>
                          <a:latin typeface="Georgia" panose="02040502050405020303" pitchFamily="18" charset="0"/>
                        </a:rPr>
                        <a:t>1558 – 1603 (44 years)</a:t>
                      </a:r>
                    </a:p>
                  </a:txBody>
                  <a:tcPr>
                    <a:lnL w="12700" cap="flat" cmpd="sng" algn="ctr">
                      <a:solidFill>
                        <a:srgbClr val="C88916"/>
                      </a:solidFill>
                      <a:prstDash val="solid"/>
                      <a:round/>
                      <a:headEnd type="none" w="med" len="med"/>
                      <a:tailEnd type="none" w="med" len="med"/>
                    </a:lnL>
                    <a:lnR w="12700" cap="flat" cmpd="sng" algn="ctr">
                      <a:solidFill>
                        <a:srgbClr val="C88916"/>
                      </a:solidFill>
                      <a:prstDash val="solid"/>
                      <a:round/>
                      <a:headEnd type="none" w="med" len="med"/>
                      <a:tailEnd type="none" w="med" len="med"/>
                    </a:lnR>
                    <a:lnT w="12700" cap="flat" cmpd="sng" algn="ctr">
                      <a:solidFill>
                        <a:srgbClr val="C88916"/>
                      </a:solidFill>
                      <a:prstDash val="solid"/>
                      <a:round/>
                      <a:headEnd type="none" w="med" len="med"/>
                      <a:tailEnd type="none" w="med" len="med"/>
                    </a:lnT>
                    <a:lnB w="12700" cap="flat" cmpd="sng" algn="ctr">
                      <a:solidFill>
                        <a:srgbClr val="C8891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ysClr val="windowText" lastClr="000000"/>
                          </a:solidFill>
                          <a:latin typeface="Georgia" panose="02040502050405020303" pitchFamily="18" charset="0"/>
                        </a:rPr>
                        <a:t>1837 – 1901 (63 years)</a:t>
                      </a:r>
                    </a:p>
                  </a:txBody>
                  <a:tcPr>
                    <a:lnL w="12700" cap="flat" cmpd="sng" algn="ctr">
                      <a:solidFill>
                        <a:srgbClr val="C88916"/>
                      </a:solidFill>
                      <a:prstDash val="solid"/>
                      <a:round/>
                      <a:headEnd type="none" w="med" len="med"/>
                      <a:tailEnd type="none" w="med" len="med"/>
                    </a:lnL>
                    <a:lnR w="12700" cap="flat" cmpd="sng" algn="ctr">
                      <a:solidFill>
                        <a:srgbClr val="C88916"/>
                      </a:solidFill>
                      <a:prstDash val="solid"/>
                      <a:round/>
                      <a:headEnd type="none" w="med" len="med"/>
                      <a:tailEnd type="none" w="med" len="med"/>
                    </a:lnR>
                    <a:lnT w="12700" cap="flat" cmpd="sng" algn="ctr">
                      <a:solidFill>
                        <a:srgbClr val="C88916"/>
                      </a:solidFill>
                      <a:prstDash val="solid"/>
                      <a:round/>
                      <a:headEnd type="none" w="med" len="med"/>
                      <a:tailEnd type="none" w="med" len="med"/>
                    </a:lnT>
                    <a:lnB w="12700" cap="flat" cmpd="sng" algn="ctr">
                      <a:solidFill>
                        <a:srgbClr val="C8891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6398913"/>
                  </a:ext>
                </a:extLst>
              </a:tr>
              <a:tr h="370840">
                <a:tc>
                  <a:txBody>
                    <a:bodyPr/>
                    <a:lstStyle/>
                    <a:p>
                      <a:pPr algn="l"/>
                      <a:r>
                        <a:rPr lang="en-US" sz="1200" b="1" i="0" dirty="0">
                          <a:solidFill>
                            <a:schemeClr val="tx1"/>
                          </a:solidFill>
                          <a:latin typeface="Georgia" panose="02040502050405020303" pitchFamily="18" charset="0"/>
                        </a:rPr>
                        <a:t>Where did they reign</a:t>
                      </a:r>
                    </a:p>
                  </a:txBody>
                  <a:tcPr>
                    <a:lnL w="12700" cap="flat" cmpd="sng" algn="ctr">
                      <a:solidFill>
                        <a:srgbClr val="C88916"/>
                      </a:solidFill>
                      <a:prstDash val="solid"/>
                      <a:round/>
                      <a:headEnd type="none" w="med" len="med"/>
                      <a:tailEnd type="none" w="med" len="med"/>
                    </a:lnL>
                    <a:lnR w="12700" cap="flat" cmpd="sng" algn="ctr">
                      <a:solidFill>
                        <a:srgbClr val="C88916"/>
                      </a:solidFill>
                      <a:prstDash val="solid"/>
                      <a:round/>
                      <a:headEnd type="none" w="med" len="med"/>
                      <a:tailEnd type="none" w="med" len="med"/>
                    </a:lnR>
                    <a:lnT w="12700" cap="flat" cmpd="sng" algn="ctr">
                      <a:solidFill>
                        <a:srgbClr val="C88916"/>
                      </a:solidFill>
                      <a:prstDash val="solid"/>
                      <a:round/>
                      <a:headEnd type="none" w="med" len="med"/>
                      <a:tailEnd type="none" w="med" len="med"/>
                    </a:lnT>
                    <a:lnB w="12700" cap="flat" cmpd="sng" algn="ctr">
                      <a:solidFill>
                        <a:srgbClr val="C8891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dirty="0">
                          <a:latin typeface="Georgia" panose="02040502050405020303" pitchFamily="18" charset="0"/>
                        </a:rPr>
                        <a:t>England, Wales and Ireland</a:t>
                      </a:r>
                    </a:p>
                  </a:txBody>
                  <a:tcPr>
                    <a:lnL w="12700" cap="flat" cmpd="sng" algn="ctr">
                      <a:solidFill>
                        <a:srgbClr val="C88916"/>
                      </a:solidFill>
                      <a:prstDash val="solid"/>
                      <a:round/>
                      <a:headEnd type="none" w="med" len="med"/>
                      <a:tailEnd type="none" w="med" len="med"/>
                    </a:lnL>
                    <a:lnR w="12700" cap="flat" cmpd="sng" algn="ctr">
                      <a:solidFill>
                        <a:srgbClr val="C88916"/>
                      </a:solidFill>
                      <a:prstDash val="solid"/>
                      <a:round/>
                      <a:headEnd type="none" w="med" len="med"/>
                      <a:tailEnd type="none" w="med" len="med"/>
                    </a:lnR>
                    <a:lnT w="12700" cap="flat" cmpd="sng" algn="ctr">
                      <a:solidFill>
                        <a:srgbClr val="C88916"/>
                      </a:solidFill>
                      <a:prstDash val="solid"/>
                      <a:round/>
                      <a:headEnd type="none" w="med" len="med"/>
                      <a:tailEnd type="none" w="med" len="med"/>
                    </a:lnT>
                    <a:lnB w="12700" cap="flat" cmpd="sng" algn="ctr">
                      <a:solidFill>
                        <a:srgbClr val="C8891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dirty="0">
                          <a:latin typeface="Georgia" panose="02040502050405020303" pitchFamily="18" charset="0"/>
                        </a:rPr>
                        <a:t>England, Scotland, Wales, Ireland, Canada, Egypt, India, Australia, New Zealand and more across the British Empire.</a:t>
                      </a:r>
                    </a:p>
                  </a:txBody>
                  <a:tcPr>
                    <a:lnL w="12700" cap="flat" cmpd="sng" algn="ctr">
                      <a:solidFill>
                        <a:srgbClr val="C88916"/>
                      </a:solidFill>
                      <a:prstDash val="solid"/>
                      <a:round/>
                      <a:headEnd type="none" w="med" len="med"/>
                      <a:tailEnd type="none" w="med" len="med"/>
                    </a:lnL>
                    <a:lnR w="12700" cap="flat" cmpd="sng" algn="ctr">
                      <a:solidFill>
                        <a:srgbClr val="C88916"/>
                      </a:solidFill>
                      <a:prstDash val="solid"/>
                      <a:round/>
                      <a:headEnd type="none" w="med" len="med"/>
                      <a:tailEnd type="none" w="med" len="med"/>
                    </a:lnR>
                    <a:lnT w="12700" cap="flat" cmpd="sng" algn="ctr">
                      <a:solidFill>
                        <a:srgbClr val="C88916"/>
                      </a:solidFill>
                      <a:prstDash val="solid"/>
                      <a:round/>
                      <a:headEnd type="none" w="med" len="med"/>
                      <a:tailEnd type="none" w="med" len="med"/>
                    </a:lnT>
                    <a:lnB w="12700" cap="flat" cmpd="sng" algn="ctr">
                      <a:solidFill>
                        <a:srgbClr val="C8891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1120474"/>
                  </a:ext>
                </a:extLst>
              </a:tr>
              <a:tr h="370840">
                <a:tc>
                  <a:txBody>
                    <a:bodyPr/>
                    <a:lstStyle/>
                    <a:p>
                      <a:pPr algn="l"/>
                      <a:r>
                        <a:rPr lang="en-US" sz="1200" b="1" i="0" dirty="0">
                          <a:solidFill>
                            <a:schemeClr val="tx1"/>
                          </a:solidFill>
                          <a:latin typeface="Georgia" panose="02040502050405020303" pitchFamily="18" charset="0"/>
                        </a:rPr>
                        <a:t>What power did they have?</a:t>
                      </a:r>
                    </a:p>
                  </a:txBody>
                  <a:tcPr>
                    <a:lnL w="12700" cap="flat" cmpd="sng" algn="ctr">
                      <a:solidFill>
                        <a:srgbClr val="C88916"/>
                      </a:solidFill>
                      <a:prstDash val="solid"/>
                      <a:round/>
                      <a:headEnd type="none" w="med" len="med"/>
                      <a:tailEnd type="none" w="med" len="med"/>
                    </a:lnL>
                    <a:lnR w="12700" cap="flat" cmpd="sng" algn="ctr">
                      <a:solidFill>
                        <a:srgbClr val="C88916"/>
                      </a:solidFill>
                      <a:prstDash val="solid"/>
                      <a:round/>
                      <a:headEnd type="none" w="med" len="med"/>
                      <a:tailEnd type="none" w="med" len="med"/>
                    </a:lnR>
                    <a:lnT w="12700" cap="flat" cmpd="sng" algn="ctr">
                      <a:solidFill>
                        <a:srgbClr val="C88916"/>
                      </a:solidFill>
                      <a:prstDash val="solid"/>
                      <a:round/>
                      <a:headEnd type="none" w="med" len="med"/>
                      <a:tailEnd type="none" w="med" len="med"/>
                    </a:lnT>
                    <a:lnB w="12700" cap="flat" cmpd="sng" algn="ctr">
                      <a:solidFill>
                        <a:srgbClr val="C8891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dirty="0">
                          <a:latin typeface="Georgia" panose="02040502050405020303" pitchFamily="18" charset="0"/>
                        </a:rPr>
                        <a:t>Made decisions about how the country </a:t>
                      </a:r>
                    </a:p>
                    <a:p>
                      <a:pPr algn="l"/>
                      <a:r>
                        <a:rPr lang="en-US" sz="1200" dirty="0">
                          <a:latin typeface="Georgia" panose="02040502050405020303" pitchFamily="18" charset="0"/>
                        </a:rPr>
                        <a:t>would run at home and abroad.</a:t>
                      </a:r>
                    </a:p>
                    <a:p>
                      <a:pPr algn="l"/>
                      <a:endParaRPr lang="en-US" sz="800" dirty="0">
                        <a:latin typeface="Georgia" panose="02040502050405020303" pitchFamily="18" charset="0"/>
                      </a:endParaRPr>
                    </a:p>
                    <a:p>
                      <a:pPr algn="l"/>
                      <a:r>
                        <a:rPr lang="en-US" sz="1200" dirty="0">
                          <a:latin typeface="Georgia" panose="02040502050405020303" pitchFamily="18" charset="0"/>
                        </a:rPr>
                        <a:t>Set up the Church of England.</a:t>
                      </a:r>
                    </a:p>
                    <a:p>
                      <a:pPr algn="l"/>
                      <a:endParaRPr lang="en-US" sz="800" dirty="0">
                        <a:latin typeface="Georgia" panose="02040502050405020303" pitchFamily="18" charset="0"/>
                      </a:endParaRPr>
                    </a:p>
                    <a:p>
                      <a:pPr algn="l"/>
                      <a:r>
                        <a:rPr lang="en-US" sz="1200" dirty="0">
                          <a:latin typeface="Georgia" panose="02040502050405020303" pitchFamily="18" charset="0"/>
                        </a:rPr>
                        <a:t>Decided what Parliament could discuss.</a:t>
                      </a:r>
                    </a:p>
                  </a:txBody>
                  <a:tcPr>
                    <a:lnL w="12700" cap="flat" cmpd="sng" algn="ctr">
                      <a:solidFill>
                        <a:srgbClr val="C88916"/>
                      </a:solidFill>
                      <a:prstDash val="solid"/>
                      <a:round/>
                      <a:headEnd type="none" w="med" len="med"/>
                      <a:tailEnd type="none" w="med" len="med"/>
                    </a:lnL>
                    <a:lnR w="12700" cap="flat" cmpd="sng" algn="ctr">
                      <a:solidFill>
                        <a:srgbClr val="C88916"/>
                      </a:solidFill>
                      <a:prstDash val="solid"/>
                      <a:round/>
                      <a:headEnd type="none" w="med" len="med"/>
                      <a:tailEnd type="none" w="med" len="med"/>
                    </a:lnR>
                    <a:lnT w="12700" cap="flat" cmpd="sng" algn="ctr">
                      <a:solidFill>
                        <a:srgbClr val="C88916"/>
                      </a:solidFill>
                      <a:prstDash val="solid"/>
                      <a:round/>
                      <a:headEnd type="none" w="med" len="med"/>
                      <a:tailEnd type="none" w="med" len="med"/>
                    </a:lnT>
                    <a:lnB w="12700" cap="flat" cmpd="sng" algn="ctr">
                      <a:solidFill>
                        <a:srgbClr val="C8891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dirty="0">
                          <a:latin typeface="Georgia" panose="02040502050405020303" pitchFamily="18" charset="0"/>
                        </a:rPr>
                        <a:t>The Queen’s power reduced and more decisions </a:t>
                      </a:r>
                    </a:p>
                    <a:p>
                      <a:pPr algn="l"/>
                      <a:r>
                        <a:rPr lang="en-US" sz="1200" dirty="0">
                          <a:latin typeface="Georgia" panose="02040502050405020303" pitchFamily="18" charset="0"/>
                        </a:rPr>
                        <a:t>were made by the Houses of Parliament.</a:t>
                      </a:r>
                    </a:p>
                    <a:p>
                      <a:pPr algn="l"/>
                      <a:endParaRPr lang="en-US" sz="800" dirty="0">
                        <a:latin typeface="Georgia" panose="02040502050405020303" pitchFamily="18" charset="0"/>
                      </a:endParaRPr>
                    </a:p>
                    <a:p>
                      <a:pPr algn="l"/>
                      <a:r>
                        <a:rPr lang="en-US" sz="1200" dirty="0">
                          <a:latin typeface="Georgia" panose="02040502050405020303" pitchFamily="18" charset="0"/>
                        </a:rPr>
                        <a:t>Ruled over other countries in the Empire too.</a:t>
                      </a:r>
                    </a:p>
                  </a:txBody>
                  <a:tcPr>
                    <a:lnL w="12700" cap="flat" cmpd="sng" algn="ctr">
                      <a:solidFill>
                        <a:srgbClr val="C88916"/>
                      </a:solidFill>
                      <a:prstDash val="solid"/>
                      <a:round/>
                      <a:headEnd type="none" w="med" len="med"/>
                      <a:tailEnd type="none" w="med" len="med"/>
                    </a:lnL>
                    <a:lnR w="12700" cap="flat" cmpd="sng" algn="ctr">
                      <a:solidFill>
                        <a:srgbClr val="C88916"/>
                      </a:solidFill>
                      <a:prstDash val="solid"/>
                      <a:round/>
                      <a:headEnd type="none" w="med" len="med"/>
                      <a:tailEnd type="none" w="med" len="med"/>
                    </a:lnR>
                    <a:lnT w="12700" cap="flat" cmpd="sng" algn="ctr">
                      <a:solidFill>
                        <a:srgbClr val="C88916"/>
                      </a:solidFill>
                      <a:prstDash val="solid"/>
                      <a:round/>
                      <a:headEnd type="none" w="med" len="med"/>
                      <a:tailEnd type="none" w="med" len="med"/>
                    </a:lnT>
                    <a:lnB w="12700" cap="flat" cmpd="sng" algn="ctr">
                      <a:solidFill>
                        <a:srgbClr val="C8891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3152763"/>
                  </a:ext>
                </a:extLst>
              </a:tr>
              <a:tr h="370840">
                <a:tc>
                  <a:txBody>
                    <a:bodyPr/>
                    <a:lstStyle/>
                    <a:p>
                      <a:pPr algn="l"/>
                      <a:r>
                        <a:rPr lang="en-US" sz="1200" b="1" i="0" dirty="0">
                          <a:solidFill>
                            <a:schemeClr val="tx1"/>
                          </a:solidFill>
                          <a:latin typeface="Georgia" panose="02040502050405020303" pitchFamily="18" charset="0"/>
                        </a:rPr>
                        <a:t>Did they have a large family?</a:t>
                      </a:r>
                    </a:p>
                  </a:txBody>
                  <a:tcPr>
                    <a:lnL w="12700" cap="flat" cmpd="sng" algn="ctr">
                      <a:solidFill>
                        <a:srgbClr val="C88916"/>
                      </a:solidFill>
                      <a:prstDash val="solid"/>
                      <a:round/>
                      <a:headEnd type="none" w="med" len="med"/>
                      <a:tailEnd type="none" w="med" len="med"/>
                    </a:lnL>
                    <a:lnR w="12700" cap="flat" cmpd="sng" algn="ctr">
                      <a:solidFill>
                        <a:srgbClr val="C88916"/>
                      </a:solidFill>
                      <a:prstDash val="solid"/>
                      <a:round/>
                      <a:headEnd type="none" w="med" len="med"/>
                      <a:tailEnd type="none" w="med" len="med"/>
                    </a:lnR>
                    <a:lnT w="12700" cap="flat" cmpd="sng" algn="ctr">
                      <a:solidFill>
                        <a:srgbClr val="C88916"/>
                      </a:solidFill>
                      <a:prstDash val="solid"/>
                      <a:round/>
                      <a:headEnd type="none" w="med" len="med"/>
                      <a:tailEnd type="none" w="med" len="med"/>
                    </a:lnT>
                    <a:lnB w="12700" cap="flat" cmpd="sng" algn="ctr">
                      <a:solidFill>
                        <a:srgbClr val="C8891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dirty="0">
                          <a:latin typeface="Georgia" panose="02040502050405020303" pitchFamily="18" charset="0"/>
                        </a:rPr>
                        <a:t>She had a sister and a brother but never </a:t>
                      </a:r>
                    </a:p>
                    <a:p>
                      <a:pPr algn="l"/>
                      <a:r>
                        <a:rPr lang="en-US" sz="1200" dirty="0">
                          <a:latin typeface="Georgia" panose="02040502050405020303" pitchFamily="18" charset="0"/>
                        </a:rPr>
                        <a:t>married and had no children.</a:t>
                      </a:r>
                    </a:p>
                  </a:txBody>
                  <a:tcPr>
                    <a:lnL w="12700" cap="flat" cmpd="sng" algn="ctr">
                      <a:solidFill>
                        <a:srgbClr val="C88916"/>
                      </a:solidFill>
                      <a:prstDash val="solid"/>
                      <a:round/>
                      <a:headEnd type="none" w="med" len="med"/>
                      <a:tailEnd type="none" w="med" len="med"/>
                    </a:lnL>
                    <a:lnR w="12700" cap="flat" cmpd="sng" algn="ctr">
                      <a:solidFill>
                        <a:srgbClr val="C88916"/>
                      </a:solidFill>
                      <a:prstDash val="solid"/>
                      <a:round/>
                      <a:headEnd type="none" w="med" len="med"/>
                      <a:tailEnd type="none" w="med" len="med"/>
                    </a:lnR>
                    <a:lnT w="12700" cap="flat" cmpd="sng" algn="ctr">
                      <a:solidFill>
                        <a:srgbClr val="C88916"/>
                      </a:solidFill>
                      <a:prstDash val="solid"/>
                      <a:round/>
                      <a:headEnd type="none" w="med" len="med"/>
                      <a:tailEnd type="none" w="med" len="med"/>
                    </a:lnT>
                    <a:lnB w="12700" cap="flat" cmpd="sng" algn="ctr">
                      <a:solidFill>
                        <a:srgbClr val="C8891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dirty="0">
                          <a:latin typeface="Georgia" panose="02040502050405020303" pitchFamily="18" charset="0"/>
                        </a:rPr>
                        <a:t>She married Prince Albert and had nine </a:t>
                      </a:r>
                    </a:p>
                    <a:p>
                      <a:pPr algn="l"/>
                      <a:r>
                        <a:rPr lang="en-US" sz="1200" dirty="0">
                          <a:latin typeface="Georgia" panose="02040502050405020303" pitchFamily="18" charset="0"/>
                        </a:rPr>
                        <a:t>children and lots of godchildren.</a:t>
                      </a:r>
                    </a:p>
                  </a:txBody>
                  <a:tcPr>
                    <a:lnL w="12700" cap="flat" cmpd="sng" algn="ctr">
                      <a:solidFill>
                        <a:srgbClr val="C88916"/>
                      </a:solidFill>
                      <a:prstDash val="solid"/>
                      <a:round/>
                      <a:headEnd type="none" w="med" len="med"/>
                      <a:tailEnd type="none" w="med" len="med"/>
                    </a:lnL>
                    <a:lnR w="12700" cap="flat" cmpd="sng" algn="ctr">
                      <a:solidFill>
                        <a:srgbClr val="C88916"/>
                      </a:solidFill>
                      <a:prstDash val="solid"/>
                      <a:round/>
                      <a:headEnd type="none" w="med" len="med"/>
                      <a:tailEnd type="none" w="med" len="med"/>
                    </a:lnR>
                    <a:lnT w="12700" cap="flat" cmpd="sng" algn="ctr">
                      <a:solidFill>
                        <a:srgbClr val="C88916"/>
                      </a:solidFill>
                      <a:prstDash val="solid"/>
                      <a:round/>
                      <a:headEnd type="none" w="med" len="med"/>
                      <a:tailEnd type="none" w="med" len="med"/>
                    </a:lnT>
                    <a:lnB w="12700" cap="flat" cmpd="sng" algn="ctr">
                      <a:solidFill>
                        <a:srgbClr val="C8891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8769194"/>
                  </a:ext>
                </a:extLst>
              </a:tr>
              <a:tr h="1594371">
                <a:tc>
                  <a:txBody>
                    <a:bodyPr/>
                    <a:lstStyle/>
                    <a:p>
                      <a:pPr algn="l"/>
                      <a:r>
                        <a:rPr lang="en-US" sz="1200" b="1" i="0" dirty="0">
                          <a:solidFill>
                            <a:schemeClr val="tx1"/>
                          </a:solidFill>
                          <a:latin typeface="Georgia" panose="02040502050405020303" pitchFamily="18" charset="0"/>
                        </a:rPr>
                        <a:t>What difficulties did they face?</a:t>
                      </a:r>
                    </a:p>
                  </a:txBody>
                  <a:tcPr>
                    <a:lnL w="12700" cap="flat" cmpd="sng" algn="ctr">
                      <a:solidFill>
                        <a:srgbClr val="C88916"/>
                      </a:solidFill>
                      <a:prstDash val="solid"/>
                      <a:round/>
                      <a:headEnd type="none" w="med" len="med"/>
                      <a:tailEnd type="none" w="med" len="med"/>
                    </a:lnL>
                    <a:lnR w="12700" cap="flat" cmpd="sng" algn="ctr">
                      <a:solidFill>
                        <a:srgbClr val="C88916"/>
                      </a:solidFill>
                      <a:prstDash val="solid"/>
                      <a:round/>
                      <a:headEnd type="none" w="med" len="med"/>
                      <a:tailEnd type="none" w="med" len="med"/>
                    </a:lnR>
                    <a:lnT w="12700" cap="flat" cmpd="sng" algn="ctr">
                      <a:solidFill>
                        <a:srgbClr val="C88916"/>
                      </a:solidFill>
                      <a:prstDash val="solid"/>
                      <a:round/>
                      <a:headEnd type="none" w="med" len="med"/>
                      <a:tailEnd type="none" w="med" len="med"/>
                    </a:lnT>
                    <a:lnB w="12700" cap="flat" cmpd="sng" algn="ctr">
                      <a:solidFill>
                        <a:srgbClr val="C8891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dirty="0">
                          <a:latin typeface="Georgia" panose="02040502050405020303" pitchFamily="18" charset="0"/>
                        </a:rPr>
                        <a:t>People thought a woman could not rule without a husband.</a:t>
                      </a:r>
                    </a:p>
                    <a:p>
                      <a:pPr algn="l"/>
                      <a:endParaRPr lang="en-US" sz="800" dirty="0">
                        <a:latin typeface="Georgia" panose="02040502050405020303" pitchFamily="18" charset="0"/>
                      </a:endParaRPr>
                    </a:p>
                    <a:p>
                      <a:pPr algn="l"/>
                      <a:r>
                        <a:rPr lang="en-US" sz="1200" dirty="0">
                          <a:latin typeface="Georgia" panose="02040502050405020303" pitchFamily="18" charset="0"/>
                        </a:rPr>
                        <a:t>People had been fighting about different </a:t>
                      </a:r>
                    </a:p>
                    <a:p>
                      <a:pPr algn="l"/>
                      <a:r>
                        <a:rPr lang="en-US" sz="1200" dirty="0">
                          <a:latin typeface="Georgia" panose="02040502050405020303" pitchFamily="18" charset="0"/>
                        </a:rPr>
                        <a:t>religious beliefs in England.</a:t>
                      </a:r>
                    </a:p>
                    <a:p>
                      <a:pPr algn="l"/>
                      <a:endParaRPr lang="en-US" sz="800" dirty="0">
                        <a:latin typeface="Georgia" panose="02040502050405020303" pitchFamily="18" charset="0"/>
                      </a:endParaRPr>
                    </a:p>
                    <a:p>
                      <a:pPr algn="l"/>
                      <a:r>
                        <a:rPr lang="en-US" sz="1200" dirty="0">
                          <a:latin typeface="Georgia" panose="02040502050405020303" pitchFamily="18" charset="0"/>
                        </a:rPr>
                        <a:t>There was bad weather during her reign and not enough food.</a:t>
                      </a:r>
                    </a:p>
                  </a:txBody>
                  <a:tcPr>
                    <a:lnL w="12700" cap="flat" cmpd="sng" algn="ctr">
                      <a:solidFill>
                        <a:srgbClr val="C88916"/>
                      </a:solidFill>
                      <a:prstDash val="solid"/>
                      <a:round/>
                      <a:headEnd type="none" w="med" len="med"/>
                      <a:tailEnd type="none" w="med" len="med"/>
                    </a:lnL>
                    <a:lnR w="12700" cap="flat" cmpd="sng" algn="ctr">
                      <a:solidFill>
                        <a:srgbClr val="C88916"/>
                      </a:solidFill>
                      <a:prstDash val="solid"/>
                      <a:round/>
                      <a:headEnd type="none" w="med" len="med"/>
                      <a:tailEnd type="none" w="med" len="med"/>
                    </a:lnR>
                    <a:lnT w="12700" cap="flat" cmpd="sng" algn="ctr">
                      <a:solidFill>
                        <a:srgbClr val="C88916"/>
                      </a:solidFill>
                      <a:prstDash val="solid"/>
                      <a:round/>
                      <a:headEnd type="none" w="med" len="med"/>
                      <a:tailEnd type="none" w="med" len="med"/>
                    </a:lnT>
                    <a:lnB w="12700" cap="flat" cmpd="sng" algn="ctr">
                      <a:solidFill>
                        <a:srgbClr val="C8891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dirty="0">
                          <a:latin typeface="Georgia" panose="02040502050405020303" pitchFamily="18" charset="0"/>
                        </a:rPr>
                        <a:t>She became queen very young and people </a:t>
                      </a:r>
                    </a:p>
                    <a:p>
                      <a:pPr algn="l"/>
                      <a:r>
                        <a:rPr lang="en-US" sz="1200" dirty="0">
                          <a:latin typeface="Georgia" panose="02040502050405020303" pitchFamily="18" charset="0"/>
                        </a:rPr>
                        <a:t>were not sure if she could do it.</a:t>
                      </a:r>
                    </a:p>
                    <a:p>
                      <a:pPr algn="l"/>
                      <a:endParaRPr lang="en-US" sz="800" dirty="0">
                        <a:latin typeface="Georgia" panose="02040502050405020303" pitchFamily="18" charset="0"/>
                      </a:endParaRPr>
                    </a:p>
                    <a:p>
                      <a:pPr algn="l"/>
                      <a:r>
                        <a:rPr lang="en-US" sz="1200" dirty="0">
                          <a:latin typeface="Georgia" panose="02040502050405020303" pitchFamily="18" charset="0"/>
                        </a:rPr>
                        <a:t>Prince Albert died at age 42 and she found that very difficult.</a:t>
                      </a:r>
                    </a:p>
                    <a:p>
                      <a:pPr algn="l"/>
                      <a:endParaRPr lang="en-US" sz="800" dirty="0">
                        <a:latin typeface="Georgia" panose="02040502050405020303" pitchFamily="18" charset="0"/>
                      </a:endParaRPr>
                    </a:p>
                    <a:p>
                      <a:pPr algn="l"/>
                      <a:r>
                        <a:rPr lang="en-US" sz="1200" dirty="0">
                          <a:latin typeface="Georgia" panose="02040502050405020303" pitchFamily="18" charset="0"/>
                        </a:rPr>
                        <a:t>There were not equal rights for women and across the Empire many people were not treated fairly by the British. People protested and rebelled during her time as queen.</a:t>
                      </a:r>
                    </a:p>
                  </a:txBody>
                  <a:tcPr>
                    <a:lnL w="12700" cap="flat" cmpd="sng" algn="ctr">
                      <a:solidFill>
                        <a:srgbClr val="C88916"/>
                      </a:solidFill>
                      <a:prstDash val="solid"/>
                      <a:round/>
                      <a:headEnd type="none" w="med" len="med"/>
                      <a:tailEnd type="none" w="med" len="med"/>
                    </a:lnL>
                    <a:lnR w="12700" cap="flat" cmpd="sng" algn="ctr">
                      <a:solidFill>
                        <a:srgbClr val="C88916"/>
                      </a:solidFill>
                      <a:prstDash val="solid"/>
                      <a:round/>
                      <a:headEnd type="none" w="med" len="med"/>
                      <a:tailEnd type="none" w="med" len="med"/>
                    </a:lnR>
                    <a:lnT w="12700" cap="flat" cmpd="sng" algn="ctr">
                      <a:solidFill>
                        <a:srgbClr val="C88916"/>
                      </a:solidFill>
                      <a:prstDash val="solid"/>
                      <a:round/>
                      <a:headEnd type="none" w="med" len="med"/>
                      <a:tailEnd type="none" w="med" len="med"/>
                    </a:lnT>
                    <a:lnB w="12700" cap="flat" cmpd="sng" algn="ctr">
                      <a:solidFill>
                        <a:srgbClr val="C8891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0114881"/>
                  </a:ext>
                </a:extLst>
              </a:tr>
            </a:tbl>
          </a:graphicData>
        </a:graphic>
      </p:graphicFrame>
      <p:pic>
        <p:nvPicPr>
          <p:cNvPr id="2" name="Picture 1">
            <a:extLst>
              <a:ext uri="{FF2B5EF4-FFF2-40B4-BE49-F238E27FC236}">
                <a16:creationId xmlns:a16="http://schemas.microsoft.com/office/drawing/2014/main" id="{2262D2DA-2155-450A-9DC3-44664B5169F1}"/>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rcRect t="27739" r="90" b="33265"/>
          <a:stretch/>
        </p:blipFill>
        <p:spPr>
          <a:xfrm>
            <a:off x="279247" y="177685"/>
            <a:ext cx="11623082" cy="451423"/>
          </a:xfrm>
          <a:prstGeom prst="rect">
            <a:avLst/>
          </a:prstGeom>
        </p:spPr>
      </p:pic>
    </p:spTree>
    <p:extLst>
      <p:ext uri="{BB962C8B-B14F-4D97-AF65-F5344CB8AC3E}">
        <p14:creationId xmlns:p14="http://schemas.microsoft.com/office/powerpoint/2010/main" val="2787683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5E60AD4-DCD3-DA40-F272-37E03FB6F27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807" y="-75157"/>
            <a:ext cx="12879259" cy="7244583"/>
          </a:xfrm>
          <a:prstGeom prst="rect">
            <a:avLst/>
          </a:prstGeom>
        </p:spPr>
      </p:pic>
      <p:sp>
        <p:nvSpPr>
          <p:cNvPr id="3" name="Title 2">
            <a:extLst>
              <a:ext uri="{FF2B5EF4-FFF2-40B4-BE49-F238E27FC236}">
                <a16:creationId xmlns:a16="http://schemas.microsoft.com/office/drawing/2014/main" id="{44AD1FFE-C544-681A-B38A-DD872AE96AE0}"/>
              </a:ext>
              <a:ext uri="{C183D7F6-B498-43B3-948B-1728B52AA6E4}">
                <adec:decorative xmlns:adec="http://schemas.microsoft.com/office/drawing/2017/decorative" val="0"/>
              </a:ext>
            </a:extLst>
          </p:cNvPr>
          <p:cNvSpPr txBox="1">
            <a:spLocks noGrp="1"/>
          </p:cNvSpPr>
          <p:nvPr>
            <p:ph type="title" idx="4294967295"/>
          </p:nvPr>
        </p:nvSpPr>
        <p:spPr>
          <a:xfrm>
            <a:off x="1679965" y="403138"/>
            <a:ext cx="1042831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100" normalizeH="0" baseline="0" noProof="0" dirty="0">
                <a:ln>
                  <a:noFill/>
                </a:ln>
                <a:solidFill>
                  <a:schemeClr val="bg1"/>
                </a:solidFill>
                <a:effectLst/>
                <a:uLnTx/>
                <a:uFillTx/>
                <a:latin typeface="Gill Sans Nova Cond"/>
                <a:ea typeface="Open Sans Condensed" panose="020B0306030504020204" pitchFamily="34" charset="0"/>
                <a:cs typeface="Open Sans Condensed" panose="020B0306030504020204" pitchFamily="34" charset="0"/>
              </a:rPr>
              <a:t>Have you watched us tell our stories?</a:t>
            </a:r>
          </a:p>
        </p:txBody>
      </p:sp>
      <p:sp>
        <p:nvSpPr>
          <p:cNvPr id="7" name="TextBox 6">
            <a:extLst>
              <a:ext uri="{FF2B5EF4-FFF2-40B4-BE49-F238E27FC236}">
                <a16:creationId xmlns:a16="http://schemas.microsoft.com/office/drawing/2014/main" id="{A8E9C6C7-A41D-E66C-506C-A67E8E19795C}"/>
              </a:ext>
            </a:extLst>
          </p:cNvPr>
          <p:cNvSpPr txBox="1"/>
          <p:nvPr/>
        </p:nvSpPr>
        <p:spPr>
          <a:xfrm>
            <a:off x="6100994" y="6100788"/>
            <a:ext cx="6275070" cy="461665"/>
          </a:xfrm>
          <a:prstGeom prst="rect">
            <a:avLst/>
          </a:prstGeom>
          <a:noFill/>
        </p:spPr>
        <p:txBody>
          <a:bodyPr wrap="square" lIns="91440" tIns="45720" rIns="91440" bIns="45720" anchor="t">
            <a:spAutoFit/>
          </a:bodyPr>
          <a:lstStyle/>
          <a:p>
            <a:pPr algn="ctr">
              <a:lnSpc>
                <a:spcPct val="100000"/>
              </a:lnSpc>
              <a:spcBef>
                <a:spcPts val="0"/>
              </a:spcBef>
              <a:defRPr/>
            </a:pPr>
            <a:r>
              <a:rPr lang="en-GB" sz="2400" b="1" spc="100" dirty="0">
                <a:solidFill>
                  <a:schemeClr val="bg1"/>
                </a:solidFill>
                <a:latin typeface="Gill Sans Nova Cond"/>
                <a:ea typeface="Open Sans Condensed" panose="020B0306030504020204" pitchFamily="34" charset="0"/>
                <a:cs typeface="Open Sans Condensed" panose="020B0306030504020204" pitchFamily="34" charset="0"/>
              </a:rPr>
              <a:t>Queen Victoria</a:t>
            </a:r>
          </a:p>
        </p:txBody>
      </p:sp>
      <p:grpSp>
        <p:nvGrpSpPr>
          <p:cNvPr id="8" name="Group 7" descr="Photo of actor playing Queen Victoria.">
            <a:extLst>
              <a:ext uri="{FF2B5EF4-FFF2-40B4-BE49-F238E27FC236}">
                <a16:creationId xmlns:a16="http://schemas.microsoft.com/office/drawing/2014/main" id="{166868D1-4767-7522-A2E5-DED23CA22108}"/>
              </a:ext>
            </a:extLst>
          </p:cNvPr>
          <p:cNvGrpSpPr/>
          <p:nvPr/>
        </p:nvGrpSpPr>
        <p:grpSpPr>
          <a:xfrm>
            <a:off x="3781711" y="781924"/>
            <a:ext cx="10683992" cy="6009746"/>
            <a:chOff x="3896533" y="781924"/>
            <a:chExt cx="10683992" cy="6009746"/>
          </a:xfrm>
        </p:grpSpPr>
        <p:pic>
          <p:nvPicPr>
            <p:cNvPr id="5" name="Picture 4" descr="Photograph of Queen Victoria from the video.">
              <a:extLst>
                <a:ext uri="{FF2B5EF4-FFF2-40B4-BE49-F238E27FC236}">
                  <a16:creationId xmlns:a16="http://schemas.microsoft.com/office/drawing/2014/main" id="{2F3D2216-B526-CDBE-6883-01BBB63169F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667821" y="2012163"/>
              <a:ext cx="3019915" cy="3637180"/>
            </a:xfrm>
            <a:prstGeom prst="rect">
              <a:avLst/>
            </a:prstGeom>
          </p:spPr>
        </p:pic>
        <p:pic>
          <p:nvPicPr>
            <p:cNvPr id="29" name="Picture 28">
              <a:hlinkClick r:id="rId5"/>
              <a:extLst>
                <a:ext uri="{FF2B5EF4-FFF2-40B4-BE49-F238E27FC236}">
                  <a16:creationId xmlns:a16="http://schemas.microsoft.com/office/drawing/2014/main" id="{D68CB819-B91F-4775-4C95-2E283DDA92DD}"/>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96533" y="781924"/>
              <a:ext cx="10683992" cy="6009746"/>
            </a:xfrm>
            <a:prstGeom prst="rect">
              <a:avLst/>
            </a:prstGeom>
          </p:spPr>
        </p:pic>
      </p:grpSp>
      <p:sp>
        <p:nvSpPr>
          <p:cNvPr id="33" name="TextBox 32">
            <a:extLst>
              <a:ext uri="{FF2B5EF4-FFF2-40B4-BE49-F238E27FC236}">
                <a16:creationId xmlns:a16="http://schemas.microsoft.com/office/drawing/2014/main" id="{B6A044F9-29D2-4937-D12E-3AF48F420C5F}"/>
              </a:ext>
            </a:extLst>
          </p:cNvPr>
          <p:cNvSpPr txBox="1"/>
          <p:nvPr/>
        </p:nvSpPr>
        <p:spPr>
          <a:xfrm>
            <a:off x="85721" y="6094615"/>
            <a:ext cx="6275070" cy="461665"/>
          </a:xfrm>
          <a:prstGeom prst="rect">
            <a:avLst/>
          </a:prstGeom>
          <a:noFill/>
        </p:spPr>
        <p:txBody>
          <a:bodyPr wrap="square">
            <a:spAutoFit/>
          </a:bodyPr>
          <a:lstStyle/>
          <a:p>
            <a:pPr algn="ctr">
              <a:lnSpc>
                <a:spcPct val="100000"/>
              </a:lnSpc>
              <a:spcBef>
                <a:spcPts val="0"/>
              </a:spcBef>
              <a:defRPr/>
            </a:pPr>
            <a:r>
              <a:rPr lang="en-GB" sz="2400" b="1" spc="100" dirty="0">
                <a:solidFill>
                  <a:schemeClr val="bg1"/>
                </a:solidFill>
                <a:latin typeface="Gill Sans Nova Cond"/>
                <a:ea typeface="Open Sans Condensed" panose="020B0306030504020204" pitchFamily="34" charset="0"/>
                <a:cs typeface="Open Sans Condensed" panose="020B0306030504020204" pitchFamily="34" charset="0"/>
              </a:rPr>
              <a:t>Elizabeth I</a:t>
            </a:r>
          </a:p>
        </p:txBody>
      </p:sp>
      <p:grpSp>
        <p:nvGrpSpPr>
          <p:cNvPr id="6" name="Group 5" descr="Photo of actor playing Queen Elizabeth I.">
            <a:extLst>
              <a:ext uri="{FF2B5EF4-FFF2-40B4-BE49-F238E27FC236}">
                <a16:creationId xmlns:a16="http://schemas.microsoft.com/office/drawing/2014/main" id="{418B4083-EA15-204C-C7EA-4B9CCA4DADC5}"/>
              </a:ext>
            </a:extLst>
          </p:cNvPr>
          <p:cNvGrpSpPr/>
          <p:nvPr/>
        </p:nvGrpSpPr>
        <p:grpSpPr>
          <a:xfrm>
            <a:off x="-821467" y="1421210"/>
            <a:ext cx="8396752" cy="4723173"/>
            <a:chOff x="-821467" y="1421210"/>
            <a:chExt cx="8396752" cy="4723173"/>
          </a:xfrm>
        </p:grpSpPr>
        <p:pic>
          <p:nvPicPr>
            <p:cNvPr id="19" name="Picture 18" descr="Photograph of Queen Elizabeth I from the video.">
              <a:extLst>
                <a:ext uri="{FF2B5EF4-FFF2-40B4-BE49-F238E27FC236}">
                  <a16:creationId xmlns:a16="http://schemas.microsoft.com/office/drawing/2014/main" id="{24D13BEC-24FD-E2B2-1F56-78BC56C96FC5}"/>
                </a:ext>
                <a:ext uri="{C183D7F6-B498-43B3-948B-1728B52AA6E4}">
                  <adec:decorative xmlns:adec="http://schemas.microsoft.com/office/drawing/2017/decorative" val="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624817" y="2164963"/>
              <a:ext cx="3196879" cy="3465290"/>
            </a:xfrm>
            <a:prstGeom prst="rect">
              <a:avLst/>
            </a:prstGeom>
          </p:spPr>
        </p:pic>
        <p:pic>
          <p:nvPicPr>
            <p:cNvPr id="25" name="Picture 24">
              <a:hlinkClick r:id="rId8"/>
              <a:extLst>
                <a:ext uri="{FF2B5EF4-FFF2-40B4-BE49-F238E27FC236}">
                  <a16:creationId xmlns:a16="http://schemas.microsoft.com/office/drawing/2014/main" id="{06CC0225-F51D-0B88-C0B8-34C1A7056062}"/>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21467" y="1421210"/>
              <a:ext cx="8396752" cy="4723173"/>
            </a:xfrm>
            <a:prstGeom prst="rect">
              <a:avLst/>
            </a:prstGeom>
          </p:spPr>
        </p:pic>
      </p:grpSp>
    </p:spTree>
    <p:extLst>
      <p:ext uri="{BB962C8B-B14F-4D97-AF65-F5344CB8AC3E}">
        <p14:creationId xmlns:p14="http://schemas.microsoft.com/office/powerpoint/2010/main" val="456366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6E6BBB-1ABD-0389-081A-2613E52C4170}"/>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11" y="33817"/>
            <a:ext cx="12192001" cy="6853344"/>
          </a:xfrm>
          <a:prstGeom prst="rect">
            <a:avLst/>
          </a:prstGeom>
        </p:spPr>
      </p:pic>
      <p:sp>
        <p:nvSpPr>
          <p:cNvPr id="9" name="Title 8">
            <a:extLst>
              <a:ext uri="{FF2B5EF4-FFF2-40B4-BE49-F238E27FC236}">
                <a16:creationId xmlns:a16="http://schemas.microsoft.com/office/drawing/2014/main" id="{B12204E2-A0DB-3756-FC77-31F68340F65B}"/>
              </a:ext>
            </a:extLst>
          </p:cNvPr>
          <p:cNvSpPr txBox="1">
            <a:spLocks noGrp="1"/>
          </p:cNvSpPr>
          <p:nvPr>
            <p:ph type="title" idx="4294967295"/>
          </p:nvPr>
        </p:nvSpPr>
        <p:spPr>
          <a:xfrm>
            <a:off x="-4056750" y="594453"/>
            <a:ext cx="121920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u="none" strike="noStrike" kern="1200" cap="none" spc="100" normalizeH="0" baseline="0" noProof="0" dirty="0">
                <a:ln>
                  <a:noFill/>
                </a:ln>
                <a:solidFill>
                  <a:srgbClr val="31AC60"/>
                </a:solidFill>
                <a:effectLst/>
                <a:uLnTx/>
                <a:uFillTx/>
                <a:latin typeface="Gill Sans Nova Cond"/>
                <a:ea typeface="Open Sans Condensed" panose="020B0306030504020204" pitchFamily="34" charset="0"/>
                <a:cs typeface="Open Sans Condensed" panose="020B0306030504020204" pitchFamily="34" charset="0"/>
              </a:rPr>
              <a:t>Vocabulary</a:t>
            </a:r>
          </a:p>
        </p:txBody>
      </p:sp>
      <p:sp>
        <p:nvSpPr>
          <p:cNvPr id="10" name="TextBox 9">
            <a:extLst>
              <a:ext uri="{FF2B5EF4-FFF2-40B4-BE49-F238E27FC236}">
                <a16:creationId xmlns:a16="http://schemas.microsoft.com/office/drawing/2014/main" id="{D845CFDD-E078-E193-4727-8B67D6F700F3}"/>
              </a:ext>
            </a:extLst>
          </p:cNvPr>
          <p:cNvSpPr txBox="1">
            <a:spLocks/>
          </p:cNvSpPr>
          <p:nvPr/>
        </p:nvSpPr>
        <p:spPr>
          <a:xfrm>
            <a:off x="596014" y="1641774"/>
            <a:ext cx="10613273" cy="446276"/>
          </a:xfrm>
          <a:prstGeom prst="rect">
            <a:avLst/>
          </a:prstGeom>
          <a:noFill/>
        </p:spPr>
        <p:txBody>
          <a:bodyPr wrap="square" rtlCol="0">
            <a:spAutoFit/>
          </a:bodyPr>
          <a:lstStyle/>
          <a:p>
            <a:r>
              <a:rPr lang="en-GB" sz="1200" b="1" dirty="0">
                <a:solidFill>
                  <a:srgbClr val="9D691F"/>
                </a:solidFill>
                <a:latin typeface="Georgia" panose="02040502050405020303" pitchFamily="18" charset="0"/>
                <a:ea typeface="Open Sans" panose="020B0606030504020204" pitchFamily="34" charset="0"/>
                <a:cs typeface="Open Sans" panose="020B0606030504020204" pitchFamily="34" charset="0"/>
              </a:rPr>
              <a:t>history</a:t>
            </a:r>
            <a:r>
              <a:rPr lang="en-GB" sz="12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200" dirty="0">
                <a:effectLst/>
                <a:latin typeface="Georgia" panose="02040502050405020303" pitchFamily="18" charset="0"/>
                <a:ea typeface="Open Sans" panose="020B0606030504020204" pitchFamily="34" charset="0"/>
                <a:cs typeface="Open Sans" panose="020B0606030504020204" pitchFamily="34" charset="0"/>
              </a:rPr>
              <a:t>  |   </a:t>
            </a:r>
            <a:r>
              <a:rPr lang="en-GB" sz="1200" dirty="0">
                <a:solidFill>
                  <a:sysClr val="windowText" lastClr="000000"/>
                </a:solidFill>
                <a:effectLst/>
                <a:latin typeface="Georgia" panose="02040502050405020303" pitchFamily="18" charset="0"/>
                <a:ea typeface="Open Sans" panose="020B0606030504020204" pitchFamily="34" charset="0"/>
                <a:cs typeface="Open Sans" panose="020B0606030504020204" pitchFamily="34" charset="0"/>
              </a:rPr>
              <a:t>Learning about people, places and events from a long time ago to understand what life was like in the past</a:t>
            </a:r>
            <a:r>
              <a:rPr lang="en-GB" sz="1200" b="0" dirty="0">
                <a:solidFill>
                  <a:sysClr val="windowText" lastClr="000000"/>
                </a:solidFill>
                <a:latin typeface="Georgia" panose="02040502050405020303" pitchFamily="18" charset="0"/>
              </a:rPr>
              <a:t>.</a:t>
            </a:r>
          </a:p>
          <a:p>
            <a:r>
              <a:rPr lang="en-GB" sz="1100" dirty="0">
                <a:effectLst/>
                <a:latin typeface="Georgia" panose="02040502050405020303" pitchFamily="18" charset="0"/>
                <a:ea typeface="Open Sans" panose="020B0606030504020204" pitchFamily="34" charset="0"/>
                <a:cs typeface="Open Sans" panose="020B0606030504020204" pitchFamily="34" charset="0"/>
              </a:rPr>
              <a:t> </a:t>
            </a:r>
          </a:p>
        </p:txBody>
      </p:sp>
      <p:cxnSp>
        <p:nvCxnSpPr>
          <p:cNvPr id="18" name="Straight Connector 17">
            <a:extLst>
              <a:ext uri="{FF2B5EF4-FFF2-40B4-BE49-F238E27FC236}">
                <a16:creationId xmlns:a16="http://schemas.microsoft.com/office/drawing/2014/main" id="{8D09B037-E551-0C2B-88B3-DC93918B7C27}"/>
              </a:ext>
              <a:ext uri="{C183D7F6-B498-43B3-948B-1728B52AA6E4}">
                <adec:decorative xmlns:adec="http://schemas.microsoft.com/office/drawing/2017/decorative" val="1"/>
              </a:ext>
            </a:extLst>
          </p:cNvPr>
          <p:cNvCxnSpPr>
            <a:cxnSpLocks/>
          </p:cNvCxnSpPr>
          <p:nvPr/>
        </p:nvCxnSpPr>
        <p:spPr>
          <a:xfrm>
            <a:off x="596014" y="1952800"/>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4F910C85-0973-6C4E-7F8A-86224D837953}"/>
              </a:ext>
            </a:extLst>
          </p:cNvPr>
          <p:cNvSpPr txBox="1">
            <a:spLocks/>
          </p:cNvSpPr>
          <p:nvPr/>
        </p:nvSpPr>
        <p:spPr>
          <a:xfrm>
            <a:off x="596014" y="1989516"/>
            <a:ext cx="10613273" cy="276999"/>
          </a:xfrm>
          <a:prstGeom prst="rect">
            <a:avLst/>
          </a:prstGeom>
          <a:noFill/>
        </p:spPr>
        <p:txBody>
          <a:bodyPr wrap="square" rtlCol="0">
            <a:spAutoFit/>
          </a:bodyPr>
          <a:lstStyle/>
          <a:p>
            <a:r>
              <a:rPr lang="en-GB" sz="12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source   </a:t>
            </a:r>
            <a:r>
              <a:rPr lang="en-GB" sz="1200" dirty="0">
                <a:effectLst/>
                <a:latin typeface="Georgia" panose="02040502050405020303" pitchFamily="18" charset="0"/>
                <a:ea typeface="Open Sans" panose="020B0606030504020204" pitchFamily="34" charset="0"/>
                <a:cs typeface="Open Sans" panose="020B0606030504020204" pitchFamily="34" charset="0"/>
              </a:rPr>
              <a:t>|   </a:t>
            </a:r>
            <a:r>
              <a:rPr lang="en-GB" sz="1200" dirty="0">
                <a:latin typeface="Georgia" panose="02040502050405020303" pitchFamily="18" charset="0"/>
                <a:ea typeface="Open Sans" panose="020B0606030504020204" pitchFamily="34" charset="0"/>
                <a:cs typeface="Open Sans" panose="020B0606030504020204" pitchFamily="34" charset="0"/>
              </a:rPr>
              <a:t>Items from the past that help us learn about what happened. </a:t>
            </a:r>
            <a:r>
              <a:rPr lang="en-GB" sz="1200" dirty="0">
                <a:effectLst/>
                <a:latin typeface="Georgia" panose="02040502050405020303" pitchFamily="18" charset="0"/>
                <a:ea typeface="Open Sans" panose="020B0606030504020204" pitchFamily="34" charset="0"/>
                <a:cs typeface="Open Sans" panose="020B0606030504020204" pitchFamily="34" charset="0"/>
              </a:rPr>
              <a:t>These might be portraits or documents. </a:t>
            </a:r>
          </a:p>
        </p:txBody>
      </p:sp>
      <p:cxnSp>
        <p:nvCxnSpPr>
          <p:cNvPr id="77" name="Straight Connector 76">
            <a:extLst>
              <a:ext uri="{FF2B5EF4-FFF2-40B4-BE49-F238E27FC236}">
                <a16:creationId xmlns:a16="http://schemas.microsoft.com/office/drawing/2014/main" id="{C1689333-9F67-3156-44D9-9F160ECD9D5D}"/>
              </a:ext>
              <a:ext uri="{C183D7F6-B498-43B3-948B-1728B52AA6E4}">
                <adec:decorative xmlns:adec="http://schemas.microsoft.com/office/drawing/2017/decorative" val="1"/>
              </a:ext>
            </a:extLst>
          </p:cNvPr>
          <p:cNvCxnSpPr>
            <a:cxnSpLocks/>
          </p:cNvCxnSpPr>
          <p:nvPr/>
        </p:nvCxnSpPr>
        <p:spPr>
          <a:xfrm>
            <a:off x="596014" y="2287842"/>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1E863A37-F0E6-F099-695D-70642992B512}"/>
              </a:ext>
            </a:extLst>
          </p:cNvPr>
          <p:cNvSpPr txBox="1">
            <a:spLocks/>
          </p:cNvSpPr>
          <p:nvPr/>
        </p:nvSpPr>
        <p:spPr>
          <a:xfrm>
            <a:off x="596014" y="2339306"/>
            <a:ext cx="10613273" cy="276999"/>
          </a:xfrm>
          <a:prstGeom prst="rect">
            <a:avLst/>
          </a:prstGeom>
          <a:noFill/>
        </p:spPr>
        <p:txBody>
          <a:bodyPr wrap="square" rtlCol="0">
            <a:spAutoFit/>
          </a:bodyPr>
          <a:lstStyle/>
          <a:p>
            <a:r>
              <a:rPr lang="en-GB" sz="1200" b="1" dirty="0">
                <a:solidFill>
                  <a:srgbClr val="9D691F"/>
                </a:solidFill>
                <a:latin typeface="Georgia" panose="02040502050405020303" pitchFamily="18" charset="0"/>
                <a:ea typeface="Open Sans" panose="020B0606030504020204" pitchFamily="34" charset="0"/>
                <a:cs typeface="Open Sans" panose="020B0606030504020204" pitchFamily="34" charset="0"/>
              </a:rPr>
              <a:t>evidence</a:t>
            </a:r>
            <a:r>
              <a:rPr lang="en-GB" sz="12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200" dirty="0">
                <a:effectLst/>
                <a:latin typeface="Georgia" panose="02040502050405020303" pitchFamily="18" charset="0"/>
                <a:ea typeface="Open Sans" panose="020B0606030504020204" pitchFamily="34" charset="0"/>
                <a:cs typeface="Open Sans" panose="020B0606030504020204" pitchFamily="34" charset="0"/>
              </a:rPr>
              <a:t> |   </a:t>
            </a:r>
            <a:r>
              <a:rPr lang="en-GB" sz="1200" dirty="0">
                <a:latin typeface="Georgia" panose="02040502050405020303" pitchFamily="18" charset="0"/>
                <a:ea typeface="Open Sans" panose="020B0606030504020204" pitchFamily="34" charset="0"/>
                <a:cs typeface="Open Sans" panose="020B0606030504020204" pitchFamily="34" charset="0"/>
              </a:rPr>
              <a:t>Clues that help us understand and explain what life was like in the past.</a:t>
            </a:r>
            <a:r>
              <a:rPr lang="en-GB" sz="1200" dirty="0">
                <a:effectLst/>
                <a:latin typeface="Georgia" panose="02040502050405020303" pitchFamily="18" charset="0"/>
                <a:ea typeface="Open Sans" panose="020B0606030504020204" pitchFamily="34" charset="0"/>
                <a:cs typeface="Open Sans" panose="020B0606030504020204" pitchFamily="34" charset="0"/>
              </a:rPr>
              <a:t>      </a:t>
            </a:r>
          </a:p>
        </p:txBody>
      </p:sp>
      <p:cxnSp>
        <p:nvCxnSpPr>
          <p:cNvPr id="80" name="Straight Connector 79">
            <a:extLst>
              <a:ext uri="{FF2B5EF4-FFF2-40B4-BE49-F238E27FC236}">
                <a16:creationId xmlns:a16="http://schemas.microsoft.com/office/drawing/2014/main" id="{7F388366-3CDF-95E3-4F71-2496A67AB25E}"/>
              </a:ext>
              <a:ext uri="{C183D7F6-B498-43B3-948B-1728B52AA6E4}">
                <adec:decorative xmlns:adec="http://schemas.microsoft.com/office/drawing/2017/decorative" val="1"/>
              </a:ext>
            </a:extLst>
          </p:cNvPr>
          <p:cNvCxnSpPr>
            <a:cxnSpLocks/>
          </p:cNvCxnSpPr>
          <p:nvPr/>
        </p:nvCxnSpPr>
        <p:spPr>
          <a:xfrm>
            <a:off x="596014" y="262288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88FE2E61-157E-1C69-B8DD-3934B4CB815E}"/>
              </a:ext>
            </a:extLst>
          </p:cNvPr>
          <p:cNvSpPr txBox="1">
            <a:spLocks/>
          </p:cNvSpPr>
          <p:nvPr/>
        </p:nvSpPr>
        <p:spPr>
          <a:xfrm>
            <a:off x="596014" y="2659600"/>
            <a:ext cx="10613273" cy="276999"/>
          </a:xfrm>
          <a:prstGeom prst="rect">
            <a:avLst/>
          </a:prstGeom>
          <a:noFill/>
        </p:spPr>
        <p:txBody>
          <a:bodyPr wrap="square" rtlCol="0">
            <a:spAutoFit/>
          </a:bodyPr>
          <a:lstStyle/>
          <a:p>
            <a:r>
              <a:rPr lang="en-GB" sz="12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portrait </a:t>
            </a:r>
            <a:r>
              <a:rPr lang="en-GB" sz="1200" dirty="0">
                <a:effectLst/>
                <a:latin typeface="Georgia" panose="02040502050405020303" pitchFamily="18" charset="0"/>
                <a:ea typeface="Open Sans" panose="020B0606030504020204" pitchFamily="34" charset="0"/>
                <a:cs typeface="Open Sans" panose="020B0606030504020204" pitchFamily="34" charset="0"/>
              </a:rPr>
              <a:t>  |   A picture or artwork of a person. It </a:t>
            </a:r>
            <a:r>
              <a:rPr lang="en-GB" sz="1200" dirty="0">
                <a:latin typeface="Georgia" panose="02040502050405020303" pitchFamily="18" charset="0"/>
                <a:ea typeface="Open Sans" panose="020B0606030504020204" pitchFamily="34" charset="0"/>
                <a:cs typeface="Open Sans" panose="020B0606030504020204" pitchFamily="34" charset="0"/>
              </a:rPr>
              <a:t>can be a painting, a photograph or even a sculpture</a:t>
            </a:r>
            <a:r>
              <a:rPr lang="en-GB" sz="1200" dirty="0">
                <a:effectLst/>
                <a:latin typeface="Georgia" panose="02040502050405020303" pitchFamily="18" charset="0"/>
                <a:ea typeface="Open Sans" panose="020B0606030504020204" pitchFamily="34" charset="0"/>
                <a:cs typeface="Open Sans" panose="020B0606030504020204" pitchFamily="34" charset="0"/>
              </a:rPr>
              <a:t>.  </a:t>
            </a:r>
          </a:p>
        </p:txBody>
      </p:sp>
      <p:cxnSp>
        <p:nvCxnSpPr>
          <p:cNvPr id="83" name="Straight Connector 82">
            <a:extLst>
              <a:ext uri="{FF2B5EF4-FFF2-40B4-BE49-F238E27FC236}">
                <a16:creationId xmlns:a16="http://schemas.microsoft.com/office/drawing/2014/main" id="{4C2D98E9-7686-C557-75AB-853536F2F1D1}"/>
              </a:ext>
              <a:ext uri="{C183D7F6-B498-43B3-948B-1728B52AA6E4}">
                <adec:decorative xmlns:adec="http://schemas.microsoft.com/office/drawing/2017/decorative" val="1"/>
              </a:ext>
            </a:extLst>
          </p:cNvPr>
          <p:cNvCxnSpPr>
            <a:cxnSpLocks/>
          </p:cNvCxnSpPr>
          <p:nvPr/>
        </p:nvCxnSpPr>
        <p:spPr>
          <a:xfrm>
            <a:off x="596014" y="2957926"/>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DBFB54E3-A83A-8B8D-5CAD-830115C982EF}"/>
              </a:ext>
            </a:extLst>
          </p:cNvPr>
          <p:cNvSpPr txBox="1">
            <a:spLocks/>
          </p:cNvSpPr>
          <p:nvPr/>
        </p:nvSpPr>
        <p:spPr>
          <a:xfrm>
            <a:off x="596014" y="2994642"/>
            <a:ext cx="10613273" cy="276999"/>
          </a:xfrm>
          <a:prstGeom prst="rect">
            <a:avLst/>
          </a:prstGeom>
          <a:noFill/>
        </p:spPr>
        <p:txBody>
          <a:bodyPr wrap="square" rtlCol="0">
            <a:spAutoFit/>
          </a:bodyPr>
          <a:lstStyle/>
          <a:p>
            <a:r>
              <a:rPr lang="en-GB" sz="12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monarch  </a:t>
            </a:r>
            <a:r>
              <a:rPr lang="en-GB" sz="1200" dirty="0">
                <a:effectLst/>
                <a:latin typeface="Georgia" panose="02040502050405020303" pitchFamily="18" charset="0"/>
                <a:ea typeface="Open Sans" panose="020B0606030504020204" pitchFamily="34" charset="0"/>
                <a:cs typeface="Open Sans" panose="020B0606030504020204" pitchFamily="34" charset="0"/>
              </a:rPr>
              <a:t> |   </a:t>
            </a:r>
            <a:r>
              <a:rPr lang="en-GB" sz="1200" dirty="0">
                <a:latin typeface="Georgia" panose="02040502050405020303" pitchFamily="18" charset="0"/>
                <a:ea typeface="Open Sans" panose="020B0606030504020204" pitchFamily="34" charset="0"/>
                <a:cs typeface="Open Sans" panose="020B0606030504020204" pitchFamily="34" charset="0"/>
              </a:rPr>
              <a:t>A king or queen who leads a country and makes important decisions.</a:t>
            </a:r>
            <a:endParaRPr lang="en-GB" sz="1200" dirty="0">
              <a:effectLst/>
              <a:latin typeface="Georgia" panose="02040502050405020303" pitchFamily="18" charset="0"/>
              <a:ea typeface="Open Sans" panose="020B0606030504020204" pitchFamily="34" charset="0"/>
              <a:cs typeface="Open Sans" panose="020B0606030504020204" pitchFamily="34" charset="0"/>
            </a:endParaRPr>
          </a:p>
        </p:txBody>
      </p:sp>
      <p:cxnSp>
        <p:nvCxnSpPr>
          <p:cNvPr id="92" name="Straight Connector 91">
            <a:extLst>
              <a:ext uri="{FF2B5EF4-FFF2-40B4-BE49-F238E27FC236}">
                <a16:creationId xmlns:a16="http://schemas.microsoft.com/office/drawing/2014/main" id="{BB0A895A-7AED-4D48-67D2-B08791CBF3A8}"/>
              </a:ext>
              <a:ext uri="{C183D7F6-B498-43B3-948B-1728B52AA6E4}">
                <adec:decorative xmlns:adec="http://schemas.microsoft.com/office/drawing/2017/decorative" val="1"/>
              </a:ext>
            </a:extLst>
          </p:cNvPr>
          <p:cNvCxnSpPr>
            <a:cxnSpLocks/>
          </p:cNvCxnSpPr>
          <p:nvPr/>
        </p:nvCxnSpPr>
        <p:spPr>
          <a:xfrm>
            <a:off x="596014" y="3292968"/>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316ACEB5-91F0-1690-97DB-F2C29EA1B03F}"/>
              </a:ext>
            </a:extLst>
          </p:cNvPr>
          <p:cNvSpPr txBox="1">
            <a:spLocks/>
          </p:cNvSpPr>
          <p:nvPr/>
        </p:nvSpPr>
        <p:spPr>
          <a:xfrm>
            <a:off x="596014" y="3329684"/>
            <a:ext cx="10613273" cy="276999"/>
          </a:xfrm>
          <a:prstGeom prst="rect">
            <a:avLst/>
          </a:prstGeom>
          <a:noFill/>
        </p:spPr>
        <p:txBody>
          <a:bodyPr wrap="square" rtlCol="0">
            <a:spAutoFit/>
          </a:bodyPr>
          <a:lstStyle/>
          <a:p>
            <a:r>
              <a:rPr lang="en-GB" sz="1200" b="1" dirty="0">
                <a:solidFill>
                  <a:srgbClr val="9D691F"/>
                </a:solidFill>
                <a:latin typeface="Georgia" panose="02040502050405020303" pitchFamily="18" charset="0"/>
                <a:ea typeface="Open Sans" panose="020B0606030504020204" pitchFamily="34" charset="0"/>
                <a:cs typeface="Open Sans" panose="020B0606030504020204" pitchFamily="34" charset="0"/>
              </a:rPr>
              <a:t>empire</a:t>
            </a:r>
            <a:r>
              <a:rPr lang="en-GB" sz="12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200" dirty="0">
                <a:effectLst/>
                <a:latin typeface="Georgia" panose="02040502050405020303" pitchFamily="18" charset="0"/>
                <a:ea typeface="Open Sans" panose="020B0606030504020204" pitchFamily="34" charset="0"/>
                <a:cs typeface="Open Sans" panose="020B0606030504020204" pitchFamily="34" charset="0"/>
              </a:rPr>
              <a:t> |   </a:t>
            </a:r>
            <a:r>
              <a:rPr lang="en-GB" sz="1200" dirty="0">
                <a:latin typeface="Georgia" panose="02040502050405020303" pitchFamily="18" charset="0"/>
                <a:ea typeface="Open Sans" panose="020B0606030504020204" pitchFamily="34" charset="0"/>
                <a:cs typeface="Open Sans" panose="020B0606030504020204" pitchFamily="34" charset="0"/>
              </a:rPr>
              <a:t>A group of countries that were ruled over by one monarch or another country.</a:t>
            </a:r>
            <a:r>
              <a:rPr lang="en-GB" sz="1200" dirty="0">
                <a:effectLst/>
                <a:latin typeface="Georgia" panose="02040502050405020303" pitchFamily="18" charset="0"/>
                <a:ea typeface="Open Sans" panose="020B0606030504020204" pitchFamily="34" charset="0"/>
                <a:cs typeface="Open Sans" panose="020B0606030504020204" pitchFamily="34" charset="0"/>
              </a:rPr>
              <a:t>  </a:t>
            </a:r>
          </a:p>
        </p:txBody>
      </p:sp>
      <p:cxnSp>
        <p:nvCxnSpPr>
          <p:cNvPr id="95" name="Straight Connector 94">
            <a:extLst>
              <a:ext uri="{FF2B5EF4-FFF2-40B4-BE49-F238E27FC236}">
                <a16:creationId xmlns:a16="http://schemas.microsoft.com/office/drawing/2014/main" id="{05C5A27B-CAAC-DA69-CC69-684B47F74333}"/>
              </a:ext>
              <a:ext uri="{C183D7F6-B498-43B3-948B-1728B52AA6E4}">
                <adec:decorative xmlns:adec="http://schemas.microsoft.com/office/drawing/2017/decorative" val="1"/>
              </a:ext>
            </a:extLst>
          </p:cNvPr>
          <p:cNvCxnSpPr>
            <a:cxnSpLocks/>
          </p:cNvCxnSpPr>
          <p:nvPr/>
        </p:nvCxnSpPr>
        <p:spPr>
          <a:xfrm>
            <a:off x="596014" y="3628010"/>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5C169D68-789C-81C5-C2F4-D592C4B12250}"/>
              </a:ext>
            </a:extLst>
          </p:cNvPr>
          <p:cNvSpPr txBox="1">
            <a:spLocks/>
          </p:cNvSpPr>
          <p:nvPr/>
        </p:nvSpPr>
        <p:spPr>
          <a:xfrm>
            <a:off x="596014" y="3679474"/>
            <a:ext cx="10613273" cy="276999"/>
          </a:xfrm>
          <a:prstGeom prst="rect">
            <a:avLst/>
          </a:prstGeom>
          <a:noFill/>
        </p:spPr>
        <p:txBody>
          <a:bodyPr wrap="square" rtlCol="0">
            <a:spAutoFit/>
          </a:bodyPr>
          <a:lstStyle/>
          <a:p>
            <a:r>
              <a:rPr lang="en-GB" sz="12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empress </a:t>
            </a:r>
            <a:r>
              <a:rPr lang="en-GB" sz="1200" dirty="0">
                <a:effectLst/>
                <a:latin typeface="Georgia" panose="02040502050405020303" pitchFamily="18" charset="0"/>
                <a:ea typeface="Open Sans" panose="020B0606030504020204" pitchFamily="34" charset="0"/>
                <a:cs typeface="Open Sans" panose="020B0606030504020204" pitchFamily="34" charset="0"/>
              </a:rPr>
              <a:t>  |   </a:t>
            </a:r>
            <a:r>
              <a:rPr lang="en-GB" sz="1200" dirty="0">
                <a:latin typeface="Georgia" panose="02040502050405020303" pitchFamily="18" charset="0"/>
                <a:ea typeface="Open Sans" panose="020B0606030504020204" pitchFamily="34" charset="0"/>
                <a:cs typeface="Open Sans" panose="020B0606030504020204" pitchFamily="34" charset="0"/>
              </a:rPr>
              <a:t>A woman who reigns over an empire</a:t>
            </a:r>
            <a:r>
              <a:rPr lang="en-GB" sz="1200" dirty="0">
                <a:effectLst/>
                <a:latin typeface="Georgia" panose="02040502050405020303" pitchFamily="18" charset="0"/>
                <a:ea typeface="Open Sans" panose="020B0606030504020204" pitchFamily="34" charset="0"/>
                <a:cs typeface="Open Sans" panose="020B0606030504020204" pitchFamily="34" charset="0"/>
              </a:rPr>
              <a:t>. </a:t>
            </a:r>
          </a:p>
        </p:txBody>
      </p:sp>
      <p:cxnSp>
        <p:nvCxnSpPr>
          <p:cNvPr id="98" name="Straight Connector 97">
            <a:extLst>
              <a:ext uri="{FF2B5EF4-FFF2-40B4-BE49-F238E27FC236}">
                <a16:creationId xmlns:a16="http://schemas.microsoft.com/office/drawing/2014/main" id="{3ACADB2E-4B4B-8368-9090-D585B185718A}"/>
              </a:ext>
              <a:ext uri="{C183D7F6-B498-43B3-948B-1728B52AA6E4}">
                <adec:decorative xmlns:adec="http://schemas.microsoft.com/office/drawing/2017/decorative" val="1"/>
              </a:ext>
            </a:extLst>
          </p:cNvPr>
          <p:cNvCxnSpPr>
            <a:cxnSpLocks/>
          </p:cNvCxnSpPr>
          <p:nvPr/>
        </p:nvCxnSpPr>
        <p:spPr>
          <a:xfrm>
            <a:off x="596014" y="3963052"/>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A5AC3E77-5DA7-1B61-3F8E-37F49F9F5BA0}"/>
              </a:ext>
            </a:extLst>
          </p:cNvPr>
          <p:cNvSpPr txBox="1">
            <a:spLocks/>
          </p:cNvSpPr>
          <p:nvPr/>
        </p:nvSpPr>
        <p:spPr>
          <a:xfrm>
            <a:off x="596014" y="3999768"/>
            <a:ext cx="10613273" cy="276999"/>
          </a:xfrm>
          <a:prstGeom prst="rect">
            <a:avLst/>
          </a:prstGeom>
          <a:noFill/>
        </p:spPr>
        <p:txBody>
          <a:bodyPr wrap="square" rtlCol="0">
            <a:spAutoFit/>
          </a:bodyPr>
          <a:lstStyle/>
          <a:p>
            <a:r>
              <a:rPr lang="en-GB" sz="12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Parliament  </a:t>
            </a:r>
            <a:r>
              <a:rPr lang="en-GB" sz="1200" dirty="0">
                <a:effectLst/>
                <a:latin typeface="Georgia" panose="02040502050405020303" pitchFamily="18" charset="0"/>
                <a:ea typeface="Open Sans" panose="020B0606030504020204" pitchFamily="34" charset="0"/>
                <a:cs typeface="Open Sans" panose="020B0606030504020204" pitchFamily="34" charset="0"/>
              </a:rPr>
              <a:t> |   The people who discuss and pass laws in the UK.   </a:t>
            </a:r>
          </a:p>
        </p:txBody>
      </p:sp>
      <p:cxnSp>
        <p:nvCxnSpPr>
          <p:cNvPr id="101" name="Straight Connector 100">
            <a:extLst>
              <a:ext uri="{FF2B5EF4-FFF2-40B4-BE49-F238E27FC236}">
                <a16:creationId xmlns:a16="http://schemas.microsoft.com/office/drawing/2014/main" id="{CAF60A3C-3322-586F-B8D7-0455726E36F7}"/>
              </a:ext>
              <a:ext uri="{C183D7F6-B498-43B3-948B-1728B52AA6E4}">
                <adec:decorative xmlns:adec="http://schemas.microsoft.com/office/drawing/2017/decorative" val="1"/>
              </a:ext>
            </a:extLst>
          </p:cNvPr>
          <p:cNvCxnSpPr>
            <a:cxnSpLocks/>
          </p:cNvCxnSpPr>
          <p:nvPr/>
        </p:nvCxnSpPr>
        <p:spPr>
          <a:xfrm>
            <a:off x="596014" y="429809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117BC865-21C3-CDD4-BB12-2EC3A930D99C}"/>
              </a:ext>
            </a:extLst>
          </p:cNvPr>
          <p:cNvSpPr txBox="1">
            <a:spLocks/>
          </p:cNvSpPr>
          <p:nvPr/>
        </p:nvSpPr>
        <p:spPr>
          <a:xfrm>
            <a:off x="596014" y="4334810"/>
            <a:ext cx="10613273" cy="276999"/>
          </a:xfrm>
          <a:prstGeom prst="rect">
            <a:avLst/>
          </a:prstGeom>
          <a:noFill/>
        </p:spPr>
        <p:txBody>
          <a:bodyPr wrap="square" rtlCol="0">
            <a:spAutoFit/>
          </a:bodyPr>
          <a:lstStyle/>
          <a:p>
            <a:r>
              <a:rPr lang="en-GB" sz="1200" b="1" dirty="0">
                <a:solidFill>
                  <a:srgbClr val="9D691F"/>
                </a:solidFill>
                <a:latin typeface="Georgia" panose="02040502050405020303" pitchFamily="18" charset="0"/>
                <a:ea typeface="Open Sans" panose="020B0606030504020204" pitchFamily="34" charset="0"/>
                <a:cs typeface="Open Sans" panose="020B0606030504020204" pitchFamily="34" charset="0"/>
              </a:rPr>
              <a:t>reign</a:t>
            </a:r>
            <a:r>
              <a:rPr lang="en-GB" sz="12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200" dirty="0">
                <a:effectLst/>
                <a:latin typeface="Georgia" panose="02040502050405020303" pitchFamily="18" charset="0"/>
                <a:ea typeface="Open Sans" panose="020B0606030504020204" pitchFamily="34" charset="0"/>
                <a:cs typeface="Open Sans" panose="020B0606030504020204" pitchFamily="34" charset="0"/>
              </a:rPr>
              <a:t>|   The duration of </a:t>
            </a:r>
            <a:r>
              <a:rPr lang="en-GB" sz="1200" dirty="0">
                <a:latin typeface="Georgia" panose="02040502050405020303" pitchFamily="18" charset="0"/>
                <a:ea typeface="Open Sans" panose="020B0606030504020204" pitchFamily="34" charset="0"/>
                <a:cs typeface="Open Sans" panose="020B0606030504020204" pitchFamily="34" charset="0"/>
              </a:rPr>
              <a:t>time a ruler is monarch for. </a:t>
            </a:r>
            <a:r>
              <a:rPr lang="en-GB" sz="1200" dirty="0">
                <a:effectLst/>
                <a:latin typeface="Georgia" panose="02040502050405020303" pitchFamily="18" charset="0"/>
                <a:ea typeface="Open Sans" panose="020B0606030504020204" pitchFamily="34" charset="0"/>
                <a:cs typeface="Open Sans" panose="020B0606030504020204" pitchFamily="34" charset="0"/>
              </a:rPr>
              <a:t> </a:t>
            </a:r>
          </a:p>
        </p:txBody>
      </p:sp>
      <p:cxnSp>
        <p:nvCxnSpPr>
          <p:cNvPr id="104" name="Straight Connector 103">
            <a:extLst>
              <a:ext uri="{FF2B5EF4-FFF2-40B4-BE49-F238E27FC236}">
                <a16:creationId xmlns:a16="http://schemas.microsoft.com/office/drawing/2014/main" id="{9AD66956-9E25-CB57-19BD-58B5238C7DA9}"/>
              </a:ext>
              <a:ext uri="{C183D7F6-B498-43B3-948B-1728B52AA6E4}">
                <adec:decorative xmlns:adec="http://schemas.microsoft.com/office/drawing/2017/decorative" val="1"/>
              </a:ext>
            </a:extLst>
          </p:cNvPr>
          <p:cNvCxnSpPr>
            <a:cxnSpLocks/>
          </p:cNvCxnSpPr>
          <p:nvPr/>
        </p:nvCxnSpPr>
        <p:spPr>
          <a:xfrm>
            <a:off x="596014" y="4633136"/>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E07E38A-D89A-F7CD-3157-9C6EA03EC29B}"/>
              </a:ext>
            </a:extLst>
          </p:cNvPr>
          <p:cNvSpPr txBox="1">
            <a:spLocks/>
          </p:cNvSpPr>
          <p:nvPr/>
        </p:nvSpPr>
        <p:spPr>
          <a:xfrm>
            <a:off x="596014" y="4667986"/>
            <a:ext cx="10613273" cy="276999"/>
          </a:xfrm>
          <a:prstGeom prst="rect">
            <a:avLst/>
          </a:prstGeom>
          <a:noFill/>
        </p:spPr>
        <p:txBody>
          <a:bodyPr wrap="square" rtlCol="0">
            <a:spAutoFit/>
          </a:bodyPr>
          <a:lstStyle/>
          <a:p>
            <a:r>
              <a:rPr lang="en-GB" sz="1200" b="1" dirty="0">
                <a:solidFill>
                  <a:srgbClr val="9D691F"/>
                </a:solidFill>
                <a:latin typeface="Georgia" panose="02040502050405020303" pitchFamily="18" charset="0"/>
                <a:ea typeface="Open Sans" panose="020B0606030504020204" pitchFamily="34" charset="0"/>
                <a:cs typeface="Open Sans" panose="020B0606030504020204" pitchFamily="34" charset="0"/>
              </a:rPr>
              <a:t>crown</a:t>
            </a:r>
            <a:r>
              <a:rPr lang="en-GB" sz="12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200" dirty="0">
                <a:effectLst/>
                <a:latin typeface="Georgia" panose="02040502050405020303" pitchFamily="18" charset="0"/>
                <a:ea typeface="Open Sans" panose="020B0606030504020204" pitchFamily="34" charset="0"/>
                <a:cs typeface="Open Sans" panose="020B0606030504020204" pitchFamily="34" charset="0"/>
              </a:rPr>
              <a:t>|   Something a king or queen wears on their head to show they have power</a:t>
            </a:r>
            <a:r>
              <a:rPr lang="en-GB" sz="1200" dirty="0">
                <a:latin typeface="Georgia" panose="02040502050405020303" pitchFamily="18" charset="0"/>
                <a:ea typeface="Open Sans" panose="020B0606030504020204" pitchFamily="34" charset="0"/>
                <a:cs typeface="Open Sans" panose="020B0606030504020204" pitchFamily="34" charset="0"/>
              </a:rPr>
              <a:t>. </a:t>
            </a:r>
            <a:r>
              <a:rPr lang="en-GB" sz="1200" dirty="0">
                <a:effectLst/>
                <a:latin typeface="Georgia" panose="02040502050405020303" pitchFamily="18" charset="0"/>
                <a:ea typeface="Open Sans" panose="020B0606030504020204" pitchFamily="34" charset="0"/>
                <a:cs typeface="Open Sans" panose="020B0606030504020204" pitchFamily="34" charset="0"/>
              </a:rPr>
              <a:t> </a:t>
            </a:r>
          </a:p>
        </p:txBody>
      </p:sp>
      <p:cxnSp>
        <p:nvCxnSpPr>
          <p:cNvPr id="3" name="Straight Connector 2">
            <a:extLst>
              <a:ext uri="{FF2B5EF4-FFF2-40B4-BE49-F238E27FC236}">
                <a16:creationId xmlns:a16="http://schemas.microsoft.com/office/drawing/2014/main" id="{FA8F1A8D-F81A-AC1B-D701-ADB5BE4A2595}"/>
              </a:ext>
              <a:ext uri="{C183D7F6-B498-43B3-948B-1728B52AA6E4}">
                <adec:decorative xmlns:adec="http://schemas.microsoft.com/office/drawing/2017/decorative" val="1"/>
              </a:ext>
            </a:extLst>
          </p:cNvPr>
          <p:cNvCxnSpPr>
            <a:cxnSpLocks/>
          </p:cNvCxnSpPr>
          <p:nvPr/>
        </p:nvCxnSpPr>
        <p:spPr>
          <a:xfrm>
            <a:off x="610724" y="495729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D3B661E-44BD-C123-4CE6-6F1D5FD2ED9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64528" y="5021287"/>
            <a:ext cx="1662944" cy="1419046"/>
          </a:xfrm>
          <a:prstGeom prst="rect">
            <a:avLst/>
          </a:prstGeom>
        </p:spPr>
      </p:pic>
    </p:spTree>
    <p:extLst>
      <p:ext uri="{BB962C8B-B14F-4D97-AF65-F5344CB8AC3E}">
        <p14:creationId xmlns:p14="http://schemas.microsoft.com/office/powerpoint/2010/main" val="3962877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BF3"/>
        </a:solidFill>
        <a:effectLst/>
      </p:bgPr>
    </p:bg>
    <p:spTree>
      <p:nvGrpSpPr>
        <p:cNvPr id="1" name=""/>
        <p:cNvGrpSpPr/>
        <p:nvPr/>
      </p:nvGrpSpPr>
      <p:grpSpPr>
        <a:xfrm>
          <a:off x="0" y="0"/>
          <a:ext cx="0" cy="0"/>
          <a:chOff x="0" y="0"/>
          <a:chExt cx="0" cy="0"/>
        </a:xfrm>
      </p:grpSpPr>
      <p:sp>
        <p:nvSpPr>
          <p:cNvPr id="13" name="Title 12" hidden="1">
            <a:extLst>
              <a:ext uri="{FF2B5EF4-FFF2-40B4-BE49-F238E27FC236}">
                <a16:creationId xmlns:a16="http://schemas.microsoft.com/office/drawing/2014/main" id="{B6F3DED3-3879-811E-7727-4DE33919FC4D}"/>
              </a:ext>
            </a:extLst>
          </p:cNvPr>
          <p:cNvSpPr>
            <a:spLocks noGrp="1"/>
          </p:cNvSpPr>
          <p:nvPr>
            <p:ph type="title"/>
          </p:nvPr>
        </p:nvSpPr>
        <p:spPr>
          <a:xfrm>
            <a:off x="384065" y="-1378176"/>
            <a:ext cx="10515600" cy="1325563"/>
          </a:xfrm>
        </p:spPr>
        <p:txBody>
          <a:bodyPr/>
          <a:lstStyle/>
          <a:p>
            <a:r>
              <a:rPr lang="en-US" dirty="0"/>
              <a:t>Which reign happened first?</a:t>
            </a:r>
          </a:p>
        </p:txBody>
      </p:sp>
      <p:pic>
        <p:nvPicPr>
          <p:cNvPr id="17" name="Picture 16">
            <a:extLst>
              <a:ext uri="{FF2B5EF4-FFF2-40B4-BE49-F238E27FC236}">
                <a16:creationId xmlns:a16="http://schemas.microsoft.com/office/drawing/2014/main" id="{137FA911-CD8F-39E0-66D2-23F5EE4194A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95" y="-25061"/>
            <a:ext cx="12185705" cy="6908121"/>
          </a:xfrm>
          <a:prstGeom prst="rect">
            <a:avLst/>
          </a:prstGeom>
        </p:spPr>
      </p:pic>
      <p:pic>
        <p:nvPicPr>
          <p:cNvPr id="24" name="Picture 23">
            <a:extLst>
              <a:ext uri="{FF2B5EF4-FFF2-40B4-BE49-F238E27FC236}">
                <a16:creationId xmlns:a16="http://schemas.microsoft.com/office/drawing/2014/main" id="{4A2A936D-5BDF-EFDE-4C36-301FBF041A34}"/>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491687"/>
            <a:ext cx="12185706" cy="726198"/>
          </a:xfrm>
          <a:prstGeom prst="rect">
            <a:avLst/>
          </a:prstGeom>
        </p:spPr>
      </p:pic>
      <p:pic>
        <p:nvPicPr>
          <p:cNvPr id="26" name="Picture 25">
            <a:extLst>
              <a:ext uri="{FF2B5EF4-FFF2-40B4-BE49-F238E27FC236}">
                <a16:creationId xmlns:a16="http://schemas.microsoft.com/office/drawing/2014/main" id="{EB370EF9-C9B1-E0D5-6BF8-86488D34C2B1}"/>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9247" y="-140819"/>
            <a:ext cx="11633505" cy="1157603"/>
          </a:xfrm>
          <a:prstGeom prst="rect">
            <a:avLst/>
          </a:prstGeom>
        </p:spPr>
      </p:pic>
      <p:sp>
        <p:nvSpPr>
          <p:cNvPr id="3" name="Title 8">
            <a:extLst>
              <a:ext uri="{FF2B5EF4-FFF2-40B4-BE49-F238E27FC236}">
                <a16:creationId xmlns:a16="http://schemas.microsoft.com/office/drawing/2014/main" id="{F4503A46-E96A-F21D-5F55-C2633B04F788}"/>
              </a:ext>
            </a:extLst>
          </p:cNvPr>
          <p:cNvSpPr txBox="1">
            <a:spLocks/>
          </p:cNvSpPr>
          <p:nvPr/>
        </p:nvSpPr>
        <p:spPr>
          <a:xfrm>
            <a:off x="617168" y="671862"/>
            <a:ext cx="8133329" cy="225799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600"/>
              </a:lnSpc>
              <a:spcBef>
                <a:spcPts val="0"/>
              </a:spcBef>
              <a:defRPr/>
            </a:pPr>
            <a:r>
              <a:rPr lang="en-GB" sz="5400" b="1" spc="100" dirty="0">
                <a:solidFill>
                  <a:srgbClr val="31AC60"/>
                </a:solidFill>
                <a:latin typeface="Gill Sans Nova Cond"/>
                <a:ea typeface="Open Sans Condensed" panose="020B0306030504020204" pitchFamily="34" charset="0"/>
                <a:cs typeface="Open Sans Condensed" panose="020B0306030504020204" pitchFamily="34" charset="0"/>
              </a:rPr>
              <a:t>Which reign </a:t>
            </a:r>
          </a:p>
          <a:p>
            <a:pPr>
              <a:lnSpc>
                <a:spcPts val="5600"/>
              </a:lnSpc>
              <a:spcBef>
                <a:spcPts val="0"/>
              </a:spcBef>
              <a:defRPr/>
            </a:pPr>
            <a:r>
              <a:rPr lang="en-GB" sz="5400" b="1" spc="100" dirty="0">
                <a:solidFill>
                  <a:srgbClr val="31AC60"/>
                </a:solidFill>
                <a:latin typeface="Gill Sans Nova Cond"/>
                <a:ea typeface="Open Sans Condensed" panose="020B0306030504020204" pitchFamily="34" charset="0"/>
                <a:cs typeface="Open Sans Condensed" panose="020B0306030504020204" pitchFamily="34" charset="0"/>
              </a:rPr>
              <a:t>happened </a:t>
            </a:r>
          </a:p>
          <a:p>
            <a:pPr>
              <a:lnSpc>
                <a:spcPts val="5600"/>
              </a:lnSpc>
              <a:spcBef>
                <a:spcPts val="0"/>
              </a:spcBef>
              <a:defRPr/>
            </a:pPr>
            <a:r>
              <a:rPr lang="en-GB" sz="5400" b="1" spc="100" dirty="0">
                <a:solidFill>
                  <a:srgbClr val="31AC60"/>
                </a:solidFill>
                <a:latin typeface="Gill Sans Nova Cond"/>
                <a:ea typeface="Open Sans Condensed" panose="020B0306030504020204" pitchFamily="34" charset="0"/>
                <a:cs typeface="Open Sans Condensed" panose="020B0306030504020204" pitchFamily="34" charset="0"/>
              </a:rPr>
              <a:t>first?</a:t>
            </a:r>
          </a:p>
        </p:txBody>
      </p:sp>
      <p:sp>
        <p:nvSpPr>
          <p:cNvPr id="23" name="Rectangle 22" descr="Section of a timeline labelled Now.">
            <a:extLst>
              <a:ext uri="{FF2B5EF4-FFF2-40B4-BE49-F238E27FC236}">
                <a16:creationId xmlns:a16="http://schemas.microsoft.com/office/drawing/2014/main" id="{4CF79FF0-4E6B-9D62-DA6D-E5A5E114CF15}"/>
              </a:ext>
            </a:extLst>
          </p:cNvPr>
          <p:cNvSpPr/>
          <p:nvPr/>
        </p:nvSpPr>
        <p:spPr>
          <a:xfrm>
            <a:off x="9691432" y="4918355"/>
            <a:ext cx="1826086" cy="360000"/>
          </a:xfrm>
          <a:prstGeom prst="rect">
            <a:avLst/>
          </a:prstGeom>
          <a:solidFill>
            <a:srgbClr val="31AC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C5A24106-C179-03BC-B93A-4987C9BC3FB6}"/>
              </a:ext>
              <a:ext uri="{C183D7F6-B498-43B3-948B-1728B52AA6E4}">
                <adec:decorative xmlns:adec="http://schemas.microsoft.com/office/drawing/2017/decorative" val="1"/>
              </a:ext>
            </a:extLst>
          </p:cNvPr>
          <p:cNvSpPr txBox="1"/>
          <p:nvPr/>
        </p:nvSpPr>
        <p:spPr>
          <a:xfrm>
            <a:off x="10335125" y="4935261"/>
            <a:ext cx="604653" cy="307777"/>
          </a:xfrm>
          <a:prstGeom prst="rect">
            <a:avLst/>
          </a:prstGeom>
          <a:noFill/>
        </p:spPr>
        <p:txBody>
          <a:bodyPr wrap="none" rtlCol="0">
            <a:spAutoFit/>
          </a:bodyPr>
          <a:lstStyle/>
          <a:p>
            <a:r>
              <a:rPr lang="en-GB" sz="1400" b="1" dirty="0">
                <a:solidFill>
                  <a:schemeClr val="bg1"/>
                </a:solidFill>
                <a:latin typeface="Georgia" panose="02040502050405020303" pitchFamily="18" charset="0"/>
                <a:ea typeface="Open Sans Condensed" panose="020B0306030504020204" pitchFamily="34" charset="0"/>
                <a:cs typeface="Open Sans Condensed" panose="020B0306030504020204" pitchFamily="34" charset="0"/>
              </a:rPr>
              <a:t>Now</a:t>
            </a:r>
          </a:p>
        </p:txBody>
      </p:sp>
      <p:sp>
        <p:nvSpPr>
          <p:cNvPr id="40" name="Rectangle 39" descr="A section of a timeline labelled 'further into the past', including an arrow pointing toward 'further into the past'.">
            <a:extLst>
              <a:ext uri="{FF2B5EF4-FFF2-40B4-BE49-F238E27FC236}">
                <a16:creationId xmlns:a16="http://schemas.microsoft.com/office/drawing/2014/main" id="{830D5CA8-1C19-4942-E8C6-42063AB407F4}"/>
              </a:ext>
            </a:extLst>
          </p:cNvPr>
          <p:cNvSpPr/>
          <p:nvPr/>
        </p:nvSpPr>
        <p:spPr>
          <a:xfrm>
            <a:off x="1405382" y="4918355"/>
            <a:ext cx="8237381" cy="360000"/>
          </a:xfrm>
          <a:prstGeom prst="rect">
            <a:avLst/>
          </a:prstGeom>
          <a:solidFill>
            <a:srgbClr val="31AC6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DE94A64-A383-9672-8ABB-A63ED3402AA4}"/>
              </a:ext>
              <a:ext uri="{C183D7F6-B498-43B3-948B-1728B52AA6E4}">
                <adec:decorative xmlns:adec="http://schemas.microsoft.com/office/drawing/2017/decorative" val="1"/>
              </a:ext>
            </a:extLst>
          </p:cNvPr>
          <p:cNvSpPr txBox="1"/>
          <p:nvPr/>
        </p:nvSpPr>
        <p:spPr>
          <a:xfrm>
            <a:off x="1737970" y="4935261"/>
            <a:ext cx="2103461" cy="307777"/>
          </a:xfrm>
          <a:prstGeom prst="rect">
            <a:avLst/>
          </a:prstGeom>
          <a:noFill/>
        </p:spPr>
        <p:txBody>
          <a:bodyPr wrap="none" rtlCol="0">
            <a:spAutoFit/>
          </a:bodyPr>
          <a:lstStyle/>
          <a:p>
            <a:r>
              <a:rPr lang="en-GB" sz="1400" b="1" dirty="0">
                <a:solidFill>
                  <a:schemeClr val="bg1"/>
                </a:solidFill>
                <a:latin typeface="Georgia" panose="02040502050405020303" pitchFamily="18" charset="0"/>
                <a:ea typeface="Open Sans Condensed" panose="020B0306030504020204" pitchFamily="34" charset="0"/>
                <a:cs typeface="Open Sans Condensed" panose="020B0306030504020204" pitchFamily="34" charset="0"/>
              </a:rPr>
              <a:t>Further into the past</a:t>
            </a:r>
          </a:p>
        </p:txBody>
      </p:sp>
      <p:sp>
        <p:nvSpPr>
          <p:cNvPr id="46" name="Left Arrow 45">
            <a:extLst>
              <a:ext uri="{FF2B5EF4-FFF2-40B4-BE49-F238E27FC236}">
                <a16:creationId xmlns:a16="http://schemas.microsoft.com/office/drawing/2014/main" id="{2B200786-714E-D6AA-7D85-C05349D83E48}"/>
              </a:ext>
              <a:ext uri="{C183D7F6-B498-43B3-948B-1728B52AA6E4}">
                <adec:decorative xmlns:adec="http://schemas.microsoft.com/office/drawing/2017/decorative" val="1"/>
              </a:ext>
            </a:extLst>
          </p:cNvPr>
          <p:cNvSpPr/>
          <p:nvPr/>
        </p:nvSpPr>
        <p:spPr>
          <a:xfrm>
            <a:off x="698328" y="4735256"/>
            <a:ext cx="706519" cy="726198"/>
          </a:xfrm>
          <a:prstGeom prst="leftArrow">
            <a:avLst/>
          </a:prstGeom>
          <a:solidFill>
            <a:srgbClr val="31AC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ortrait of Elizabeth I with a fleet of ships in the background. Also known as the Armada Portrait.">
            <a:extLst>
              <a:ext uri="{FF2B5EF4-FFF2-40B4-BE49-F238E27FC236}">
                <a16:creationId xmlns:a16="http://schemas.microsoft.com/office/drawing/2014/main" id="{9486A6AC-A42A-0955-80F0-6AB342893E5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71851" y="196834"/>
            <a:ext cx="6254147" cy="3517958"/>
          </a:xfrm>
          <a:prstGeom prst="rect">
            <a:avLst/>
          </a:prstGeom>
        </p:spPr>
      </p:pic>
      <p:grpSp>
        <p:nvGrpSpPr>
          <p:cNvPr id="14" name="Group 13">
            <a:extLst>
              <a:ext uri="{FF2B5EF4-FFF2-40B4-BE49-F238E27FC236}">
                <a16:creationId xmlns:a16="http://schemas.microsoft.com/office/drawing/2014/main" id="{967ACB50-E446-A022-77D6-F3F60AAFF4C2}"/>
              </a:ext>
              <a:ext uri="{C183D7F6-B498-43B3-948B-1728B52AA6E4}">
                <adec:decorative xmlns:adec="http://schemas.microsoft.com/office/drawing/2017/decorative" val="1"/>
              </a:ext>
            </a:extLst>
          </p:cNvPr>
          <p:cNvGrpSpPr/>
          <p:nvPr/>
        </p:nvGrpSpPr>
        <p:grpSpPr>
          <a:xfrm>
            <a:off x="4104333" y="3303806"/>
            <a:ext cx="2419130" cy="1402338"/>
            <a:chOff x="4104333" y="3303806"/>
            <a:chExt cx="2419130" cy="1402338"/>
          </a:xfrm>
        </p:grpSpPr>
        <p:sp>
          <p:nvSpPr>
            <p:cNvPr id="59" name="Rectangle 58" descr="Diagram displaying when and how long Elizabeth I lived in relation to the era known as the Tudor period.">
              <a:extLst>
                <a:ext uri="{FF2B5EF4-FFF2-40B4-BE49-F238E27FC236}">
                  <a16:creationId xmlns:a16="http://schemas.microsoft.com/office/drawing/2014/main" id="{D6EE9799-112D-0F73-FCDE-6D462D32000E}"/>
                </a:ext>
              </a:extLst>
            </p:cNvPr>
            <p:cNvSpPr/>
            <p:nvPr/>
          </p:nvSpPr>
          <p:spPr>
            <a:xfrm>
              <a:off x="4104333" y="3303806"/>
              <a:ext cx="1965468" cy="359255"/>
            </a:xfrm>
            <a:prstGeom prst="rect">
              <a:avLst/>
            </a:prstGeom>
            <a:solidFill>
              <a:srgbClr val="CD163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latin typeface="Gill Sans Nova Cond"/>
                  <a:ea typeface="Open Sans Condensed" panose="020B0306030504020204" pitchFamily="34" charset="0"/>
                  <a:cs typeface="Open Sans Condensed" panose="020B0306030504020204" pitchFamily="34" charset="0"/>
                </a:rPr>
                <a:t>TUDOR PERIOD</a:t>
              </a:r>
            </a:p>
          </p:txBody>
        </p:sp>
        <p:sp>
          <p:nvSpPr>
            <p:cNvPr id="60" name="Rectangle 59">
              <a:extLst>
                <a:ext uri="{FF2B5EF4-FFF2-40B4-BE49-F238E27FC236}">
                  <a16:creationId xmlns:a16="http://schemas.microsoft.com/office/drawing/2014/main" id="{00C503DC-DD46-F723-F6DC-50FC70A1B84D}"/>
                </a:ext>
                <a:ext uri="{C183D7F6-B498-43B3-948B-1728B52AA6E4}">
                  <adec:decorative xmlns:adec="http://schemas.microsoft.com/office/drawing/2017/decorative" val="1"/>
                </a:ext>
              </a:extLst>
            </p:cNvPr>
            <p:cNvSpPr/>
            <p:nvPr/>
          </p:nvSpPr>
          <p:spPr>
            <a:xfrm>
              <a:off x="5290797" y="3704712"/>
              <a:ext cx="779004" cy="360000"/>
            </a:xfrm>
            <a:prstGeom prst="rect">
              <a:avLst/>
            </a:prstGeom>
            <a:solidFill>
              <a:srgbClr val="CD1632">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Georgia" panose="02040502050405020303" pitchFamily="18" charset="0"/>
              </a:endParaRPr>
            </a:p>
          </p:txBody>
        </p:sp>
        <p:sp>
          <p:nvSpPr>
            <p:cNvPr id="61" name="TextBox 60">
              <a:extLst>
                <a:ext uri="{FF2B5EF4-FFF2-40B4-BE49-F238E27FC236}">
                  <a16:creationId xmlns:a16="http://schemas.microsoft.com/office/drawing/2014/main" id="{491AA2EC-3088-21D9-2EE3-F4179771996D}"/>
                </a:ext>
                <a:ext uri="{C183D7F6-B498-43B3-948B-1728B52AA6E4}">
                  <adec:decorative xmlns:adec="http://schemas.microsoft.com/office/drawing/2017/decorative" val="1"/>
                </a:ext>
              </a:extLst>
            </p:cNvPr>
            <p:cNvSpPr txBox="1"/>
            <p:nvPr/>
          </p:nvSpPr>
          <p:spPr>
            <a:xfrm>
              <a:off x="5151863" y="4398367"/>
              <a:ext cx="1371600" cy="307777"/>
            </a:xfrm>
            <a:prstGeom prst="rect">
              <a:avLst/>
            </a:prstGeom>
            <a:noFill/>
          </p:spPr>
          <p:txBody>
            <a:bodyPr wrap="square" rtlCol="0">
              <a:spAutoFit/>
            </a:bodyPr>
            <a:lstStyle/>
            <a:p>
              <a:r>
                <a:rPr lang="en-US" sz="1400" dirty="0">
                  <a:latin typeface="Georgia" panose="02040502050405020303" pitchFamily="18" charset="0"/>
                </a:rPr>
                <a:t>Elizabeth I</a:t>
              </a:r>
            </a:p>
          </p:txBody>
        </p:sp>
        <p:cxnSp>
          <p:nvCxnSpPr>
            <p:cNvPr id="101" name="Straight Connector 100">
              <a:extLst>
                <a:ext uri="{FF2B5EF4-FFF2-40B4-BE49-F238E27FC236}">
                  <a16:creationId xmlns:a16="http://schemas.microsoft.com/office/drawing/2014/main" id="{269E2790-DD75-4AD6-2F67-A4AD1590045A}"/>
                </a:ext>
                <a:ext uri="{C183D7F6-B498-43B3-948B-1728B52AA6E4}">
                  <adec:decorative xmlns:adec="http://schemas.microsoft.com/office/drawing/2017/decorative" val="1"/>
                </a:ext>
              </a:extLst>
            </p:cNvPr>
            <p:cNvCxnSpPr>
              <a:cxnSpLocks/>
            </p:cNvCxnSpPr>
            <p:nvPr/>
          </p:nvCxnSpPr>
          <p:spPr>
            <a:xfrm>
              <a:off x="5641865" y="4045180"/>
              <a:ext cx="0" cy="308137"/>
            </a:xfrm>
            <a:prstGeom prst="line">
              <a:avLst/>
            </a:prstGeom>
            <a:solidFill>
              <a:srgbClr val="B8C5E7"/>
            </a:solidFill>
            <a:ln>
              <a:solidFill>
                <a:srgbClr val="E17382"/>
              </a:solidFill>
            </a:ln>
          </p:spPr>
          <p:style>
            <a:lnRef idx="2">
              <a:schemeClr val="accent1"/>
            </a:lnRef>
            <a:fillRef idx="0">
              <a:schemeClr val="accent1"/>
            </a:fillRef>
            <a:effectRef idx="1">
              <a:schemeClr val="accent1"/>
            </a:effectRef>
            <a:fontRef idx="minor">
              <a:schemeClr val="tx1"/>
            </a:fontRef>
          </p:style>
        </p:cxnSp>
      </p:grpSp>
      <p:pic>
        <p:nvPicPr>
          <p:cNvPr id="19" name="Picture 2" descr="Portrait of Queen Victoria, sitting on throne holding a globe and a sceptre and wearing a crown.">
            <a:extLst>
              <a:ext uri="{FF2B5EF4-FFF2-40B4-BE49-F238E27FC236}">
                <a16:creationId xmlns:a16="http://schemas.microsoft.com/office/drawing/2014/main" id="{AA17F855-F110-512E-264B-133525F9AF4F}"/>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177339" y="773601"/>
            <a:ext cx="1965468" cy="23440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06431A1-D8D5-8AA6-A4CE-96B00F76CA99}"/>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151863" y="277147"/>
            <a:ext cx="6028487" cy="3391024"/>
          </a:xfrm>
          <a:prstGeom prst="rect">
            <a:avLst/>
          </a:prstGeom>
        </p:spPr>
      </p:pic>
      <p:grpSp>
        <p:nvGrpSpPr>
          <p:cNvPr id="15" name="Group 14">
            <a:extLst>
              <a:ext uri="{FF2B5EF4-FFF2-40B4-BE49-F238E27FC236}">
                <a16:creationId xmlns:a16="http://schemas.microsoft.com/office/drawing/2014/main" id="{46214CE7-0E3A-9438-2D05-94E14EF2E327}"/>
              </a:ext>
              <a:ext uri="{C183D7F6-B498-43B3-948B-1728B52AA6E4}">
                <adec:decorative xmlns:adec="http://schemas.microsoft.com/office/drawing/2017/decorative" val="1"/>
              </a:ext>
            </a:extLst>
          </p:cNvPr>
          <p:cNvGrpSpPr/>
          <p:nvPr/>
        </p:nvGrpSpPr>
        <p:grpSpPr>
          <a:xfrm>
            <a:off x="6962757" y="3303806"/>
            <a:ext cx="2180050" cy="1390252"/>
            <a:chOff x="6962757" y="3303806"/>
            <a:chExt cx="2180050" cy="1390252"/>
          </a:xfrm>
        </p:grpSpPr>
        <p:sp>
          <p:nvSpPr>
            <p:cNvPr id="8" name="Rectangle 7" descr="Diagram displaying when and how long Victoria lived in relation to the era known as the Victorian period.">
              <a:extLst>
                <a:ext uri="{FF2B5EF4-FFF2-40B4-BE49-F238E27FC236}">
                  <a16:creationId xmlns:a16="http://schemas.microsoft.com/office/drawing/2014/main" id="{041B9D9A-47E3-AC21-61E2-DE2381F573CB}"/>
                </a:ext>
              </a:extLst>
            </p:cNvPr>
            <p:cNvSpPr/>
            <p:nvPr/>
          </p:nvSpPr>
          <p:spPr>
            <a:xfrm>
              <a:off x="7177339" y="3303806"/>
              <a:ext cx="1965468" cy="359255"/>
            </a:xfrm>
            <a:prstGeom prst="rect">
              <a:avLst/>
            </a:prstGeom>
            <a:solidFill>
              <a:srgbClr val="3365A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latin typeface="Gill Sans Nova Cond"/>
                  <a:ea typeface="Open Sans Condensed" panose="020B0306030504020204" pitchFamily="34" charset="0"/>
                  <a:cs typeface="Open Sans Condensed" panose="020B0306030504020204" pitchFamily="34" charset="0"/>
                </a:rPr>
                <a:t>VICTORIAN PERIOD</a:t>
              </a:r>
            </a:p>
          </p:txBody>
        </p:sp>
        <p:sp>
          <p:nvSpPr>
            <p:cNvPr id="7" name="Rectangle 6">
              <a:extLst>
                <a:ext uri="{FF2B5EF4-FFF2-40B4-BE49-F238E27FC236}">
                  <a16:creationId xmlns:a16="http://schemas.microsoft.com/office/drawing/2014/main" id="{C37A2848-EA88-E149-11CF-C1BEB5E0A528}"/>
                </a:ext>
                <a:ext uri="{C183D7F6-B498-43B3-948B-1728B52AA6E4}">
                  <adec:decorative xmlns:adec="http://schemas.microsoft.com/office/drawing/2017/decorative" val="1"/>
                </a:ext>
              </a:extLst>
            </p:cNvPr>
            <p:cNvSpPr/>
            <p:nvPr/>
          </p:nvSpPr>
          <p:spPr>
            <a:xfrm>
              <a:off x="6962757" y="3704712"/>
              <a:ext cx="2180050" cy="360000"/>
            </a:xfrm>
            <a:prstGeom prst="rect">
              <a:avLst/>
            </a:prstGeom>
            <a:solidFill>
              <a:srgbClr val="3365A3">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Georgia" panose="02040502050405020303" pitchFamily="18" charset="0"/>
              </a:endParaRPr>
            </a:p>
          </p:txBody>
        </p:sp>
        <p:sp>
          <p:nvSpPr>
            <p:cNvPr id="9" name="TextBox 8">
              <a:extLst>
                <a:ext uri="{FF2B5EF4-FFF2-40B4-BE49-F238E27FC236}">
                  <a16:creationId xmlns:a16="http://schemas.microsoft.com/office/drawing/2014/main" id="{40206B8F-CA50-CC8B-822A-48B4AFBE323F}"/>
                </a:ext>
                <a:ext uri="{C183D7F6-B498-43B3-948B-1728B52AA6E4}">
                  <adec:decorative xmlns:adec="http://schemas.microsoft.com/office/drawing/2017/decorative" val="1"/>
                </a:ext>
              </a:extLst>
            </p:cNvPr>
            <p:cNvSpPr txBox="1"/>
            <p:nvPr/>
          </p:nvSpPr>
          <p:spPr>
            <a:xfrm>
              <a:off x="7474273" y="4386281"/>
              <a:ext cx="1371600" cy="307777"/>
            </a:xfrm>
            <a:prstGeom prst="rect">
              <a:avLst/>
            </a:prstGeom>
            <a:noFill/>
          </p:spPr>
          <p:txBody>
            <a:bodyPr wrap="square" rtlCol="0">
              <a:spAutoFit/>
            </a:bodyPr>
            <a:lstStyle/>
            <a:p>
              <a:r>
                <a:rPr lang="en-US" sz="1400" dirty="0">
                  <a:latin typeface="Georgia" panose="02040502050405020303" pitchFamily="18" charset="0"/>
                </a:rPr>
                <a:t>Queen Victoria</a:t>
              </a:r>
            </a:p>
          </p:txBody>
        </p:sp>
        <p:cxnSp>
          <p:nvCxnSpPr>
            <p:cNvPr id="12" name="Straight Connector 11">
              <a:extLst>
                <a:ext uri="{FF2B5EF4-FFF2-40B4-BE49-F238E27FC236}">
                  <a16:creationId xmlns:a16="http://schemas.microsoft.com/office/drawing/2014/main" id="{DBE03B7D-C77F-2D1B-851D-625C35C13CE3}"/>
                </a:ext>
                <a:ext uri="{C183D7F6-B498-43B3-948B-1728B52AA6E4}">
                  <adec:decorative xmlns:adec="http://schemas.microsoft.com/office/drawing/2017/decorative" val="1"/>
                </a:ext>
              </a:extLst>
            </p:cNvPr>
            <p:cNvCxnSpPr>
              <a:cxnSpLocks/>
            </p:cNvCxnSpPr>
            <p:nvPr/>
          </p:nvCxnSpPr>
          <p:spPr>
            <a:xfrm>
              <a:off x="8080267" y="4030313"/>
              <a:ext cx="0" cy="308137"/>
            </a:xfrm>
            <a:prstGeom prst="line">
              <a:avLst/>
            </a:prstGeom>
            <a:solidFill>
              <a:srgbClr val="B8C5E7"/>
            </a:solidFill>
            <a:ln>
              <a:solidFill>
                <a:srgbClr val="86A2C4"/>
              </a:solidFill>
            </a:ln>
          </p:spPr>
          <p:style>
            <a:lnRef idx="2">
              <a:schemeClr val="accent1"/>
            </a:lnRef>
            <a:fillRef idx="0">
              <a:schemeClr val="accent1"/>
            </a:fillRef>
            <a:effectRef idx="1">
              <a:schemeClr val="accent1"/>
            </a:effectRef>
            <a:fontRef idx="minor">
              <a:schemeClr val="tx1"/>
            </a:fontRef>
          </p:style>
        </p:cxnSp>
      </p:grpSp>
      <p:sp>
        <p:nvSpPr>
          <p:cNvPr id="18" name="TextBox 17">
            <a:extLst>
              <a:ext uri="{FF2B5EF4-FFF2-40B4-BE49-F238E27FC236}">
                <a16:creationId xmlns:a16="http://schemas.microsoft.com/office/drawing/2014/main" id="{A57987A1-9A13-CDE6-AAA7-C617CDA5825E}"/>
              </a:ext>
            </a:extLst>
          </p:cNvPr>
          <p:cNvSpPr txBox="1"/>
          <p:nvPr/>
        </p:nvSpPr>
        <p:spPr>
          <a:xfrm>
            <a:off x="9396259" y="3660400"/>
            <a:ext cx="2063961" cy="523220"/>
          </a:xfrm>
          <a:prstGeom prst="rect">
            <a:avLst/>
          </a:prstGeom>
          <a:noFill/>
        </p:spPr>
        <p:txBody>
          <a:bodyPr wrap="square" rtlCol="0">
            <a:spAutoFit/>
          </a:bodyPr>
          <a:lstStyle/>
          <a:p>
            <a:r>
              <a:rPr lang="en-US" sz="1400" dirty="0">
                <a:latin typeface="Georgia" panose="02040502050405020303" pitchFamily="18" charset="0"/>
              </a:rPr>
              <a:t>Victoria was born </a:t>
            </a:r>
          </a:p>
          <a:p>
            <a:r>
              <a:rPr lang="en-US" sz="1400" dirty="0">
                <a:latin typeface="Georgia" panose="02040502050405020303" pitchFamily="18" charset="0"/>
              </a:rPr>
              <a:t>over 200 years ago!</a:t>
            </a:r>
          </a:p>
        </p:txBody>
      </p:sp>
      <p:sp>
        <p:nvSpPr>
          <p:cNvPr id="11" name="TextBox 10">
            <a:extLst>
              <a:ext uri="{FF2B5EF4-FFF2-40B4-BE49-F238E27FC236}">
                <a16:creationId xmlns:a16="http://schemas.microsoft.com/office/drawing/2014/main" id="{A71C8A72-D448-DAD5-FCBD-D41F06BE1074}"/>
              </a:ext>
            </a:extLst>
          </p:cNvPr>
          <p:cNvSpPr txBox="1"/>
          <p:nvPr/>
        </p:nvSpPr>
        <p:spPr>
          <a:xfrm>
            <a:off x="1913067" y="3719958"/>
            <a:ext cx="2063961" cy="523220"/>
          </a:xfrm>
          <a:prstGeom prst="rect">
            <a:avLst/>
          </a:prstGeom>
          <a:noFill/>
        </p:spPr>
        <p:txBody>
          <a:bodyPr wrap="square" rtlCol="0">
            <a:spAutoFit/>
          </a:bodyPr>
          <a:lstStyle/>
          <a:p>
            <a:pPr algn="r"/>
            <a:r>
              <a:rPr lang="en-US" sz="1400" dirty="0">
                <a:latin typeface="Georgia" panose="02040502050405020303" pitchFamily="18" charset="0"/>
              </a:rPr>
              <a:t>Elizabeth was born almost 500 years ago!</a:t>
            </a:r>
          </a:p>
        </p:txBody>
      </p:sp>
    </p:spTree>
    <p:extLst>
      <p:ext uri="{BB962C8B-B14F-4D97-AF65-F5344CB8AC3E}">
        <p14:creationId xmlns:p14="http://schemas.microsoft.com/office/powerpoint/2010/main" val="3654161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AEF"/>
        </a:solidFill>
        <a:effectLst/>
      </p:bgPr>
    </p:bg>
    <p:spTree>
      <p:nvGrpSpPr>
        <p:cNvPr id="1" name="">
          <a:extLst>
            <a:ext uri="{FF2B5EF4-FFF2-40B4-BE49-F238E27FC236}">
              <a16:creationId xmlns:a16="http://schemas.microsoft.com/office/drawing/2014/main" id="{B2719426-419C-63DC-B5A5-6EFADF07DF00}"/>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88DE9FD3-A956-FA57-6C6F-0921E5C9074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6845"/>
            <a:ext cx="12191999" cy="6911689"/>
          </a:xfrm>
          <a:prstGeom prst="rect">
            <a:avLst/>
          </a:prstGeom>
        </p:spPr>
      </p:pic>
      <p:sp>
        <p:nvSpPr>
          <p:cNvPr id="4" name="Title 8">
            <a:extLst>
              <a:ext uri="{FF2B5EF4-FFF2-40B4-BE49-F238E27FC236}">
                <a16:creationId xmlns:a16="http://schemas.microsoft.com/office/drawing/2014/main" id="{6EAD9B39-7689-953E-9DA6-9B873EEB0765}"/>
              </a:ext>
            </a:extLst>
          </p:cNvPr>
          <p:cNvSpPr txBox="1">
            <a:spLocks noGrp="1"/>
          </p:cNvSpPr>
          <p:nvPr>
            <p:ph type="title" idx="4294967295"/>
          </p:nvPr>
        </p:nvSpPr>
        <p:spPr>
          <a:xfrm>
            <a:off x="604359" y="572835"/>
            <a:ext cx="4256264" cy="202523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ts val="5000"/>
              </a:lnSpc>
              <a:spcBef>
                <a:spcPts val="0"/>
              </a:spcBef>
              <a:spcAft>
                <a:spcPts val="0"/>
              </a:spcAft>
              <a:buClrTx/>
              <a:buSzTx/>
              <a:buFontTx/>
              <a:buNone/>
              <a:tabLst/>
              <a:defRPr/>
            </a:pPr>
            <a:r>
              <a:rPr kumimoji="0" lang="en-GB" sz="4800" b="1" i="0" u="none" strike="noStrike" kern="1200" cap="none" spc="100" normalizeH="0" baseline="0" noProof="0" dirty="0">
                <a:ln>
                  <a:noFill/>
                </a:ln>
                <a:solidFill>
                  <a:srgbClr val="31AC60"/>
                </a:solidFill>
                <a:effectLst/>
                <a:uLnTx/>
                <a:uFillTx/>
                <a:latin typeface="Gill Sans Nova Cond"/>
                <a:ea typeface="Open Sans Condensed" panose="020B0306030504020204" pitchFamily="34" charset="0"/>
                <a:cs typeface="Open Sans Condensed" panose="020B0306030504020204" pitchFamily="34" charset="0"/>
              </a:rPr>
              <a:t>What can we remember about Elizabeth’s reign?</a:t>
            </a:r>
          </a:p>
        </p:txBody>
      </p:sp>
      <p:sp>
        <p:nvSpPr>
          <p:cNvPr id="2" name="Rectangle 1">
            <a:extLst>
              <a:ext uri="{FF2B5EF4-FFF2-40B4-BE49-F238E27FC236}">
                <a16:creationId xmlns:a16="http://schemas.microsoft.com/office/drawing/2014/main" id="{2785687F-5C57-1105-3796-4269CAE452ED}"/>
              </a:ext>
            </a:extLst>
          </p:cNvPr>
          <p:cNvSpPr/>
          <p:nvPr/>
        </p:nvSpPr>
        <p:spPr>
          <a:xfrm>
            <a:off x="616871" y="2825256"/>
            <a:ext cx="4236631" cy="725215"/>
          </a:xfrm>
          <a:prstGeom prst="rect">
            <a:avLst/>
          </a:prstGeom>
          <a:noFill/>
          <a:ln w="63500">
            <a:solidFill>
              <a:srgbClr val="31AC60"/>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sz="1400" dirty="0">
                <a:solidFill>
                  <a:schemeClr val="tx1"/>
                </a:solidFill>
                <a:latin typeface="Georgia" panose="02040502050405020303" pitchFamily="18" charset="0"/>
              </a:rPr>
              <a:t>What challenges did she face?</a:t>
            </a:r>
          </a:p>
        </p:txBody>
      </p:sp>
      <p:sp>
        <p:nvSpPr>
          <p:cNvPr id="9" name="Rectangle 8">
            <a:extLst>
              <a:ext uri="{FF2B5EF4-FFF2-40B4-BE49-F238E27FC236}">
                <a16:creationId xmlns:a16="http://schemas.microsoft.com/office/drawing/2014/main" id="{D5F1B403-E12F-0D6F-2896-4E65CA2BE69E}"/>
              </a:ext>
            </a:extLst>
          </p:cNvPr>
          <p:cNvSpPr/>
          <p:nvPr/>
        </p:nvSpPr>
        <p:spPr>
          <a:xfrm>
            <a:off x="616872" y="3686218"/>
            <a:ext cx="4243752" cy="725215"/>
          </a:xfrm>
          <a:prstGeom prst="rect">
            <a:avLst/>
          </a:prstGeom>
          <a:noFill/>
          <a:ln w="63500">
            <a:solidFill>
              <a:srgbClr val="31AC60"/>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sz="1400" dirty="0">
                <a:solidFill>
                  <a:schemeClr val="tx1"/>
                </a:solidFill>
                <a:latin typeface="Georgia" panose="02040502050405020303" pitchFamily="18" charset="0"/>
              </a:rPr>
              <a:t>What power did she have?</a:t>
            </a:r>
          </a:p>
        </p:txBody>
      </p:sp>
      <p:sp>
        <p:nvSpPr>
          <p:cNvPr id="7" name="Rectangle 6">
            <a:extLst>
              <a:ext uri="{FF2B5EF4-FFF2-40B4-BE49-F238E27FC236}">
                <a16:creationId xmlns:a16="http://schemas.microsoft.com/office/drawing/2014/main" id="{7F027D24-A438-E329-E001-77139D66726D}"/>
              </a:ext>
            </a:extLst>
          </p:cNvPr>
          <p:cNvSpPr/>
          <p:nvPr/>
        </p:nvSpPr>
        <p:spPr>
          <a:xfrm>
            <a:off x="623992" y="4545719"/>
            <a:ext cx="4236631" cy="725215"/>
          </a:xfrm>
          <a:prstGeom prst="rect">
            <a:avLst/>
          </a:prstGeom>
          <a:noFill/>
          <a:ln w="63500">
            <a:solidFill>
              <a:srgbClr val="31AC60"/>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sz="1400" dirty="0">
                <a:solidFill>
                  <a:schemeClr val="tx1"/>
                </a:solidFill>
                <a:latin typeface="Georgia" panose="02040502050405020303" pitchFamily="18" charset="0"/>
              </a:rPr>
              <a:t>Did she have a large family?</a:t>
            </a:r>
          </a:p>
        </p:txBody>
      </p:sp>
      <p:sp>
        <p:nvSpPr>
          <p:cNvPr id="3" name="Rectangle 2">
            <a:extLst>
              <a:ext uri="{FF2B5EF4-FFF2-40B4-BE49-F238E27FC236}">
                <a16:creationId xmlns:a16="http://schemas.microsoft.com/office/drawing/2014/main" id="{95AF8A04-1762-D8C9-82BA-797ABB3630CD}"/>
              </a:ext>
            </a:extLst>
          </p:cNvPr>
          <p:cNvSpPr/>
          <p:nvPr/>
        </p:nvSpPr>
        <p:spPr>
          <a:xfrm>
            <a:off x="623994" y="5406681"/>
            <a:ext cx="4236631" cy="725215"/>
          </a:xfrm>
          <a:prstGeom prst="rect">
            <a:avLst/>
          </a:prstGeom>
          <a:noFill/>
          <a:ln w="63500">
            <a:solidFill>
              <a:srgbClr val="31AC60"/>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sz="1400" dirty="0">
                <a:solidFill>
                  <a:schemeClr val="tx1"/>
                </a:solidFill>
                <a:latin typeface="Georgia" panose="02040502050405020303" pitchFamily="18" charset="0"/>
              </a:rPr>
              <a:t>Where did she reign over?</a:t>
            </a:r>
          </a:p>
        </p:txBody>
      </p:sp>
      <p:pic>
        <p:nvPicPr>
          <p:cNvPr id="8" name="Picture 2" descr="An image showing 'Queen Elizabeth I, The Armada Portrait out of frame ZAA7719'">
            <a:extLst>
              <a:ext uri="{FF2B5EF4-FFF2-40B4-BE49-F238E27FC236}">
                <a16:creationId xmlns:a16="http://schemas.microsoft.com/office/drawing/2014/main" id="{E8060670-CFDC-DFDE-29CB-0A313270DEE7}"/>
              </a:ext>
            </a:extLst>
          </p:cNvPr>
          <p:cNvPicPr>
            <a:picLocks noGrp="1" noChangeAspect="1" noChangeArrowheads="1"/>
          </p:cNvPicPr>
          <p:nvPr>
            <p:ph idx="1"/>
          </p:nvPr>
        </p:nvPicPr>
        <p:blipFill>
          <a:blip r:embed="rId4" cstate="screen">
            <a:extLst>
              <a:ext uri="{28A0092B-C50C-407E-A947-70E740481C1C}">
                <a14:useLocalDpi xmlns:a14="http://schemas.microsoft.com/office/drawing/2010/main"/>
              </a:ext>
            </a:extLst>
          </a:blip>
          <a:srcRect/>
          <a:stretch>
            <a:fillRect/>
          </a:stretch>
        </p:blipFill>
        <p:spPr bwMode="auto">
          <a:xfrm>
            <a:off x="5300487" y="739549"/>
            <a:ext cx="6044770" cy="53789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F412F08-5DAD-6657-E596-2CD924EC2974}"/>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9247" y="-140819"/>
            <a:ext cx="11633505" cy="1157603"/>
          </a:xfrm>
          <a:prstGeom prst="rect">
            <a:avLst/>
          </a:prstGeom>
        </p:spPr>
      </p:pic>
    </p:spTree>
    <p:extLst>
      <p:ext uri="{BB962C8B-B14F-4D97-AF65-F5344CB8AC3E}">
        <p14:creationId xmlns:p14="http://schemas.microsoft.com/office/powerpoint/2010/main" val="950441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19426-419C-63DC-B5A5-6EFADF07DF00}"/>
            </a:ext>
          </a:extLst>
        </p:cNvPr>
        <p:cNvGrpSpPr/>
        <p:nvPr/>
      </p:nvGrpSpPr>
      <p:grpSpPr>
        <a:xfrm>
          <a:off x="0" y="0"/>
          <a:ext cx="0" cy="0"/>
          <a:chOff x="0" y="0"/>
          <a:chExt cx="0" cy="0"/>
        </a:xfrm>
      </p:grpSpPr>
      <p:sp>
        <p:nvSpPr>
          <p:cNvPr id="8" name="Title 7" hidden="1">
            <a:extLst>
              <a:ext uri="{FF2B5EF4-FFF2-40B4-BE49-F238E27FC236}">
                <a16:creationId xmlns:a16="http://schemas.microsoft.com/office/drawing/2014/main" id="{293DC9A9-E3E7-CB37-BDEF-13E0CEAB4A29}"/>
              </a:ext>
            </a:extLst>
          </p:cNvPr>
          <p:cNvSpPr>
            <a:spLocks noGrp="1"/>
          </p:cNvSpPr>
          <p:nvPr>
            <p:ph type="title"/>
          </p:nvPr>
        </p:nvSpPr>
        <p:spPr>
          <a:xfrm>
            <a:off x="623992" y="-1795070"/>
            <a:ext cx="10515600" cy="1325563"/>
          </a:xfrm>
        </p:spPr>
        <p:txBody>
          <a:bodyPr/>
          <a:lstStyle/>
          <a:p>
            <a:r>
              <a:rPr lang="en-US" dirty="0"/>
              <a:t>What can we remember about Victoria’s reign?</a:t>
            </a:r>
          </a:p>
        </p:txBody>
      </p:sp>
      <p:pic>
        <p:nvPicPr>
          <p:cNvPr id="6" name="Picture 5">
            <a:extLst>
              <a:ext uri="{FF2B5EF4-FFF2-40B4-BE49-F238E27FC236}">
                <a16:creationId xmlns:a16="http://schemas.microsoft.com/office/drawing/2014/main" id="{88DE9FD3-A956-FA57-6C6F-0921E5C9074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6845"/>
            <a:ext cx="12191999" cy="6911689"/>
          </a:xfrm>
          <a:prstGeom prst="rect">
            <a:avLst/>
          </a:prstGeom>
        </p:spPr>
      </p:pic>
      <p:sp>
        <p:nvSpPr>
          <p:cNvPr id="4" name="Title 8">
            <a:extLst>
              <a:ext uri="{FF2B5EF4-FFF2-40B4-BE49-F238E27FC236}">
                <a16:creationId xmlns:a16="http://schemas.microsoft.com/office/drawing/2014/main" id="{6EAD9B39-7689-953E-9DA6-9B873EEB0765}"/>
              </a:ext>
            </a:extLst>
          </p:cNvPr>
          <p:cNvSpPr txBox="1">
            <a:spLocks/>
          </p:cNvSpPr>
          <p:nvPr/>
        </p:nvSpPr>
        <p:spPr>
          <a:xfrm>
            <a:off x="604359" y="622858"/>
            <a:ext cx="5285453" cy="202523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000"/>
              </a:lnSpc>
              <a:spcBef>
                <a:spcPts val="0"/>
              </a:spcBef>
              <a:defRPr/>
            </a:pPr>
            <a:r>
              <a:rPr lang="en-GB" sz="4800" b="1" spc="100" dirty="0">
                <a:solidFill>
                  <a:srgbClr val="31AC60"/>
                </a:solidFill>
                <a:latin typeface="Gill Sans Nova Cond"/>
                <a:ea typeface="Open Sans Condensed" panose="020B0306030504020204" pitchFamily="34" charset="0"/>
                <a:cs typeface="Open Sans Condensed" panose="020B0306030504020204" pitchFamily="34" charset="0"/>
              </a:rPr>
              <a:t>What can we remember about Victoria’s reign?</a:t>
            </a:r>
          </a:p>
        </p:txBody>
      </p:sp>
      <p:sp>
        <p:nvSpPr>
          <p:cNvPr id="2" name="Rectangle 1">
            <a:extLst>
              <a:ext uri="{FF2B5EF4-FFF2-40B4-BE49-F238E27FC236}">
                <a16:creationId xmlns:a16="http://schemas.microsoft.com/office/drawing/2014/main" id="{2785687F-5C57-1105-3796-4269CAE452ED}"/>
              </a:ext>
            </a:extLst>
          </p:cNvPr>
          <p:cNvSpPr/>
          <p:nvPr/>
        </p:nvSpPr>
        <p:spPr>
          <a:xfrm>
            <a:off x="616871" y="2838703"/>
            <a:ext cx="4236631" cy="725215"/>
          </a:xfrm>
          <a:prstGeom prst="rect">
            <a:avLst/>
          </a:prstGeom>
          <a:noFill/>
          <a:ln w="63500">
            <a:solidFill>
              <a:srgbClr val="31AC60"/>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sz="1400" dirty="0">
                <a:solidFill>
                  <a:schemeClr val="tx1"/>
                </a:solidFill>
                <a:latin typeface="Georgia" panose="02040502050405020303" pitchFamily="18" charset="0"/>
              </a:rPr>
              <a:t>What challenges did she face?</a:t>
            </a:r>
          </a:p>
        </p:txBody>
      </p:sp>
      <p:sp>
        <p:nvSpPr>
          <p:cNvPr id="9" name="Rectangle 8">
            <a:extLst>
              <a:ext uri="{FF2B5EF4-FFF2-40B4-BE49-F238E27FC236}">
                <a16:creationId xmlns:a16="http://schemas.microsoft.com/office/drawing/2014/main" id="{D5F1B403-E12F-0D6F-2896-4E65CA2BE69E}"/>
              </a:ext>
            </a:extLst>
          </p:cNvPr>
          <p:cNvSpPr/>
          <p:nvPr/>
        </p:nvSpPr>
        <p:spPr>
          <a:xfrm>
            <a:off x="623992" y="3699665"/>
            <a:ext cx="4236631" cy="725215"/>
          </a:xfrm>
          <a:prstGeom prst="rect">
            <a:avLst/>
          </a:prstGeom>
          <a:noFill/>
          <a:ln w="63500">
            <a:solidFill>
              <a:srgbClr val="31AC60"/>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sz="1400" dirty="0">
                <a:solidFill>
                  <a:schemeClr val="tx1"/>
                </a:solidFill>
                <a:latin typeface="Georgia" panose="02040502050405020303" pitchFamily="18" charset="0"/>
              </a:rPr>
              <a:t>What power did she have?</a:t>
            </a:r>
          </a:p>
        </p:txBody>
      </p:sp>
      <p:sp>
        <p:nvSpPr>
          <p:cNvPr id="7" name="Rectangle 6">
            <a:extLst>
              <a:ext uri="{FF2B5EF4-FFF2-40B4-BE49-F238E27FC236}">
                <a16:creationId xmlns:a16="http://schemas.microsoft.com/office/drawing/2014/main" id="{7F027D24-A438-E329-E001-77139D66726D}"/>
              </a:ext>
            </a:extLst>
          </p:cNvPr>
          <p:cNvSpPr/>
          <p:nvPr/>
        </p:nvSpPr>
        <p:spPr>
          <a:xfrm>
            <a:off x="623992" y="4559166"/>
            <a:ext cx="4236631" cy="725215"/>
          </a:xfrm>
          <a:prstGeom prst="rect">
            <a:avLst/>
          </a:prstGeom>
          <a:noFill/>
          <a:ln w="63500">
            <a:solidFill>
              <a:srgbClr val="31AC60"/>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sz="1400" dirty="0">
                <a:solidFill>
                  <a:schemeClr val="tx1"/>
                </a:solidFill>
                <a:latin typeface="Georgia" panose="02040502050405020303" pitchFamily="18" charset="0"/>
              </a:rPr>
              <a:t>Did she have a large family?</a:t>
            </a:r>
          </a:p>
        </p:txBody>
      </p:sp>
      <p:sp>
        <p:nvSpPr>
          <p:cNvPr id="3" name="Rectangle 2">
            <a:extLst>
              <a:ext uri="{FF2B5EF4-FFF2-40B4-BE49-F238E27FC236}">
                <a16:creationId xmlns:a16="http://schemas.microsoft.com/office/drawing/2014/main" id="{95AF8A04-1762-D8C9-82BA-797ABB3630CD}"/>
              </a:ext>
            </a:extLst>
          </p:cNvPr>
          <p:cNvSpPr/>
          <p:nvPr/>
        </p:nvSpPr>
        <p:spPr>
          <a:xfrm>
            <a:off x="623994" y="5420128"/>
            <a:ext cx="4236631" cy="725215"/>
          </a:xfrm>
          <a:prstGeom prst="rect">
            <a:avLst/>
          </a:prstGeom>
          <a:noFill/>
          <a:ln w="63500">
            <a:solidFill>
              <a:srgbClr val="31AC60"/>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sz="1400" dirty="0">
                <a:solidFill>
                  <a:schemeClr val="tx1"/>
                </a:solidFill>
                <a:latin typeface="Georgia" panose="02040502050405020303" pitchFamily="18" charset="0"/>
              </a:rPr>
              <a:t>Where did she reign over?</a:t>
            </a:r>
          </a:p>
        </p:txBody>
      </p:sp>
      <p:pic>
        <p:nvPicPr>
          <p:cNvPr id="11" name="Picture 2" descr="Portrait of Queen Victoria, sitting on throne holding a globe and a sceptre and wearing a crown.">
            <a:extLst>
              <a:ext uri="{FF2B5EF4-FFF2-40B4-BE49-F238E27FC236}">
                <a16:creationId xmlns:a16="http://schemas.microsoft.com/office/drawing/2014/main" id="{8F2DD6EC-4CD1-731E-6B8B-529ADD8E5ED1}"/>
              </a:ext>
            </a:extLst>
          </p:cNvPr>
          <p:cNvPicPr>
            <a:picLocks noGrp="1" noChangeAspect="1" noChangeArrowheads="1"/>
          </p:cNvPicPr>
          <p:nvPr>
            <p:ph idx="1"/>
          </p:nvPr>
        </p:nvPicPr>
        <p:blipFill>
          <a:blip r:embed="rId4" cstate="screen">
            <a:extLst>
              <a:ext uri="{28A0092B-C50C-407E-A947-70E740481C1C}">
                <a14:useLocalDpi xmlns:a14="http://schemas.microsoft.com/office/drawing/2010/main"/>
              </a:ext>
            </a:extLst>
          </a:blip>
          <a:srcRect/>
          <a:stretch>
            <a:fillRect/>
          </a:stretch>
        </p:blipFill>
        <p:spPr bwMode="auto">
          <a:xfrm>
            <a:off x="6832218" y="703540"/>
            <a:ext cx="4519722" cy="5444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760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CF5"/>
        </a:solidFill>
        <a:effectLst/>
      </p:bgPr>
    </p:bg>
    <p:spTree>
      <p:nvGrpSpPr>
        <p:cNvPr id="1" name=""/>
        <p:cNvGrpSpPr/>
        <p:nvPr/>
      </p:nvGrpSpPr>
      <p:grpSpPr>
        <a:xfrm>
          <a:off x="0" y="0"/>
          <a:ext cx="0" cy="0"/>
          <a:chOff x="0" y="0"/>
          <a:chExt cx="0" cy="0"/>
        </a:xfrm>
      </p:grpSpPr>
      <p:sp>
        <p:nvSpPr>
          <p:cNvPr id="5" name="Title 4" hidden="1">
            <a:extLst>
              <a:ext uri="{FF2B5EF4-FFF2-40B4-BE49-F238E27FC236}">
                <a16:creationId xmlns:a16="http://schemas.microsoft.com/office/drawing/2014/main" id="{017B226B-733B-BDBC-BCE7-203677362A5F}"/>
              </a:ext>
            </a:extLst>
          </p:cNvPr>
          <p:cNvSpPr>
            <a:spLocks noGrp="1"/>
          </p:cNvSpPr>
          <p:nvPr>
            <p:ph type="title"/>
          </p:nvPr>
        </p:nvSpPr>
        <p:spPr>
          <a:xfrm>
            <a:off x="355678" y="-1521687"/>
            <a:ext cx="10515600" cy="1325563"/>
          </a:xfrm>
        </p:spPr>
        <p:txBody>
          <a:bodyPr/>
          <a:lstStyle/>
          <a:p>
            <a:r>
              <a:rPr lang="en-US" dirty="0"/>
              <a:t>Who reigned longer?</a:t>
            </a:r>
          </a:p>
        </p:txBody>
      </p:sp>
      <p:pic>
        <p:nvPicPr>
          <p:cNvPr id="10" name="Picture 9">
            <a:extLst>
              <a:ext uri="{FF2B5EF4-FFF2-40B4-BE49-F238E27FC236}">
                <a16:creationId xmlns:a16="http://schemas.microsoft.com/office/drawing/2014/main" id="{959A5AC8-A3E6-5DA9-CCBC-EDF41B74EEE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28" y="-1"/>
            <a:ext cx="12180272" cy="6905041"/>
          </a:xfrm>
          <a:prstGeom prst="rect">
            <a:avLst/>
          </a:prstGeom>
        </p:spPr>
      </p:pic>
      <p:sp>
        <p:nvSpPr>
          <p:cNvPr id="2" name="Title 8">
            <a:extLst>
              <a:ext uri="{FF2B5EF4-FFF2-40B4-BE49-F238E27FC236}">
                <a16:creationId xmlns:a16="http://schemas.microsoft.com/office/drawing/2014/main" id="{52BA77B3-BAC7-CB7C-CB2C-DB0A0ED3C1C6}"/>
              </a:ext>
            </a:extLst>
          </p:cNvPr>
          <p:cNvSpPr txBox="1">
            <a:spLocks/>
          </p:cNvSpPr>
          <p:nvPr/>
        </p:nvSpPr>
        <p:spPr>
          <a:xfrm>
            <a:off x="604360" y="621446"/>
            <a:ext cx="7141146" cy="7255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4600"/>
              </a:lnSpc>
              <a:spcBef>
                <a:spcPts val="0"/>
              </a:spcBef>
              <a:defRPr/>
            </a:pPr>
            <a:r>
              <a:rPr lang="en-GB" sz="5400" b="1" spc="100" dirty="0">
                <a:solidFill>
                  <a:srgbClr val="31AC60"/>
                </a:solidFill>
                <a:latin typeface="Gill Sans Nova Cond"/>
                <a:ea typeface="Open Sans Condensed" panose="020B0306030504020204" pitchFamily="34" charset="0"/>
                <a:cs typeface="Open Sans Condensed" panose="020B0306030504020204" pitchFamily="34" charset="0"/>
              </a:rPr>
              <a:t>Who reigned longer?</a:t>
            </a:r>
          </a:p>
        </p:txBody>
      </p:sp>
      <p:pic>
        <p:nvPicPr>
          <p:cNvPr id="13" name="Picture 2" descr="An image showing 'Queen Elizabeth I, The Armada Portrait out of frame ZAA7719'">
            <a:extLst>
              <a:ext uri="{FF2B5EF4-FFF2-40B4-BE49-F238E27FC236}">
                <a16:creationId xmlns:a16="http://schemas.microsoft.com/office/drawing/2014/main" id="{38DC8DF5-71F4-0D52-7266-7B49BE4FE2BE}"/>
              </a:ext>
            </a:extLst>
          </p:cNvPr>
          <p:cNvPicPr>
            <a:picLocks noGrp="1" noChangeAspect="1" noChangeArrowheads="1"/>
          </p:cNvPicPr>
          <p:nvPr>
            <p:ph idx="1"/>
          </p:nvPr>
        </p:nvPicPr>
        <p:blipFill>
          <a:blip r:embed="rId4" cstate="screen">
            <a:extLst>
              <a:ext uri="{28A0092B-C50C-407E-A947-70E740481C1C}">
                <a14:useLocalDpi xmlns:a14="http://schemas.microsoft.com/office/drawing/2010/main"/>
              </a:ext>
            </a:extLst>
          </a:blip>
          <a:srcRect/>
          <a:stretch>
            <a:fillRect/>
          </a:stretch>
        </p:blipFill>
        <p:spPr bwMode="auto">
          <a:xfrm>
            <a:off x="1461278" y="1513840"/>
            <a:ext cx="5188373" cy="46168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Portrait of Queen Victoria, sitting on throne holding a globe and a sceptre and wearing a crown.">
            <a:extLst>
              <a:ext uri="{FF2B5EF4-FFF2-40B4-BE49-F238E27FC236}">
                <a16:creationId xmlns:a16="http://schemas.microsoft.com/office/drawing/2014/main" id="{A97910EF-5AE1-8EEF-1CDC-A80D90525DA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453007" y="1513840"/>
            <a:ext cx="3832939" cy="461684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descr="Elizabeth reigned for 44 years.">
            <a:extLst>
              <a:ext uri="{FF2B5EF4-FFF2-40B4-BE49-F238E27FC236}">
                <a16:creationId xmlns:a16="http://schemas.microsoft.com/office/drawing/2014/main" id="{C65C08D0-C066-C2A3-0EB6-6D0D56ADCF2E}"/>
              </a:ext>
            </a:extLst>
          </p:cNvPr>
          <p:cNvSpPr txBox="1"/>
          <p:nvPr/>
        </p:nvSpPr>
        <p:spPr>
          <a:xfrm>
            <a:off x="1028127" y="1624450"/>
            <a:ext cx="2888165" cy="523220"/>
          </a:xfrm>
          <a:prstGeom prst="rect">
            <a:avLst/>
          </a:prstGeom>
          <a:noFill/>
        </p:spPr>
        <p:txBody>
          <a:bodyPr wrap="square" rtlCol="0">
            <a:spAutoFit/>
          </a:bodyPr>
          <a:lstStyle/>
          <a:p>
            <a:pPr algn="ctr"/>
            <a:r>
              <a:rPr lang="en-US" sz="2800" b="1" dirty="0">
                <a:solidFill>
                  <a:schemeClr val="bg1"/>
                </a:solidFill>
                <a:latin typeface="Georgia" panose="02040502050405020303" pitchFamily="18" charset="0"/>
              </a:rPr>
              <a:t>44 years</a:t>
            </a:r>
          </a:p>
        </p:txBody>
      </p:sp>
      <p:sp>
        <p:nvSpPr>
          <p:cNvPr id="16" name="TextBox 15" descr="Victoria reigned for 63 years.">
            <a:extLst>
              <a:ext uri="{FF2B5EF4-FFF2-40B4-BE49-F238E27FC236}">
                <a16:creationId xmlns:a16="http://schemas.microsoft.com/office/drawing/2014/main" id="{6A9EBF69-FAB6-0D1F-6CC0-521666A50E34}"/>
              </a:ext>
            </a:extLst>
          </p:cNvPr>
          <p:cNvSpPr txBox="1"/>
          <p:nvPr/>
        </p:nvSpPr>
        <p:spPr>
          <a:xfrm>
            <a:off x="6964292" y="1624449"/>
            <a:ext cx="2888165" cy="523220"/>
          </a:xfrm>
          <a:prstGeom prst="rect">
            <a:avLst/>
          </a:prstGeom>
          <a:noFill/>
        </p:spPr>
        <p:txBody>
          <a:bodyPr wrap="square" rtlCol="0">
            <a:spAutoFit/>
          </a:bodyPr>
          <a:lstStyle/>
          <a:p>
            <a:pPr algn="ctr"/>
            <a:r>
              <a:rPr lang="en-US" sz="2800" b="1" dirty="0">
                <a:solidFill>
                  <a:schemeClr val="bg1"/>
                </a:solidFill>
                <a:latin typeface="Georgia" panose="02040502050405020303" pitchFamily="18" charset="0"/>
              </a:rPr>
              <a:t>63 years</a:t>
            </a:r>
          </a:p>
        </p:txBody>
      </p:sp>
      <p:sp>
        <p:nvSpPr>
          <p:cNvPr id="4" name="TextBox 3" descr="Correct answer - Victoria.">
            <a:extLst>
              <a:ext uri="{FF2B5EF4-FFF2-40B4-BE49-F238E27FC236}">
                <a16:creationId xmlns:a16="http://schemas.microsoft.com/office/drawing/2014/main" id="{9EAD712F-34B6-29E6-9C3D-9A6A1E2B1335}"/>
              </a:ext>
            </a:extLst>
          </p:cNvPr>
          <p:cNvSpPr txBox="1"/>
          <p:nvPr/>
        </p:nvSpPr>
        <p:spPr>
          <a:xfrm>
            <a:off x="10456611" y="1547504"/>
            <a:ext cx="829335" cy="923330"/>
          </a:xfrm>
          <a:prstGeom prst="rect">
            <a:avLst/>
          </a:prstGeom>
          <a:noFill/>
        </p:spPr>
        <p:txBody>
          <a:bodyPr wrap="square" rtlCol="0">
            <a:spAutoFit/>
          </a:bodyPr>
          <a:lstStyle/>
          <a:p>
            <a:r>
              <a:rPr lang="en-US" sz="5400" dirty="0">
                <a:solidFill>
                  <a:schemeClr val="bg1"/>
                </a:solidFill>
                <a:latin typeface="Gill Sans MT Condensed" panose="020B0506020104020203" pitchFamily="34" charset="77"/>
              </a:rPr>
              <a:t>✓</a:t>
            </a:r>
          </a:p>
        </p:txBody>
      </p:sp>
      <p:pic>
        <p:nvPicPr>
          <p:cNvPr id="12" name="Picture 11">
            <a:extLst>
              <a:ext uri="{FF2B5EF4-FFF2-40B4-BE49-F238E27FC236}">
                <a16:creationId xmlns:a16="http://schemas.microsoft.com/office/drawing/2014/main" id="{E5B2D972-749B-3F8F-EF26-6E015C0A0BA1}"/>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9247" y="-140819"/>
            <a:ext cx="11633505" cy="1157603"/>
          </a:xfrm>
          <a:prstGeom prst="rect">
            <a:avLst/>
          </a:prstGeom>
        </p:spPr>
      </p:pic>
    </p:spTree>
    <p:extLst>
      <p:ext uri="{BB962C8B-B14F-4D97-AF65-F5344CB8AC3E}">
        <p14:creationId xmlns:p14="http://schemas.microsoft.com/office/powerpoint/2010/main" val="206515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9" presetClass="entr" presetSubtype="0" fill="hold" grpId="0" nodeType="withEffect">
                                  <p:stCondLst>
                                    <p:cond delay="0"/>
                                  </p:stCondLst>
                                  <p:iterate type="lt">
                                    <p:tmPct val="0"/>
                                  </p:iterate>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6"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CF5"/>
        </a:solidFill>
        <a:effectLst/>
      </p:bgPr>
    </p:bg>
    <p:spTree>
      <p:nvGrpSpPr>
        <p:cNvPr id="1" name=""/>
        <p:cNvGrpSpPr/>
        <p:nvPr/>
      </p:nvGrpSpPr>
      <p:grpSpPr>
        <a:xfrm>
          <a:off x="0" y="0"/>
          <a:ext cx="0" cy="0"/>
          <a:chOff x="0" y="0"/>
          <a:chExt cx="0" cy="0"/>
        </a:xfrm>
      </p:grpSpPr>
      <p:sp>
        <p:nvSpPr>
          <p:cNvPr id="6" name="Title 5" hidden="1">
            <a:extLst>
              <a:ext uri="{FF2B5EF4-FFF2-40B4-BE49-F238E27FC236}">
                <a16:creationId xmlns:a16="http://schemas.microsoft.com/office/drawing/2014/main" id="{AD4B6D32-1349-4338-DD31-F59843B3AF62}"/>
              </a:ext>
            </a:extLst>
          </p:cNvPr>
          <p:cNvSpPr>
            <a:spLocks noGrp="1"/>
          </p:cNvSpPr>
          <p:nvPr>
            <p:ph type="title"/>
          </p:nvPr>
        </p:nvSpPr>
        <p:spPr>
          <a:xfrm>
            <a:off x="633742" y="-1406711"/>
            <a:ext cx="10515600" cy="1325563"/>
          </a:xfrm>
        </p:spPr>
        <p:txBody>
          <a:bodyPr/>
          <a:lstStyle/>
          <a:p>
            <a:r>
              <a:rPr lang="en-US" dirty="0"/>
              <a:t>Who ruled over more places?</a:t>
            </a:r>
          </a:p>
        </p:txBody>
      </p:sp>
      <p:pic>
        <p:nvPicPr>
          <p:cNvPr id="10" name="Picture 9">
            <a:extLst>
              <a:ext uri="{FF2B5EF4-FFF2-40B4-BE49-F238E27FC236}">
                <a16:creationId xmlns:a16="http://schemas.microsoft.com/office/drawing/2014/main" id="{959A5AC8-A3E6-5DA9-CCBC-EDF41B74EEE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28" y="-1"/>
            <a:ext cx="12180272" cy="6905041"/>
          </a:xfrm>
          <a:prstGeom prst="rect">
            <a:avLst/>
          </a:prstGeom>
        </p:spPr>
      </p:pic>
      <p:sp>
        <p:nvSpPr>
          <p:cNvPr id="2" name="Title 8">
            <a:extLst>
              <a:ext uri="{FF2B5EF4-FFF2-40B4-BE49-F238E27FC236}">
                <a16:creationId xmlns:a16="http://schemas.microsoft.com/office/drawing/2014/main" id="{52BA77B3-BAC7-CB7C-CB2C-DB0A0ED3C1C6}"/>
              </a:ext>
            </a:extLst>
          </p:cNvPr>
          <p:cNvSpPr txBox="1">
            <a:spLocks/>
          </p:cNvSpPr>
          <p:nvPr/>
        </p:nvSpPr>
        <p:spPr>
          <a:xfrm>
            <a:off x="646113" y="631884"/>
            <a:ext cx="7705922" cy="7255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4600"/>
              </a:lnSpc>
              <a:spcBef>
                <a:spcPts val="0"/>
              </a:spcBef>
              <a:defRPr/>
            </a:pPr>
            <a:r>
              <a:rPr lang="en-GB" sz="5400" b="1" spc="100" dirty="0">
                <a:solidFill>
                  <a:srgbClr val="31AC60"/>
                </a:solidFill>
                <a:latin typeface="Gill Sans Nova Cond"/>
                <a:ea typeface="Open Sans Condensed" panose="020B0306030504020204" pitchFamily="34" charset="0"/>
                <a:cs typeface="Open Sans Condensed" panose="020B0306030504020204" pitchFamily="34" charset="0"/>
              </a:rPr>
              <a:t>Who ruled over more places?</a:t>
            </a:r>
          </a:p>
        </p:txBody>
      </p:sp>
      <p:pic>
        <p:nvPicPr>
          <p:cNvPr id="13" name="Picture 2" descr="An image showing 'Queen Elizabeth I, The Armada Portrait out of frame ZAA7719'">
            <a:extLst>
              <a:ext uri="{FF2B5EF4-FFF2-40B4-BE49-F238E27FC236}">
                <a16:creationId xmlns:a16="http://schemas.microsoft.com/office/drawing/2014/main" id="{38DC8DF5-71F4-0D52-7266-7B49BE4FE2BE}"/>
              </a:ext>
            </a:extLst>
          </p:cNvPr>
          <p:cNvPicPr>
            <a:picLocks noGrp="1" noChangeAspect="1" noChangeArrowheads="1"/>
          </p:cNvPicPr>
          <p:nvPr>
            <p:ph idx="1"/>
          </p:nvPr>
        </p:nvPicPr>
        <p:blipFill>
          <a:blip r:embed="rId4" cstate="screen">
            <a:extLst>
              <a:ext uri="{28A0092B-C50C-407E-A947-70E740481C1C}">
                <a14:useLocalDpi xmlns:a14="http://schemas.microsoft.com/office/drawing/2010/main"/>
              </a:ext>
            </a:extLst>
          </a:blip>
          <a:srcRect/>
          <a:stretch>
            <a:fillRect/>
          </a:stretch>
        </p:blipFill>
        <p:spPr bwMode="auto">
          <a:xfrm>
            <a:off x="1461278" y="1513840"/>
            <a:ext cx="5188373" cy="46168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Portrait of Queen Victoria, sitting on throne holding a globe and a sceptre and wearing a crown.">
            <a:extLst>
              <a:ext uri="{FF2B5EF4-FFF2-40B4-BE49-F238E27FC236}">
                <a16:creationId xmlns:a16="http://schemas.microsoft.com/office/drawing/2014/main" id="{A97910EF-5AE1-8EEF-1CDC-A80D90525DA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453007" y="1513840"/>
            <a:ext cx="3832939" cy="461684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descr="The places Elizabeth ruled over.">
            <a:extLst>
              <a:ext uri="{FF2B5EF4-FFF2-40B4-BE49-F238E27FC236}">
                <a16:creationId xmlns:a16="http://schemas.microsoft.com/office/drawing/2014/main" id="{C65C08D0-C066-C2A3-0EB6-6D0D56ADCF2E}"/>
              </a:ext>
            </a:extLst>
          </p:cNvPr>
          <p:cNvSpPr txBox="1"/>
          <p:nvPr/>
        </p:nvSpPr>
        <p:spPr>
          <a:xfrm>
            <a:off x="1619145" y="1616336"/>
            <a:ext cx="1657456" cy="1015663"/>
          </a:xfrm>
          <a:prstGeom prst="rect">
            <a:avLst/>
          </a:prstGeom>
          <a:noFill/>
        </p:spPr>
        <p:txBody>
          <a:bodyPr wrap="square" rtlCol="0">
            <a:spAutoFit/>
          </a:bodyPr>
          <a:lstStyle/>
          <a:p>
            <a:r>
              <a:rPr lang="en-US" sz="2000" b="1" dirty="0">
                <a:solidFill>
                  <a:schemeClr val="bg1"/>
                </a:solidFill>
                <a:latin typeface="Georgia" panose="02040502050405020303" pitchFamily="18" charset="0"/>
              </a:rPr>
              <a:t>England</a:t>
            </a:r>
          </a:p>
          <a:p>
            <a:r>
              <a:rPr lang="en-US" sz="2000" b="1" dirty="0">
                <a:solidFill>
                  <a:schemeClr val="bg1"/>
                </a:solidFill>
                <a:latin typeface="Georgia" panose="02040502050405020303" pitchFamily="18" charset="0"/>
              </a:rPr>
              <a:t>Wales</a:t>
            </a:r>
          </a:p>
          <a:p>
            <a:r>
              <a:rPr lang="en-US" sz="2000" b="1" dirty="0">
                <a:solidFill>
                  <a:schemeClr val="bg1"/>
                </a:solidFill>
                <a:latin typeface="Georgia" panose="02040502050405020303" pitchFamily="18" charset="0"/>
              </a:rPr>
              <a:t>Ireland</a:t>
            </a:r>
          </a:p>
        </p:txBody>
      </p:sp>
      <p:sp>
        <p:nvSpPr>
          <p:cNvPr id="3" name="TextBox 2" descr="The places Victoria ruled over.">
            <a:extLst>
              <a:ext uri="{FF2B5EF4-FFF2-40B4-BE49-F238E27FC236}">
                <a16:creationId xmlns:a16="http://schemas.microsoft.com/office/drawing/2014/main" id="{0CDD3E1C-9C92-BC34-8B6F-A9540F5AC0D7}"/>
              </a:ext>
            </a:extLst>
          </p:cNvPr>
          <p:cNvSpPr txBox="1"/>
          <p:nvPr/>
        </p:nvSpPr>
        <p:spPr>
          <a:xfrm>
            <a:off x="7573182" y="1594151"/>
            <a:ext cx="1927658" cy="2862322"/>
          </a:xfrm>
          <a:prstGeom prst="rect">
            <a:avLst/>
          </a:prstGeom>
          <a:noFill/>
        </p:spPr>
        <p:txBody>
          <a:bodyPr wrap="square" rtlCol="0">
            <a:spAutoFit/>
          </a:bodyPr>
          <a:lstStyle/>
          <a:p>
            <a:pPr>
              <a:lnSpc>
                <a:spcPts val="2400"/>
              </a:lnSpc>
            </a:pPr>
            <a:r>
              <a:rPr lang="en-US" sz="2000" b="1" dirty="0">
                <a:solidFill>
                  <a:schemeClr val="bg1"/>
                </a:solidFill>
                <a:latin typeface="Georgia" panose="02040502050405020303" pitchFamily="18" charset="0"/>
              </a:rPr>
              <a:t>England</a:t>
            </a:r>
          </a:p>
          <a:p>
            <a:pPr>
              <a:lnSpc>
                <a:spcPts val="2400"/>
              </a:lnSpc>
            </a:pPr>
            <a:r>
              <a:rPr lang="en-US" sz="2000" b="1" dirty="0">
                <a:solidFill>
                  <a:schemeClr val="bg1"/>
                </a:solidFill>
                <a:latin typeface="Georgia" panose="02040502050405020303" pitchFamily="18" charset="0"/>
              </a:rPr>
              <a:t>Scotland</a:t>
            </a:r>
          </a:p>
          <a:p>
            <a:pPr>
              <a:lnSpc>
                <a:spcPts val="2400"/>
              </a:lnSpc>
            </a:pPr>
            <a:r>
              <a:rPr lang="en-US" sz="2000" b="1" dirty="0">
                <a:solidFill>
                  <a:schemeClr val="bg1"/>
                </a:solidFill>
                <a:latin typeface="Georgia" panose="02040502050405020303" pitchFamily="18" charset="0"/>
              </a:rPr>
              <a:t>Wales</a:t>
            </a:r>
          </a:p>
          <a:p>
            <a:pPr>
              <a:lnSpc>
                <a:spcPts val="2400"/>
              </a:lnSpc>
            </a:pPr>
            <a:r>
              <a:rPr lang="en-US" sz="2000" b="1" dirty="0">
                <a:solidFill>
                  <a:schemeClr val="bg1"/>
                </a:solidFill>
                <a:latin typeface="Georgia" panose="02040502050405020303" pitchFamily="18" charset="0"/>
              </a:rPr>
              <a:t>Ireland</a:t>
            </a:r>
          </a:p>
          <a:p>
            <a:pPr>
              <a:lnSpc>
                <a:spcPts val="2400"/>
              </a:lnSpc>
            </a:pPr>
            <a:r>
              <a:rPr lang="en-US" sz="2000" b="1" dirty="0">
                <a:solidFill>
                  <a:schemeClr val="bg1"/>
                </a:solidFill>
                <a:latin typeface="Georgia" panose="02040502050405020303" pitchFamily="18" charset="0"/>
              </a:rPr>
              <a:t>Canada</a:t>
            </a:r>
          </a:p>
          <a:p>
            <a:pPr>
              <a:lnSpc>
                <a:spcPts val="2400"/>
              </a:lnSpc>
            </a:pPr>
            <a:r>
              <a:rPr lang="en-US" sz="2000" b="1" dirty="0">
                <a:solidFill>
                  <a:schemeClr val="bg1"/>
                </a:solidFill>
                <a:latin typeface="Georgia" panose="02040502050405020303" pitchFamily="18" charset="0"/>
              </a:rPr>
              <a:t>Egypt</a:t>
            </a:r>
          </a:p>
          <a:p>
            <a:pPr>
              <a:lnSpc>
                <a:spcPts val="2400"/>
              </a:lnSpc>
            </a:pPr>
            <a:r>
              <a:rPr lang="en-US" sz="2000" b="1" dirty="0">
                <a:solidFill>
                  <a:schemeClr val="bg1"/>
                </a:solidFill>
                <a:latin typeface="Georgia" panose="02040502050405020303" pitchFamily="18" charset="0"/>
              </a:rPr>
              <a:t>India</a:t>
            </a:r>
          </a:p>
          <a:p>
            <a:pPr>
              <a:lnSpc>
                <a:spcPts val="2400"/>
              </a:lnSpc>
            </a:pPr>
            <a:r>
              <a:rPr lang="en-US" sz="2000" b="1" dirty="0">
                <a:solidFill>
                  <a:schemeClr val="bg1"/>
                </a:solidFill>
                <a:latin typeface="Georgia" panose="02040502050405020303" pitchFamily="18" charset="0"/>
              </a:rPr>
              <a:t>Australia</a:t>
            </a:r>
          </a:p>
          <a:p>
            <a:pPr>
              <a:lnSpc>
                <a:spcPts val="2400"/>
              </a:lnSpc>
            </a:pPr>
            <a:r>
              <a:rPr lang="en-US" sz="2000" b="1" dirty="0">
                <a:solidFill>
                  <a:schemeClr val="bg1"/>
                </a:solidFill>
                <a:latin typeface="Georgia" panose="02040502050405020303" pitchFamily="18" charset="0"/>
              </a:rPr>
              <a:t>New Zealand</a:t>
            </a:r>
          </a:p>
        </p:txBody>
      </p:sp>
      <p:sp>
        <p:nvSpPr>
          <p:cNvPr id="4" name="TextBox 3">
            <a:extLst>
              <a:ext uri="{FF2B5EF4-FFF2-40B4-BE49-F238E27FC236}">
                <a16:creationId xmlns:a16="http://schemas.microsoft.com/office/drawing/2014/main" id="{C3325FE8-56F8-D5F5-BC02-E0AF6FFB831B}"/>
              </a:ext>
            </a:extLst>
          </p:cNvPr>
          <p:cNvSpPr txBox="1"/>
          <p:nvPr/>
        </p:nvSpPr>
        <p:spPr>
          <a:xfrm>
            <a:off x="7601789" y="4864437"/>
            <a:ext cx="1962075" cy="1118255"/>
          </a:xfrm>
          <a:prstGeom prst="rect">
            <a:avLst/>
          </a:prstGeom>
          <a:noFill/>
        </p:spPr>
        <p:txBody>
          <a:bodyPr wrap="square" rtlCol="0">
            <a:spAutoFit/>
          </a:bodyPr>
          <a:lstStyle/>
          <a:p>
            <a:pPr>
              <a:lnSpc>
                <a:spcPts val="2000"/>
              </a:lnSpc>
            </a:pPr>
            <a:r>
              <a:rPr lang="en-US" sz="2000" b="1" dirty="0">
                <a:solidFill>
                  <a:schemeClr val="bg1"/>
                </a:solidFill>
                <a:latin typeface="Georgia" panose="02040502050405020303" pitchFamily="18" charset="0"/>
              </a:rPr>
              <a:t>…and even more across the British Empire!</a:t>
            </a:r>
          </a:p>
        </p:txBody>
      </p:sp>
      <p:sp>
        <p:nvSpPr>
          <p:cNvPr id="5" name="TextBox 4" descr="Correct answer - Victoria.">
            <a:extLst>
              <a:ext uri="{FF2B5EF4-FFF2-40B4-BE49-F238E27FC236}">
                <a16:creationId xmlns:a16="http://schemas.microsoft.com/office/drawing/2014/main" id="{114E0C12-4EBB-5631-CC19-87887089FC9F}"/>
              </a:ext>
            </a:extLst>
          </p:cNvPr>
          <p:cNvSpPr txBox="1"/>
          <p:nvPr/>
        </p:nvSpPr>
        <p:spPr>
          <a:xfrm>
            <a:off x="10494970" y="5132865"/>
            <a:ext cx="829335" cy="923330"/>
          </a:xfrm>
          <a:prstGeom prst="rect">
            <a:avLst/>
          </a:prstGeom>
          <a:noFill/>
        </p:spPr>
        <p:txBody>
          <a:bodyPr wrap="square" rtlCol="0">
            <a:spAutoFit/>
          </a:bodyPr>
          <a:lstStyle/>
          <a:p>
            <a:r>
              <a:rPr lang="en-US" sz="5400" dirty="0">
                <a:solidFill>
                  <a:schemeClr val="bg1"/>
                </a:solidFill>
                <a:latin typeface="Gill Sans MT Condensed" panose="020B0506020104020203" pitchFamily="34" charset="77"/>
              </a:rPr>
              <a:t>✓</a:t>
            </a:r>
          </a:p>
        </p:txBody>
      </p:sp>
      <p:pic>
        <p:nvPicPr>
          <p:cNvPr id="12" name="Picture 11">
            <a:extLst>
              <a:ext uri="{FF2B5EF4-FFF2-40B4-BE49-F238E27FC236}">
                <a16:creationId xmlns:a16="http://schemas.microsoft.com/office/drawing/2014/main" id="{E5B2D972-749B-3F8F-EF26-6E015C0A0BA1}"/>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9247" y="-140819"/>
            <a:ext cx="11633505" cy="1157603"/>
          </a:xfrm>
          <a:prstGeom prst="rect">
            <a:avLst/>
          </a:prstGeom>
        </p:spPr>
      </p:pic>
    </p:spTree>
    <p:extLst>
      <p:ext uri="{BB962C8B-B14F-4D97-AF65-F5344CB8AC3E}">
        <p14:creationId xmlns:p14="http://schemas.microsoft.com/office/powerpoint/2010/main" val="257515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hidden="1">
            <a:extLst>
              <a:ext uri="{FF2B5EF4-FFF2-40B4-BE49-F238E27FC236}">
                <a16:creationId xmlns:a16="http://schemas.microsoft.com/office/drawing/2014/main" id="{8C441B8D-16E0-6502-02F1-1C100EEAEAE6}"/>
              </a:ext>
            </a:extLst>
          </p:cNvPr>
          <p:cNvSpPr>
            <a:spLocks noGrp="1"/>
          </p:cNvSpPr>
          <p:nvPr>
            <p:ph type="title"/>
          </p:nvPr>
        </p:nvSpPr>
        <p:spPr>
          <a:xfrm>
            <a:off x="519773" y="-1505565"/>
            <a:ext cx="10515600" cy="1325563"/>
          </a:xfrm>
        </p:spPr>
        <p:txBody>
          <a:bodyPr/>
          <a:lstStyle/>
          <a:p>
            <a:r>
              <a:rPr lang="en-US" dirty="0"/>
              <a:t>Who had more power over Parliament?</a:t>
            </a:r>
          </a:p>
        </p:txBody>
      </p:sp>
      <p:pic>
        <p:nvPicPr>
          <p:cNvPr id="10" name="Picture 9">
            <a:extLst>
              <a:ext uri="{FF2B5EF4-FFF2-40B4-BE49-F238E27FC236}">
                <a16:creationId xmlns:a16="http://schemas.microsoft.com/office/drawing/2014/main" id="{959A5AC8-A3E6-5DA9-CCBC-EDF41B74EEE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28" y="-1"/>
            <a:ext cx="12180272" cy="6905041"/>
          </a:xfrm>
          <a:prstGeom prst="rect">
            <a:avLst/>
          </a:prstGeom>
        </p:spPr>
      </p:pic>
      <p:sp>
        <p:nvSpPr>
          <p:cNvPr id="2" name="Title 8">
            <a:extLst>
              <a:ext uri="{FF2B5EF4-FFF2-40B4-BE49-F238E27FC236}">
                <a16:creationId xmlns:a16="http://schemas.microsoft.com/office/drawing/2014/main" id="{52BA77B3-BAC7-CB7C-CB2C-DB0A0ED3C1C6}"/>
              </a:ext>
            </a:extLst>
          </p:cNvPr>
          <p:cNvSpPr txBox="1">
            <a:spLocks/>
          </p:cNvSpPr>
          <p:nvPr/>
        </p:nvSpPr>
        <p:spPr>
          <a:xfrm>
            <a:off x="625236" y="642322"/>
            <a:ext cx="10580313" cy="7255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4600"/>
              </a:lnSpc>
              <a:spcBef>
                <a:spcPts val="0"/>
              </a:spcBef>
              <a:defRPr/>
            </a:pPr>
            <a:r>
              <a:rPr lang="en-GB" sz="5400" b="1" spc="100" dirty="0">
                <a:solidFill>
                  <a:srgbClr val="31AC60"/>
                </a:solidFill>
                <a:latin typeface="Gill Sans Nova Cond"/>
                <a:ea typeface="Open Sans Condensed" panose="020B0306030504020204" pitchFamily="34" charset="0"/>
                <a:cs typeface="Open Sans Condensed" panose="020B0306030504020204" pitchFamily="34" charset="0"/>
              </a:rPr>
              <a:t>Who had more power over Parliament?</a:t>
            </a:r>
          </a:p>
        </p:txBody>
      </p:sp>
      <p:pic>
        <p:nvPicPr>
          <p:cNvPr id="13" name="Picture 2" descr="An image showing 'Queen Elizabeth I, The Armada Portrait out of frame ZAA7719'">
            <a:extLst>
              <a:ext uri="{FF2B5EF4-FFF2-40B4-BE49-F238E27FC236}">
                <a16:creationId xmlns:a16="http://schemas.microsoft.com/office/drawing/2014/main" id="{38DC8DF5-71F4-0D52-7266-7B49BE4FE2BE}"/>
              </a:ext>
            </a:extLst>
          </p:cNvPr>
          <p:cNvPicPr>
            <a:picLocks noGrp="1" noChangeAspect="1" noChangeArrowheads="1"/>
          </p:cNvPicPr>
          <p:nvPr>
            <p:ph idx="1"/>
          </p:nvPr>
        </p:nvPicPr>
        <p:blipFill>
          <a:blip r:embed="rId4" cstate="screen">
            <a:extLst>
              <a:ext uri="{28A0092B-C50C-407E-A947-70E740481C1C}">
                <a14:useLocalDpi xmlns:a14="http://schemas.microsoft.com/office/drawing/2010/main"/>
              </a:ext>
            </a:extLst>
          </a:blip>
          <a:srcRect/>
          <a:stretch>
            <a:fillRect/>
          </a:stretch>
        </p:blipFill>
        <p:spPr bwMode="auto">
          <a:xfrm>
            <a:off x="1461278" y="1513840"/>
            <a:ext cx="5188373" cy="46168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Portrait of Queen Victoria, sitting on throne holding a globe and a sceptre and wearing a crown.">
            <a:extLst>
              <a:ext uri="{FF2B5EF4-FFF2-40B4-BE49-F238E27FC236}">
                <a16:creationId xmlns:a16="http://schemas.microsoft.com/office/drawing/2014/main" id="{A97910EF-5AE1-8EEF-1CDC-A80D90525DA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453007" y="1513840"/>
            <a:ext cx="3832939" cy="461684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descr="Examples of Elizabeth's power.">
            <a:extLst>
              <a:ext uri="{FF2B5EF4-FFF2-40B4-BE49-F238E27FC236}">
                <a16:creationId xmlns:a16="http://schemas.microsoft.com/office/drawing/2014/main" id="{C65C08D0-C066-C2A3-0EB6-6D0D56ADCF2E}"/>
              </a:ext>
            </a:extLst>
          </p:cNvPr>
          <p:cNvSpPr txBox="1"/>
          <p:nvPr/>
        </p:nvSpPr>
        <p:spPr>
          <a:xfrm>
            <a:off x="1585740" y="3140548"/>
            <a:ext cx="4939448" cy="3457357"/>
          </a:xfrm>
          <a:prstGeom prst="rect">
            <a:avLst/>
          </a:prstGeom>
          <a:noFill/>
        </p:spPr>
        <p:txBody>
          <a:bodyPr wrap="square" rtlCol="0">
            <a:spAutoFit/>
          </a:bodyPr>
          <a:lstStyle/>
          <a:p>
            <a:pPr>
              <a:lnSpc>
                <a:spcPts val="2740"/>
              </a:lnSpc>
            </a:pPr>
            <a:r>
              <a:rPr lang="en-US" sz="2000" b="1" dirty="0">
                <a:solidFill>
                  <a:schemeClr val="bg1"/>
                </a:solidFill>
                <a:latin typeface="Georgia" panose="02040502050405020303" pitchFamily="18" charset="0"/>
              </a:rPr>
              <a:t>Made decisions about how the country would be run at home and abroad.</a:t>
            </a:r>
          </a:p>
          <a:p>
            <a:pPr>
              <a:lnSpc>
                <a:spcPts val="2740"/>
              </a:lnSpc>
            </a:pPr>
            <a:endParaRPr lang="en-US" sz="800" b="1" dirty="0">
              <a:solidFill>
                <a:schemeClr val="bg1"/>
              </a:solidFill>
              <a:latin typeface="Georgia" panose="02040502050405020303" pitchFamily="18" charset="0"/>
            </a:endParaRPr>
          </a:p>
          <a:p>
            <a:pPr>
              <a:lnSpc>
                <a:spcPts val="2740"/>
              </a:lnSpc>
            </a:pPr>
            <a:r>
              <a:rPr lang="en-US" sz="2000" b="1" dirty="0">
                <a:solidFill>
                  <a:schemeClr val="bg1"/>
                </a:solidFill>
                <a:latin typeface="Georgia" panose="02040502050405020303" pitchFamily="18" charset="0"/>
              </a:rPr>
              <a:t>Set up the Church of England.</a:t>
            </a:r>
          </a:p>
          <a:p>
            <a:pPr>
              <a:lnSpc>
                <a:spcPts val="2740"/>
              </a:lnSpc>
            </a:pPr>
            <a:endParaRPr lang="en-US" sz="800" b="1" dirty="0">
              <a:solidFill>
                <a:schemeClr val="bg1"/>
              </a:solidFill>
              <a:latin typeface="Georgia" panose="02040502050405020303" pitchFamily="18" charset="0"/>
            </a:endParaRPr>
          </a:p>
          <a:p>
            <a:pPr>
              <a:lnSpc>
                <a:spcPts val="2740"/>
              </a:lnSpc>
            </a:pPr>
            <a:r>
              <a:rPr lang="en-US" sz="2000" b="1" dirty="0">
                <a:solidFill>
                  <a:schemeClr val="bg1"/>
                </a:solidFill>
                <a:latin typeface="Georgia" panose="02040502050405020303" pitchFamily="18" charset="0"/>
              </a:rPr>
              <a:t>Decided what Parliament </a:t>
            </a:r>
          </a:p>
          <a:p>
            <a:pPr>
              <a:lnSpc>
                <a:spcPts val="2740"/>
              </a:lnSpc>
            </a:pPr>
            <a:r>
              <a:rPr lang="en-US" sz="2000" b="1" dirty="0">
                <a:solidFill>
                  <a:schemeClr val="bg1"/>
                </a:solidFill>
                <a:latin typeface="Georgia" panose="02040502050405020303" pitchFamily="18" charset="0"/>
              </a:rPr>
              <a:t>could discuss.</a:t>
            </a:r>
          </a:p>
          <a:p>
            <a:endParaRPr lang="en-US" sz="3200" dirty="0">
              <a:solidFill>
                <a:schemeClr val="bg1"/>
              </a:solidFill>
              <a:latin typeface="Gill Sans MT Condensed" panose="020B0506020104020203" pitchFamily="34" charset="77"/>
            </a:endParaRPr>
          </a:p>
        </p:txBody>
      </p:sp>
      <p:sp>
        <p:nvSpPr>
          <p:cNvPr id="4" name="TextBox 3" descr="Examples of Victoria's power.">
            <a:extLst>
              <a:ext uri="{FF2B5EF4-FFF2-40B4-BE49-F238E27FC236}">
                <a16:creationId xmlns:a16="http://schemas.microsoft.com/office/drawing/2014/main" id="{C3325FE8-56F8-D5F5-BC02-E0AF6FFB831B}"/>
              </a:ext>
            </a:extLst>
          </p:cNvPr>
          <p:cNvSpPr txBox="1"/>
          <p:nvPr/>
        </p:nvSpPr>
        <p:spPr>
          <a:xfrm>
            <a:off x="7530280" y="1643051"/>
            <a:ext cx="2166169" cy="2575449"/>
          </a:xfrm>
          <a:prstGeom prst="rect">
            <a:avLst/>
          </a:prstGeom>
          <a:noFill/>
        </p:spPr>
        <p:txBody>
          <a:bodyPr wrap="square" rtlCol="0">
            <a:spAutoFit/>
          </a:bodyPr>
          <a:lstStyle/>
          <a:p>
            <a:pPr>
              <a:lnSpc>
                <a:spcPts val="2740"/>
              </a:lnSpc>
            </a:pPr>
            <a:r>
              <a:rPr lang="en-US" sz="2000" b="1" dirty="0">
                <a:solidFill>
                  <a:schemeClr val="bg1"/>
                </a:solidFill>
                <a:latin typeface="Georgia" panose="02040502050405020303" pitchFamily="18" charset="0"/>
              </a:rPr>
              <a:t>The Queen’s power reduced and more decisions were made by the Houses of Parliament. </a:t>
            </a:r>
          </a:p>
        </p:txBody>
      </p:sp>
      <p:sp>
        <p:nvSpPr>
          <p:cNvPr id="5" name="TextBox 4">
            <a:extLst>
              <a:ext uri="{FF2B5EF4-FFF2-40B4-BE49-F238E27FC236}">
                <a16:creationId xmlns:a16="http://schemas.microsoft.com/office/drawing/2014/main" id="{77C2030F-2ED5-0541-8DA6-79B7EE1C15C6}"/>
              </a:ext>
            </a:extLst>
          </p:cNvPr>
          <p:cNvSpPr txBox="1"/>
          <p:nvPr/>
        </p:nvSpPr>
        <p:spPr>
          <a:xfrm>
            <a:off x="7530281" y="4624480"/>
            <a:ext cx="2832919" cy="1139158"/>
          </a:xfrm>
          <a:prstGeom prst="rect">
            <a:avLst/>
          </a:prstGeom>
          <a:noFill/>
        </p:spPr>
        <p:txBody>
          <a:bodyPr wrap="square" rtlCol="0">
            <a:spAutoFit/>
          </a:bodyPr>
          <a:lstStyle/>
          <a:p>
            <a:pPr>
              <a:lnSpc>
                <a:spcPts val="2740"/>
              </a:lnSpc>
            </a:pPr>
            <a:r>
              <a:rPr lang="en-US" sz="2000" b="1" dirty="0">
                <a:solidFill>
                  <a:schemeClr val="bg1"/>
                </a:solidFill>
                <a:latin typeface="Georgia" panose="02040502050405020303" pitchFamily="18" charset="0"/>
              </a:rPr>
              <a:t>Ruled over other countries in the Empire too. </a:t>
            </a:r>
          </a:p>
        </p:txBody>
      </p:sp>
      <p:sp>
        <p:nvSpPr>
          <p:cNvPr id="3" name="TextBox 2" descr="Correct answer - Elizabeth.">
            <a:extLst>
              <a:ext uri="{FF2B5EF4-FFF2-40B4-BE49-F238E27FC236}">
                <a16:creationId xmlns:a16="http://schemas.microsoft.com/office/drawing/2014/main" id="{81DF9549-3AA4-61D8-2A51-CBB63F48DD88}"/>
              </a:ext>
            </a:extLst>
          </p:cNvPr>
          <p:cNvSpPr txBox="1"/>
          <p:nvPr/>
        </p:nvSpPr>
        <p:spPr>
          <a:xfrm>
            <a:off x="5777573" y="1632014"/>
            <a:ext cx="829335" cy="923330"/>
          </a:xfrm>
          <a:prstGeom prst="rect">
            <a:avLst/>
          </a:prstGeom>
          <a:noFill/>
        </p:spPr>
        <p:txBody>
          <a:bodyPr wrap="square" rtlCol="0">
            <a:spAutoFit/>
          </a:bodyPr>
          <a:lstStyle/>
          <a:p>
            <a:r>
              <a:rPr lang="en-US" sz="5400" dirty="0">
                <a:solidFill>
                  <a:schemeClr val="bg1"/>
                </a:solidFill>
                <a:latin typeface="Gill Sans MT Condensed" panose="020B0506020104020203" pitchFamily="34" charset="77"/>
              </a:rPr>
              <a:t>✓</a:t>
            </a:r>
          </a:p>
        </p:txBody>
      </p:sp>
      <p:pic>
        <p:nvPicPr>
          <p:cNvPr id="12" name="Picture 11">
            <a:extLst>
              <a:ext uri="{FF2B5EF4-FFF2-40B4-BE49-F238E27FC236}">
                <a16:creationId xmlns:a16="http://schemas.microsoft.com/office/drawing/2014/main" id="{E5B2D972-749B-3F8F-EF26-6E015C0A0BA1}"/>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9247" y="-140819"/>
            <a:ext cx="11633505" cy="1157603"/>
          </a:xfrm>
          <a:prstGeom prst="rect">
            <a:avLst/>
          </a:prstGeom>
        </p:spPr>
      </p:pic>
    </p:spTree>
    <p:extLst>
      <p:ext uri="{BB962C8B-B14F-4D97-AF65-F5344CB8AC3E}">
        <p14:creationId xmlns:p14="http://schemas.microsoft.com/office/powerpoint/2010/main" val="309271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 grpId="0"/>
      <p:bldP spid="5"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4EAA7BB1E696494FA908917864DD3D3C" ma:contentTypeVersion="15" ma:contentTypeDescription="Create a new document." ma:contentTypeScope="" ma:versionID="ecbaf607731c9d2ed15fede415985a53">
  <xsd:schema xmlns:xsd="http://www.w3.org/2001/XMLSchema" xmlns:xs="http://www.w3.org/2001/XMLSchema" xmlns:p="http://schemas.microsoft.com/office/2006/metadata/properties" xmlns:ns2="6a0bfff4-67be-4a96-b973-4401e8ac1668" xmlns:ns3="c12aeb96-693d-4a38-af2e-b31719837d9a" xmlns:ns4="311830fd-edab-4bb4-afbf-658c422cd60d" targetNamespace="http://schemas.microsoft.com/office/2006/metadata/properties" ma:root="true" ma:fieldsID="adede733c91aed84a6440150bb4cb41b" ns2:_="" ns3:_="" ns4:_="">
    <xsd:import namespace="6a0bfff4-67be-4a96-b973-4401e8ac1668"/>
    <xsd:import namespace="c12aeb96-693d-4a38-af2e-b31719837d9a"/>
    <xsd:import namespace="311830fd-edab-4bb4-afbf-658c422cd60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4:TaxCatchAll" minOccurs="0"/>
                <xsd:element ref="ns3:MediaServiceGenerationTime" minOccurs="0"/>
                <xsd:element ref="ns3:MediaServiceEventHashCode" minOccurs="0"/>
                <xsd:element ref="ns3:MediaServiceOCR" minOccurs="0"/>
                <xsd:element ref="ns4:SharedWithUsers" minOccurs="0"/>
                <xsd:element ref="ns4:SharedWithDetails"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0bfff4-67be-4a96-b973-4401e8ac166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12aeb96-693d-4a38-af2e-b31719837d9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09cdffa-e90a-4605-8479-4e144b23b794"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1830fd-edab-4bb4-afbf-658c422cd60d"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c9b880fe-e94d-4955-8144-fea6140a0b42}" ma:internalName="TaxCatchAll" ma:showField="CatchAllData" ma:web="311830fd-edab-4bb4-afbf-658c422cd60d">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11830fd-edab-4bb4-afbf-658c422cd60d" xsi:nil="true"/>
    <lcf76f155ced4ddcb4097134ff3c332f xmlns="c12aeb96-693d-4a38-af2e-b31719837d9a">
      <Terms xmlns="http://schemas.microsoft.com/office/infopath/2007/PartnerControls"/>
    </lcf76f155ced4ddcb4097134ff3c332f>
    <_dlc_DocId xmlns="6a0bfff4-67be-4a96-b973-4401e8ac1668">TMSDE-177636704-55926</_dlc_DocId>
    <_dlc_DocIdUrl xmlns="6a0bfff4-67be-4a96-b973-4401e8ac1668">
      <Url>https://historicroyalpalaces2.sharepoint.com/sites/TMS_Digital_Engagement_Workspace/_layouts/15/DocIdRedir.aspx?ID=TMSDE-177636704-55926</Url>
      <Description>TMSDE-177636704-55926</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7F2441-92A8-4F9E-B90E-C02E3C912DDA}">
  <ds:schemaRefs>
    <ds:schemaRef ds:uri="http://schemas.microsoft.com/sharepoint/events"/>
  </ds:schemaRefs>
</ds:datastoreItem>
</file>

<file path=customXml/itemProps2.xml><?xml version="1.0" encoding="utf-8"?>
<ds:datastoreItem xmlns:ds="http://schemas.openxmlformats.org/officeDocument/2006/customXml" ds:itemID="{A3213324-F0D6-4092-AE4D-D05506484D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0bfff4-67be-4a96-b973-4401e8ac1668"/>
    <ds:schemaRef ds:uri="c12aeb96-693d-4a38-af2e-b31719837d9a"/>
    <ds:schemaRef ds:uri="311830fd-edab-4bb4-afbf-658c422cd6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F1F7D27-37ED-4715-BF08-39A8FE708ABF}">
  <ds:schemaRefs>
    <ds:schemaRef ds:uri="http://purl.org/dc/elements/1.1/"/>
    <ds:schemaRef ds:uri="311830fd-edab-4bb4-afbf-658c422cd60d"/>
    <ds:schemaRef ds:uri="http://schemas.microsoft.com/office/2006/documentManagement/types"/>
    <ds:schemaRef ds:uri="http://purl.org/dc/terms/"/>
    <ds:schemaRef ds:uri="http://schemas.microsoft.com/office/2006/metadata/properties"/>
    <ds:schemaRef ds:uri="c12aeb96-693d-4a38-af2e-b31719837d9a"/>
    <ds:schemaRef ds:uri="http://www.w3.org/XML/1998/namespace"/>
    <ds:schemaRef ds:uri="6a0bfff4-67be-4a96-b973-4401e8ac1668"/>
    <ds:schemaRef ds:uri="http://schemas.microsoft.com/office/infopath/2007/PartnerControls"/>
    <ds:schemaRef ds:uri="http://schemas.openxmlformats.org/package/2006/metadata/core-properties"/>
    <ds:schemaRef ds:uri="http://purl.org/dc/dcmitype/"/>
  </ds:schemaRefs>
</ds:datastoreItem>
</file>

<file path=customXml/itemProps4.xml><?xml version="1.0" encoding="utf-8"?>
<ds:datastoreItem xmlns:ds="http://schemas.openxmlformats.org/officeDocument/2006/customXml" ds:itemID="{02E2071F-D9C5-46D8-817F-976C706672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5000</TotalTime>
  <Words>1061</Words>
  <Application>Microsoft Office PowerPoint</Application>
  <PresentationFormat>Widescreen</PresentationFormat>
  <Paragraphs>164</Paragraphs>
  <Slides>11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Aptos</vt:lpstr>
      <vt:lpstr>Aptos Display</vt:lpstr>
      <vt:lpstr>Aptos Narrow</vt:lpstr>
      <vt:lpstr>Arial</vt:lpstr>
      <vt:lpstr>Georgia</vt:lpstr>
      <vt:lpstr>Gill Sans MT Condensed</vt:lpstr>
      <vt:lpstr>Gill Sans Nova Cond</vt:lpstr>
      <vt:lpstr>swiss721light</vt:lpstr>
      <vt:lpstr>Office Theme</vt:lpstr>
      <vt:lpstr>Comparing Queens</vt:lpstr>
      <vt:lpstr>Have you watched us tell our stories?</vt:lpstr>
      <vt:lpstr>Vocabulary</vt:lpstr>
      <vt:lpstr>Which reign happened first?</vt:lpstr>
      <vt:lpstr>What can we remember about Elizabeth’s reign?</vt:lpstr>
      <vt:lpstr>What can we remember about Victoria’s reign?</vt:lpstr>
      <vt:lpstr>Who reigned longer?</vt:lpstr>
      <vt:lpstr>Who ruled over more places?</vt:lpstr>
      <vt:lpstr>Who had more power over Parliament?</vt:lpstr>
      <vt:lpstr>Who had to deal with people thinking that a woman could be a strong ruler? </vt:lpstr>
      <vt:lpstr>Comparing Queens – comparison chart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Queen Elizabeth I Source Task</dc:title>
  <dc:creator>Stuart Tiffany</dc:creator>
  <cp:lastModifiedBy>Rosie Cooper</cp:lastModifiedBy>
  <cp:revision>409</cp:revision>
  <dcterms:created xsi:type="dcterms:W3CDTF">2024-12-28T10:26:57Z</dcterms:created>
  <dcterms:modified xsi:type="dcterms:W3CDTF">2025-03-28T12:56:54Z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0x0101004EAA7BB1E696494FA908917864DD3D3C</vt:lpwstr>
  </property>
  <property fmtid="{D5CDD505-2E9C-101B-9397-08002B2CF9AE}" pid="3" name="_dlc_DocIdItemGuid">
    <vt:lpwstr>31399e97-4377-4e88-97ef-24f66d8000ee</vt:lpwstr>
  </property>
  <property fmtid="{D5CDD505-2E9C-101B-9397-08002B2CF9AE}" pid="4" name="MediaServiceImageTags">
    <vt:lpwstr/>
  </property>
</Properties>
</file>