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sldIdLst>
    <p:sldId id="267" r:id="rId6"/>
    <p:sldId id="257" r:id="rId7"/>
    <p:sldId id="271" r:id="rId8"/>
    <p:sldId id="272" r:id="rId9"/>
    <p:sldId id="273" r:id="rId10"/>
    <p:sldId id="288" r:id="rId11"/>
    <p:sldId id="268" r:id="rId12"/>
    <p:sldId id="269"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3734A"/>
    <a:srgbClr val="F36F32"/>
    <a:srgbClr val="F45637"/>
    <a:srgbClr val="85D272"/>
    <a:srgbClr val="61DF83"/>
    <a:srgbClr val="8FBDCB"/>
    <a:srgbClr val="55A1BC"/>
    <a:srgbClr val="CBAA6A"/>
    <a:srgbClr val="C97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85767" autoAdjust="0"/>
  </p:normalViewPr>
  <p:slideViewPr>
    <p:cSldViewPr snapToGrid="0">
      <p:cViewPr varScale="1">
        <p:scale>
          <a:sx n="98" d="100"/>
          <a:sy n="98" d="100"/>
        </p:scale>
        <p:origin x="1716" y="78"/>
      </p:cViewPr>
      <p:guideLst/>
    </p:cSldViewPr>
  </p:slideViewPr>
  <p:outlineViewPr>
    <p:cViewPr>
      <p:scale>
        <a:sx n="33" d="100"/>
        <a:sy n="33" d="100"/>
      </p:scale>
      <p:origin x="0" y="0"/>
    </p:cViewPr>
  </p:outlineViewPr>
  <p:notesTextViewPr>
    <p:cViewPr>
      <p:scale>
        <a:sx n="55" d="100"/>
        <a:sy n="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B2860FC9-5D5B-4CAD-A679-FF7B6D2BDDB3}"/>
    <pc:docChg chg="modSld">
      <pc:chgData name="Rosie Cooper" userId="bf124abb-9a2b-4602-9121-6ae61623fa8e" providerId="ADAL" clId="{B2860FC9-5D5B-4CAD-A679-FF7B6D2BDDB3}" dt="2024-04-29T11:07:02.332" v="1" actId="12789"/>
      <pc:docMkLst>
        <pc:docMk/>
      </pc:docMkLst>
      <pc:sldChg chg="modSp mod">
        <pc:chgData name="Rosie Cooper" userId="bf124abb-9a2b-4602-9121-6ae61623fa8e" providerId="ADAL" clId="{B2860FC9-5D5B-4CAD-A679-FF7B6D2BDDB3}" dt="2024-04-29T11:07:02.332" v="1" actId="12789"/>
        <pc:sldMkLst>
          <pc:docMk/>
          <pc:sldMk cId="2798364081" sldId="272"/>
        </pc:sldMkLst>
        <pc:spChg chg="mod">
          <ac:chgData name="Rosie Cooper" userId="bf124abb-9a2b-4602-9121-6ae61623fa8e" providerId="ADAL" clId="{B2860FC9-5D5B-4CAD-A679-FF7B6D2BDDB3}" dt="2024-04-29T11:07:02.332" v="1" actId="12789"/>
          <ac:spMkLst>
            <pc:docMk/>
            <pc:sldMk cId="2798364081" sldId="272"/>
            <ac:spMk id="26" creationId="{158640F4-D858-70D6-AC18-5DED66B1ED29}"/>
          </ac:spMkLst>
        </pc:spChg>
        <pc:picChg chg="mod">
          <ac:chgData name="Rosie Cooper" userId="bf124abb-9a2b-4602-9121-6ae61623fa8e" providerId="ADAL" clId="{B2860FC9-5D5B-4CAD-A679-FF7B6D2BDDB3}" dt="2024-04-29T11:07:02.332" v="1" actId="12789"/>
          <ac:picMkLst>
            <pc:docMk/>
            <pc:sldMk cId="2798364081" sldId="272"/>
            <ac:picMk id="25" creationId="{CD320DAE-8369-C08E-C28B-EB966802DD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Ranulf</a:t>
            </a:r>
            <a:r>
              <a:rPr lang="en-GB" dirty="0"/>
              <a:t> </a:t>
            </a:r>
            <a:r>
              <a:rPr lang="en-GB" dirty="0" err="1"/>
              <a:t>Flambard</a:t>
            </a:r>
            <a:r>
              <a:rPr lang="en-GB" dirty="0"/>
              <a:t> notes:</a:t>
            </a:r>
          </a:p>
          <a:p>
            <a:endParaRPr lang="en-GB" dirty="0"/>
          </a:p>
          <a:p>
            <a:r>
              <a:rPr lang="en-GB" sz="1800" b="0" i="0" dirty="0">
                <a:solidFill>
                  <a:srgbClr val="000000"/>
                </a:solidFill>
                <a:effectLst/>
                <a:latin typeface="Calibri" panose="020F0502020204030204" pitchFamily="34" charset="0"/>
              </a:rPr>
              <a:t>Henry wanted to increase his popularity as a new king. Since </a:t>
            </a:r>
            <a:r>
              <a:rPr lang="en-GB" sz="1800" b="0" i="0" dirty="0" err="1">
                <a:solidFill>
                  <a:srgbClr val="000000"/>
                </a:solidFill>
                <a:effectLst/>
                <a:latin typeface="Calibri" panose="020F0502020204030204" pitchFamily="34" charset="0"/>
              </a:rPr>
              <a:t>Ranulf</a:t>
            </a:r>
            <a:r>
              <a:rPr lang="en-GB" sz="1800" b="0" i="0" dirty="0">
                <a:solidFill>
                  <a:srgbClr val="000000"/>
                </a:solidFill>
                <a:effectLst/>
                <a:latin typeface="Calibri" panose="020F0502020204030204" pitchFamily="34" charset="0"/>
              </a:rPr>
              <a:t> was unpopular, putting him in imprison may have made the public support Henry. However, </a:t>
            </a:r>
            <a:r>
              <a:rPr lang="en-GB" sz="1800" b="0" i="0" dirty="0" err="1">
                <a:solidFill>
                  <a:srgbClr val="000000"/>
                </a:solidFill>
                <a:effectLst/>
                <a:latin typeface="Calibri" panose="020F0502020204030204" pitchFamily="34" charset="0"/>
              </a:rPr>
              <a:t>Ranulf</a:t>
            </a:r>
            <a:r>
              <a:rPr lang="en-GB" sz="1800" b="0" i="0" dirty="0">
                <a:solidFill>
                  <a:srgbClr val="000000"/>
                </a:solidFill>
                <a:effectLst/>
                <a:latin typeface="Calibri" panose="020F0502020204030204" pitchFamily="34" charset="0"/>
              </a:rPr>
              <a:t> was blamed for </a:t>
            </a:r>
            <a:r>
              <a:rPr lang="en-GB" sz="1800" b="0" i="0" dirty="0" err="1">
                <a:solidFill>
                  <a:srgbClr val="000000"/>
                </a:solidFill>
                <a:effectLst/>
                <a:latin typeface="Calibri" panose="020F0502020204030204" pitchFamily="34" charset="0"/>
              </a:rPr>
              <a:t>Willliam</a:t>
            </a:r>
            <a:r>
              <a:rPr lang="en-GB" sz="1800" b="0" i="0" dirty="0">
                <a:solidFill>
                  <a:srgbClr val="000000"/>
                </a:solidFill>
                <a:effectLst/>
                <a:latin typeface="Calibri" panose="020F0502020204030204" pitchFamily="34" charset="0"/>
              </a:rPr>
              <a:t> II’s unpopular tax policies.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Issac of Norwich notes:</a:t>
            </a:r>
          </a:p>
          <a:p>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Jewish people were the property of the King and were seen as an extremely valuable source of income. Therefore, the Norman Kings wanted to protect them.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Norman Kings needed Jewish financiers’ skills and networks. However, they were taxed at extremely high rates. Some of their taxes were used to pay for building projects, including the Tower of London.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Licoricia</a:t>
            </a:r>
            <a:r>
              <a:rPr lang="en-GB" dirty="0"/>
              <a:t> of Winchester notes:</a:t>
            </a:r>
          </a:p>
          <a:p>
            <a:endParaRPr lang="en-GB" dirty="0"/>
          </a:p>
          <a:p>
            <a:pPr algn="l" rtl="0" fontAlgn="base">
              <a:buFont typeface="Arial" panose="020B0604020202020204" pitchFamily="34" charset="0"/>
              <a:buNone/>
            </a:pPr>
            <a:r>
              <a:rPr lang="en-GB" sz="1800" b="0" i="0" dirty="0" err="1">
                <a:solidFill>
                  <a:srgbClr val="000000"/>
                </a:solidFill>
                <a:effectLst/>
                <a:latin typeface="Calibri" panose="020F0502020204030204" pitchFamily="34" charset="0"/>
              </a:rPr>
              <a:t>Licoricia</a:t>
            </a:r>
            <a:r>
              <a:rPr lang="en-GB" sz="1800" b="0" i="0" dirty="0">
                <a:solidFill>
                  <a:srgbClr val="000000"/>
                </a:solidFill>
                <a:effectLst/>
                <a:latin typeface="Calibri" panose="020F0502020204030204" pitchFamily="34" charset="0"/>
              </a:rPr>
              <a:t> was imprisoned because Henry III wanted to make sure he received all the money he expected after the death of her husband. </a:t>
            </a:r>
          </a:p>
          <a:p>
            <a:pPr algn="l" rtl="0" fontAlgn="base">
              <a:buFont typeface="Arial" panose="020B0604020202020204" pitchFamily="34" charset="0"/>
              <a:buNone/>
            </a:pPr>
            <a:r>
              <a:rPr lang="en-GB" sz="1800" b="0" i="0" dirty="0" err="1">
                <a:solidFill>
                  <a:srgbClr val="000000"/>
                </a:solidFill>
                <a:effectLst/>
                <a:latin typeface="Calibri" panose="020F0502020204030204" pitchFamily="34" charset="0"/>
              </a:rPr>
              <a:t>Licoricia’s</a:t>
            </a:r>
            <a:r>
              <a:rPr lang="en-GB" sz="1800" b="0" i="0" dirty="0">
                <a:solidFill>
                  <a:srgbClr val="000000"/>
                </a:solidFill>
                <a:effectLst/>
                <a:latin typeface="Calibri" panose="020F0502020204030204" pitchFamily="34" charset="0"/>
              </a:rPr>
              <a:t> story reminds us that Jewish women were successful businesswomen, but were also exploited by the king in medieval England.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Edward V notes:</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i="0" dirty="0">
                <a:solidFill>
                  <a:srgbClr val="000000"/>
                </a:solidFill>
                <a:effectLst/>
                <a:latin typeface="Calibri" panose="020F0502020204030204" pitchFamily="34" charset="0"/>
              </a:rPr>
              <a:t>There are many reasons the story of the two princes still fascinates people today. Some people will be particularly interested since what happened to the princes is still a mystery, unlikely ever to be solved. </a:t>
            </a:r>
            <a:endParaRPr lang="en-GB" sz="1800" dirty="0"/>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Alice </a:t>
            </a:r>
            <a:r>
              <a:rPr lang="en-GB" dirty="0" err="1"/>
              <a:t>Tankerville</a:t>
            </a:r>
            <a:r>
              <a:rPr lang="en-GB" dirty="0"/>
              <a:t> notes:</a:t>
            </a:r>
          </a:p>
          <a:p>
            <a:endParaRPr lang="en-GB" dirty="0"/>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Alice’s alleged crime had taken place on a boat on the river Thames. This means she was technically a pirate, so she was charged with piracy.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Some low-status prisoners in the Tower were treated extremely harshly.  </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Tip: Contrast Alice’s story to the death of Walter Raleigh. </a:t>
            </a:r>
            <a:endParaRPr lang="en-GB" b="0" i="0" dirty="0">
              <a:solidFill>
                <a:srgbClr val="000000"/>
              </a:solidFill>
              <a:effectLst/>
              <a:latin typeface="Calibri" panose="020F0502020204030204" pitchFamily="34"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78974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133076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Guy Fawkes notes:</a:t>
            </a:r>
          </a:p>
          <a:p>
            <a:endParaRPr lang="en-GB" dirty="0"/>
          </a:p>
          <a:p>
            <a:r>
              <a:rPr lang="en-GB" sz="1200" b="0" i="0" dirty="0">
                <a:solidFill>
                  <a:srgbClr val="000000"/>
                </a:solidFill>
                <a:effectLst/>
                <a:latin typeface="Calibri" panose="020F0502020204030204" pitchFamily="34" charset="0"/>
              </a:rPr>
              <a:t>Some might say that he was wicked because he plotted to murder the King and all his ministers in an act of terrorism. In spite of this, some might argue he was brave because he was fighting for the right to practise his faith and held out for several days under torture. </a:t>
            </a:r>
          </a:p>
          <a:p>
            <a:endParaRPr lang="en-GB" dirty="0"/>
          </a:p>
          <a:p>
            <a:endParaRPr lang="en-GB" dirty="0"/>
          </a:p>
          <a:p>
            <a:r>
              <a:rPr lang="en-GB" dirty="0"/>
              <a:t>William Davidson notes:</a:t>
            </a:r>
          </a:p>
          <a:p>
            <a:endParaRPr lang="en-GB" dirty="0"/>
          </a:p>
          <a:p>
            <a:endParaRPr lang="en-GB" dirty="0"/>
          </a:p>
          <a:p>
            <a:r>
              <a:rPr lang="en-GB" sz="1800" b="0" i="0" dirty="0">
                <a:solidFill>
                  <a:srgbClr val="000000"/>
                </a:solidFill>
                <a:effectLst/>
                <a:latin typeface="Calibri" panose="020F0502020204030204" pitchFamily="34" charset="0"/>
              </a:rPr>
              <a:t>Words that might be used to describe William are intelligent, brave, reckless, revolutionary, unlucky, traitorous.  </a:t>
            </a:r>
            <a:endParaRPr lang="en-GB" dirty="0"/>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55694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hyperlink" Target="https://www.npg.org.uk/collections/search/portrait/mw02030/King-Edward-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commons.wikimedia.org/wiki/File:P_Souls_2022.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hyperlink" Target="https://www.npg.org.uk/collections/search/portrait/mw113910/Lady-Jane-Grey?LinkID=mp01373&amp;search=sas&amp;sText=LADY+JANE+GREY&amp;role=sit&amp;rNo=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hyperlink" Target="https://www.npg.org.uk/collections/search/portrait/mw05204/Sir-Walter-Ralegh-Raleig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hyperlink" Target="https://www.alamy.com/stock-photo-anne-askew-brought-before-a-catholic-bishop-for-examination-date-1546-105283996.html?imageid=F25D6ACC-681F-4794-A0BA-4842D8E629B5&amp;p=181734&amp;pn=1&amp;searchId=ae00c010e63d0775d95e519e2848a91d&amp;searchtype=0"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imagesonline.bl.uk/asset/161775/" TargetMode="External"/><Relationship Id="rId5" Type="http://schemas.openxmlformats.org/officeDocument/2006/relationships/image" Target="../media/image1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33FD24D-E311-4EE1-D0C8-09046CEF82C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RANULF FLAMBARD AND ISAAC OF NORWICH</a:t>
            </a:r>
          </a:p>
        </p:txBody>
      </p:sp>
      <p:pic>
        <p:nvPicPr>
          <p:cNvPr id="49" name="Picture 48">
            <a:extLst>
              <a:ext uri="{FF2B5EF4-FFF2-40B4-BE49-F238E27FC236}">
                <a16:creationId xmlns:a16="http://schemas.microsoft.com/office/drawing/2014/main" id="{2313F514-ECDD-4B71-8CE3-3E6974E1BED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935" y="4458485"/>
            <a:ext cx="1972144" cy="1972144"/>
          </a:xfrm>
          <a:prstGeom prst="rect">
            <a:avLst/>
          </a:prstGeom>
        </p:spPr>
      </p:pic>
      <p:sp>
        <p:nvSpPr>
          <p:cNvPr id="50" name="TextBox 49">
            <a:extLst>
              <a:ext uri="{FF2B5EF4-FFF2-40B4-BE49-F238E27FC236}">
                <a16:creationId xmlns:a16="http://schemas.microsoft.com/office/drawing/2014/main" id="{BE4E1CCE-15D7-141D-AB22-BB32ADADD5E6}"/>
              </a:ext>
            </a:extLst>
          </p:cNvPr>
          <p:cNvSpPr txBox="1"/>
          <p:nvPr/>
        </p:nvSpPr>
        <p:spPr>
          <a:xfrm>
            <a:off x="2873421" y="390030"/>
            <a:ext cx="360713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RANULF</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9" name="TextBox 68">
            <a:extLst>
              <a:ext uri="{FF2B5EF4-FFF2-40B4-BE49-F238E27FC236}">
                <a16:creationId xmlns:a16="http://schemas.microsoft.com/office/drawing/2014/main" id="{13257A20-DDFF-63BA-5D2E-1C78095F65A1}"/>
              </a:ext>
            </a:extLst>
          </p:cNvPr>
          <p:cNvSpPr txBox="1"/>
          <p:nvPr/>
        </p:nvSpPr>
        <p:spPr>
          <a:xfrm>
            <a:off x="2872629" y="753074"/>
            <a:ext cx="3513353"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FLAMBARD</a:t>
            </a:r>
          </a:p>
        </p:txBody>
      </p:sp>
      <p:pic>
        <p:nvPicPr>
          <p:cNvPr id="70" name="Picture 69" descr="A close-up of a stone building with arched windows.">
            <a:extLst>
              <a:ext uri="{FF2B5EF4-FFF2-40B4-BE49-F238E27FC236}">
                <a16:creationId xmlns:a16="http://schemas.microsoft.com/office/drawing/2014/main" id="{F4FCFAD8-873D-FD69-6FAE-5488203112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4304" y="505643"/>
            <a:ext cx="2258632" cy="2757410"/>
          </a:xfrm>
          <a:prstGeom prst="rect">
            <a:avLst/>
          </a:prstGeom>
        </p:spPr>
      </p:pic>
      <p:sp>
        <p:nvSpPr>
          <p:cNvPr id="72" name="TextBox 71">
            <a:extLst>
              <a:ext uri="{FF2B5EF4-FFF2-40B4-BE49-F238E27FC236}">
                <a16:creationId xmlns:a16="http://schemas.microsoft.com/office/drawing/2014/main" id="{25B75D7C-3F15-2B7B-B5BF-739DC0F13EB8}"/>
              </a:ext>
            </a:extLst>
          </p:cNvPr>
          <p:cNvSpPr txBox="1"/>
          <p:nvPr/>
        </p:nvSpPr>
        <p:spPr>
          <a:xfrm>
            <a:off x="399730" y="3858321"/>
            <a:ext cx="2466703" cy="600164"/>
          </a:xfrm>
          <a:prstGeom prst="rect">
            <a:avLst/>
          </a:prstGeom>
          <a:noFill/>
        </p:spPr>
        <p:txBody>
          <a:bodyPr wrap="square" rtlCol="0">
            <a:spAutoFit/>
          </a:bodyPr>
          <a:lstStyle/>
          <a:p>
            <a:r>
              <a:rPr lang="en-GB" sz="1100" dirty="0">
                <a:solidFill>
                  <a:srgbClr val="9D691F"/>
                </a:solidFill>
                <a:latin typeface="Georgia" panose="02040502050405020303" pitchFamily="18" charset="0"/>
              </a:rPr>
              <a:t>This image shows windows at the White Tower where </a:t>
            </a:r>
            <a:r>
              <a:rPr lang="en-GB" sz="1100" dirty="0" err="1">
                <a:solidFill>
                  <a:srgbClr val="9D691F"/>
                </a:solidFill>
                <a:latin typeface="Georgia" panose="02040502050405020303" pitchFamily="18" charset="0"/>
              </a:rPr>
              <a:t>Ranulf</a:t>
            </a:r>
            <a:r>
              <a:rPr lang="en-GB" sz="1100" dirty="0">
                <a:solidFill>
                  <a:srgbClr val="9D691F"/>
                </a:solidFill>
                <a:latin typeface="Georgia" panose="02040502050405020303" pitchFamily="18" charset="0"/>
              </a:rPr>
              <a:t> may </a:t>
            </a:r>
            <a:br>
              <a:rPr lang="en-GB" sz="1100" dirty="0">
                <a:solidFill>
                  <a:srgbClr val="9D691F"/>
                </a:solidFill>
                <a:latin typeface="Georgia" panose="02040502050405020303" pitchFamily="18" charset="0"/>
              </a:rPr>
            </a:br>
            <a:r>
              <a:rPr lang="en-GB" sz="1100" dirty="0">
                <a:solidFill>
                  <a:srgbClr val="9D691F"/>
                </a:solidFill>
                <a:latin typeface="Georgia" panose="02040502050405020303" pitchFamily="18" charset="0"/>
              </a:rPr>
              <a:t>have been held. </a:t>
            </a:r>
            <a:endParaRPr lang="en-GB" sz="1100" dirty="0">
              <a:solidFill>
                <a:srgbClr val="9D691F"/>
              </a:solidFill>
              <a:effectLst/>
              <a:latin typeface="Georgia" panose="02040502050405020303" pitchFamily="18" charset="0"/>
            </a:endParaRPr>
          </a:p>
        </p:txBody>
      </p:sp>
      <p:sp>
        <p:nvSpPr>
          <p:cNvPr id="54" name="TextBox 53">
            <a:extLst>
              <a:ext uri="{FF2B5EF4-FFF2-40B4-BE49-F238E27FC236}">
                <a16:creationId xmlns:a16="http://schemas.microsoft.com/office/drawing/2014/main" id="{C920A9C0-BB7E-2F00-A89D-C77707BB1169}"/>
              </a:ext>
            </a:extLst>
          </p:cNvPr>
          <p:cNvSpPr txBox="1"/>
          <p:nvPr/>
        </p:nvSpPr>
        <p:spPr>
          <a:xfrm>
            <a:off x="2867068" y="1243256"/>
            <a:ext cx="323041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One of the first prisoners in the Tower of London and the first to escape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E5DEC61C-AD18-188E-B8E7-34718664DC31}"/>
              </a:ext>
            </a:extLst>
          </p:cNvPr>
          <p:cNvSpPr txBox="1"/>
          <p:nvPr/>
        </p:nvSpPr>
        <p:spPr>
          <a:xfrm>
            <a:off x="495095" y="3336864"/>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c.1060 - 1128</a:t>
            </a:r>
          </a:p>
        </p:txBody>
      </p:sp>
      <p:sp>
        <p:nvSpPr>
          <p:cNvPr id="68" name="TextBox 67">
            <a:extLst>
              <a:ext uri="{FF2B5EF4-FFF2-40B4-BE49-F238E27FC236}">
                <a16:creationId xmlns:a16="http://schemas.microsoft.com/office/drawing/2014/main" id="{E55976A6-B891-34B0-C390-4E06305143B6}"/>
              </a:ext>
            </a:extLst>
          </p:cNvPr>
          <p:cNvSpPr txBox="1"/>
          <p:nvPr/>
        </p:nvSpPr>
        <p:spPr>
          <a:xfrm>
            <a:off x="489593" y="3504489"/>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52" name="TextBox 51">
            <a:extLst>
              <a:ext uri="{FF2B5EF4-FFF2-40B4-BE49-F238E27FC236}">
                <a16:creationId xmlns:a16="http://schemas.microsoft.com/office/drawing/2014/main" id="{14E27339-B436-255B-02C3-AEA5A050E01B}"/>
              </a:ext>
            </a:extLst>
          </p:cNvPr>
          <p:cNvSpPr txBox="1"/>
          <p:nvPr/>
        </p:nvSpPr>
        <p:spPr>
          <a:xfrm>
            <a:off x="2872940" y="1716497"/>
            <a:ext cx="2988559" cy="3600986"/>
          </a:xfrm>
          <a:prstGeom prst="rect">
            <a:avLst/>
          </a:prstGeom>
          <a:noFill/>
        </p:spPr>
        <p:txBody>
          <a:bodyPr wrap="square" rtlCol="0">
            <a:spAutoFit/>
          </a:bodyPr>
          <a:lstStyle/>
          <a:p>
            <a:pPr defTabSz="144000">
              <a:spcBef>
                <a:spcPts val="600"/>
              </a:spcBef>
            </a:pPr>
            <a:r>
              <a:rPr lang="en-GB" sz="1100" dirty="0" err="1">
                <a:effectLst/>
                <a:latin typeface="Georgia" panose="02040502050405020303" pitchFamily="18" charset="0"/>
              </a:rPr>
              <a:t>Ranulf</a:t>
            </a:r>
            <a:r>
              <a:rPr lang="en-GB" sz="1100" dirty="0">
                <a:effectLst/>
                <a:latin typeface="Georgia" panose="02040502050405020303" pitchFamily="18" charset="0"/>
              </a:rPr>
              <a:t> served King William II and became very unpopular. People blamed </a:t>
            </a:r>
            <a:r>
              <a:rPr lang="en-GB" sz="1100" dirty="0" err="1">
                <a:effectLst/>
                <a:latin typeface="Georgia" panose="02040502050405020303" pitchFamily="18" charset="0"/>
              </a:rPr>
              <a:t>Ranulf</a:t>
            </a:r>
            <a:r>
              <a:rPr lang="en-GB" sz="1100" dirty="0">
                <a:effectLst/>
                <a:latin typeface="Georgia" panose="02040502050405020303" pitchFamily="18" charset="0"/>
              </a:rPr>
              <a:t> for new taxes and for trying to make more money for the king.  </a:t>
            </a:r>
          </a:p>
          <a:p>
            <a:pPr defTabSz="144000">
              <a:spcBef>
                <a:spcPts val="600"/>
              </a:spcBef>
            </a:pPr>
            <a:r>
              <a:rPr lang="en-GB" sz="1100" dirty="0">
                <a:effectLst/>
                <a:latin typeface="Georgia" panose="02040502050405020303" pitchFamily="18" charset="0"/>
              </a:rPr>
              <a:t>In 1099, </a:t>
            </a:r>
            <a:r>
              <a:rPr lang="en-GB" sz="1100" dirty="0" err="1">
                <a:effectLst/>
                <a:latin typeface="Georgia" panose="02040502050405020303" pitchFamily="18" charset="0"/>
              </a:rPr>
              <a:t>Ranulf</a:t>
            </a:r>
            <a:r>
              <a:rPr lang="en-GB" sz="1100" dirty="0">
                <a:effectLst/>
                <a:latin typeface="Georgia" panose="02040502050405020303" pitchFamily="18" charset="0"/>
              </a:rPr>
              <a:t> became </a:t>
            </a:r>
            <a:r>
              <a:rPr lang="en-GB" sz="1100" b="1" dirty="0">
                <a:effectLst/>
                <a:latin typeface="Georgia" panose="02040502050405020303" pitchFamily="18" charset="0"/>
              </a:rPr>
              <a:t>Bishop of Durham</a:t>
            </a:r>
            <a:r>
              <a:rPr lang="en-GB" sz="1100" dirty="0">
                <a:effectLst/>
                <a:latin typeface="Georgia" panose="02040502050405020303" pitchFamily="18" charset="0"/>
              </a:rPr>
              <a:t>. In 1100, William II died, and his brother became King Henry I. </a:t>
            </a:r>
            <a:r>
              <a:rPr lang="en-GB" sz="1100" dirty="0" err="1">
                <a:effectLst/>
                <a:latin typeface="Georgia" panose="02040502050405020303" pitchFamily="18" charset="0"/>
              </a:rPr>
              <a:t>Ranulf</a:t>
            </a:r>
            <a:r>
              <a:rPr lang="en-GB" sz="1100" dirty="0">
                <a:effectLst/>
                <a:latin typeface="Georgia" panose="02040502050405020303" pitchFamily="18" charset="0"/>
              </a:rPr>
              <a:t> was soon arrested. He was </a:t>
            </a:r>
            <a:r>
              <a:rPr lang="en-GB" sz="1100" b="1" dirty="0">
                <a:effectLst/>
                <a:latin typeface="Georgia" panose="02040502050405020303" pitchFamily="18" charset="0"/>
              </a:rPr>
              <a:t>imprisoned</a:t>
            </a:r>
            <a:r>
              <a:rPr lang="en-GB" sz="1100" dirty="0">
                <a:effectLst/>
                <a:latin typeface="Georgia" panose="02040502050405020303" pitchFamily="18" charset="0"/>
              </a:rPr>
              <a:t> in the White Tower at the Tower of London.  </a:t>
            </a:r>
          </a:p>
          <a:p>
            <a:pPr defTabSz="144000">
              <a:spcBef>
                <a:spcPts val="600"/>
              </a:spcBef>
            </a:pPr>
            <a:r>
              <a:rPr lang="en-GB" sz="1100" dirty="0" err="1">
                <a:effectLst/>
                <a:latin typeface="Georgia" panose="02040502050405020303" pitchFamily="18" charset="0"/>
              </a:rPr>
              <a:t>Ranulf’s</a:t>
            </a:r>
            <a:r>
              <a:rPr lang="en-GB" sz="1100" dirty="0">
                <a:effectLst/>
                <a:latin typeface="Georgia" panose="02040502050405020303" pitchFamily="18" charset="0"/>
              </a:rPr>
              <a:t> escape from the Tower is legendary. One story suggests he escaped by: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h</a:t>
            </a:r>
            <a:r>
              <a:rPr lang="en-GB" sz="1100" dirty="0">
                <a:effectLst/>
                <a:latin typeface="Georgia" panose="02040502050405020303" pitchFamily="18" charset="0"/>
              </a:rPr>
              <a:t>aving a rope smuggled into the Tower in a barrel of wine</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g</a:t>
            </a:r>
            <a:r>
              <a:rPr lang="en-GB" sz="1100" dirty="0">
                <a:effectLst/>
                <a:latin typeface="Georgia" panose="02040502050405020303" pitchFamily="18" charset="0"/>
              </a:rPr>
              <a:t>iving the wine to his guards, who drank too much and fell asleep</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climbing down the rope to where his friends waited with horses.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s</a:t>
            </a:r>
            <a:r>
              <a:rPr lang="en-GB" sz="1100" dirty="0">
                <a:effectLst/>
                <a:latin typeface="Georgia" panose="02040502050405020303" pitchFamily="18" charset="0"/>
              </a:rPr>
              <a:t>ailing to Normandy. </a:t>
            </a:r>
          </a:p>
        </p:txBody>
      </p:sp>
      <p:sp>
        <p:nvSpPr>
          <p:cNvPr id="67" name="TextBox 66">
            <a:extLst>
              <a:ext uri="{FF2B5EF4-FFF2-40B4-BE49-F238E27FC236}">
                <a16:creationId xmlns:a16="http://schemas.microsoft.com/office/drawing/2014/main" id="{4EC7DAD3-2DCA-BCE7-C253-69B34A5D127A}"/>
              </a:ext>
            </a:extLst>
          </p:cNvPr>
          <p:cNvSpPr txBox="1"/>
          <p:nvPr/>
        </p:nvSpPr>
        <p:spPr>
          <a:xfrm>
            <a:off x="609639" y="5160067"/>
            <a:ext cx="1770736" cy="600164"/>
          </a:xfrm>
          <a:prstGeom prst="rect">
            <a:avLst/>
          </a:prstGeom>
          <a:noFill/>
        </p:spPr>
        <p:txBody>
          <a:bodyPr wrap="square" rtlCol="0">
            <a:spAutoFit/>
          </a:bodyPr>
          <a:lstStyle/>
          <a:p>
            <a:pPr algn="ctr"/>
            <a:r>
              <a:rPr lang="en-GB" sz="1100" dirty="0">
                <a:effectLst/>
                <a:latin typeface="Georgia" panose="02040502050405020303" pitchFamily="18" charset="0"/>
              </a:rPr>
              <a:t>It is said, he paid the king £1000 for his position</a:t>
            </a:r>
            <a:br>
              <a:rPr lang="en-GB" sz="1100" dirty="0">
                <a:effectLst/>
                <a:latin typeface="Georgia" panose="02040502050405020303" pitchFamily="18" charset="0"/>
              </a:rPr>
            </a:br>
            <a:r>
              <a:rPr lang="en-GB" sz="1100" dirty="0">
                <a:effectLst/>
                <a:latin typeface="Georgia" panose="02040502050405020303" pitchFamily="18" charset="0"/>
              </a:rPr>
              <a:t> as Bishop. </a:t>
            </a:r>
          </a:p>
        </p:txBody>
      </p:sp>
      <p:sp>
        <p:nvSpPr>
          <p:cNvPr id="64" name="TextBox 63">
            <a:extLst>
              <a:ext uri="{FF2B5EF4-FFF2-40B4-BE49-F238E27FC236}">
                <a16:creationId xmlns:a16="http://schemas.microsoft.com/office/drawing/2014/main" id="{8C75BB45-AF0A-3EEA-CDD0-5027C55EC9C2}"/>
              </a:ext>
            </a:extLst>
          </p:cNvPr>
          <p:cNvSpPr txBox="1"/>
          <p:nvPr/>
        </p:nvSpPr>
        <p:spPr>
          <a:xfrm>
            <a:off x="3316952" y="5529719"/>
            <a:ext cx="2428784" cy="600164"/>
          </a:xfrm>
          <a:prstGeom prst="rect">
            <a:avLst/>
          </a:prstGeom>
          <a:noFill/>
        </p:spPr>
        <p:txBody>
          <a:bodyPr wrap="square" rtlCol="0">
            <a:spAutoFit/>
          </a:bodyPr>
          <a:lstStyle/>
          <a:p>
            <a:r>
              <a:rPr lang="en-GB" sz="1100" dirty="0">
                <a:effectLst/>
                <a:latin typeface="Georgia" panose="02040502050405020303" pitchFamily="18" charset="0"/>
              </a:rPr>
              <a:t>Can you think of reasons why </a:t>
            </a:r>
            <a:br>
              <a:rPr lang="en-GB" sz="1100" dirty="0">
                <a:effectLst/>
                <a:latin typeface="Georgia" panose="02040502050405020303" pitchFamily="18" charset="0"/>
              </a:rPr>
            </a:br>
            <a:r>
              <a:rPr lang="en-GB" sz="1100" dirty="0">
                <a:effectLst/>
                <a:latin typeface="Georgia" panose="02040502050405020303" pitchFamily="18" charset="0"/>
              </a:rPr>
              <a:t>Henry I might have wanted to imprison </a:t>
            </a:r>
            <a:r>
              <a:rPr lang="en-GB" sz="1100" dirty="0" err="1">
                <a:effectLst/>
                <a:latin typeface="Georgia" panose="02040502050405020303" pitchFamily="18" charset="0"/>
              </a:rPr>
              <a:t>Ranulf</a:t>
            </a:r>
            <a:r>
              <a:rPr lang="en-GB" sz="1100" dirty="0">
                <a:effectLst/>
                <a:latin typeface="Georgia" panose="02040502050405020303" pitchFamily="18" charset="0"/>
              </a:rPr>
              <a:t>?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ISAAC</a:t>
            </a:r>
          </a:p>
        </p:txBody>
      </p:sp>
      <p:sp>
        <p:nvSpPr>
          <p:cNvPr id="75" name="TextBox 74">
            <a:extLst>
              <a:ext uri="{FF2B5EF4-FFF2-40B4-BE49-F238E27FC236}">
                <a16:creationId xmlns:a16="http://schemas.microsoft.com/office/drawing/2014/main" id="{3E8B1945-F216-EE6B-5977-A66FCE9108C8}"/>
              </a:ext>
            </a:extLst>
          </p:cNvPr>
          <p:cNvSpPr txBox="1"/>
          <p:nvPr/>
        </p:nvSpPr>
        <p:spPr>
          <a:xfrm>
            <a:off x="8685507"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OF NORWICH</a:t>
            </a:r>
          </a:p>
        </p:txBody>
      </p:sp>
      <p:pic>
        <p:nvPicPr>
          <p:cNvPr id="71" name="Picture 70" descr="A stone walled tower with turrets.">
            <a:extLst>
              <a:ext uri="{FF2B5EF4-FFF2-40B4-BE49-F238E27FC236}">
                <a16:creationId xmlns:a16="http://schemas.microsoft.com/office/drawing/2014/main" id="{7AD663A2-4F99-64FB-FB7A-6D70A27ADC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 1170 - c. 1235</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nknown</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Jewish financier imprisoned in the Norman Tower of London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BB2EBE1A-69C1-502E-7AFE-4FEB28E99BF9}"/>
              </a:ext>
            </a:extLst>
          </p:cNvPr>
          <p:cNvSpPr txBox="1"/>
          <p:nvPr/>
        </p:nvSpPr>
        <p:spPr>
          <a:xfrm>
            <a:off x="8694506" y="1716497"/>
            <a:ext cx="2988559" cy="449353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Isaac was a wealthy man and an important member of the Jewish community in Norwich. He was a moneylender and supported studies into the Jewish religion.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At the time, Jewish people were only allowed to stay in England with the king’s permission. The king could tax them whenever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he wanted.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1210, King John wanted to increase taxes. As a result, Isaac of Norwich and many other Jewish people were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Bristol. In 1213, Isaac was transferred to the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Tower of London.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The Constable of the Tower was the official who had control of London’s Jewish community. The Constable would help protect Jewish people for the king, but was also involved in taking money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from them.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Issac of Norwich was released after agreeing to pay the king 10,000 marks – a huge sum of money.</a:t>
            </a:r>
          </a:p>
        </p:txBody>
      </p:sp>
      <p:sp>
        <p:nvSpPr>
          <p:cNvPr id="86" name="TextBox 85">
            <a:extLst>
              <a:ext uri="{FF2B5EF4-FFF2-40B4-BE49-F238E27FC236}">
                <a16:creationId xmlns:a16="http://schemas.microsoft.com/office/drawing/2014/main" id="{8E5D0727-FF80-403D-7B58-FCDB1A43D232}"/>
              </a:ext>
            </a:extLst>
          </p:cNvPr>
          <p:cNvSpPr txBox="1"/>
          <p:nvPr/>
        </p:nvSpPr>
        <p:spPr>
          <a:xfrm>
            <a:off x="6260488" y="3858321"/>
            <a:ext cx="2466703" cy="1107996"/>
          </a:xfrm>
          <a:prstGeom prst="rect">
            <a:avLst/>
          </a:prstGeom>
          <a:noFill/>
        </p:spPr>
        <p:txBody>
          <a:bodyPr wrap="square" rtlCol="0">
            <a:spAutoFit/>
          </a:bodyPr>
          <a:lstStyle/>
          <a:p>
            <a:r>
              <a:rPr lang="en-GB" sz="1100" dirty="0">
                <a:solidFill>
                  <a:srgbClr val="9D691F"/>
                </a:solidFill>
                <a:latin typeface="Georgia" panose="02040502050405020303" pitchFamily="18" charset="0"/>
              </a:rPr>
              <a:t>Between 1189 - 1290 much of the building work at the Tower of London was funded by Jewish tax money. This image shows St Thomas Tower which was built using Jewish tax money.</a:t>
            </a:r>
            <a:endParaRPr lang="en-GB" sz="1100" dirty="0">
              <a:solidFill>
                <a:srgbClr val="9D691F"/>
              </a:solidFill>
              <a:effectLst/>
              <a:latin typeface="Georgia" panose="02040502050405020303" pitchFamily="18" charset="0"/>
            </a:endParaRPr>
          </a:p>
        </p:txBody>
      </p:sp>
      <p:sp>
        <p:nvSpPr>
          <p:cNvPr id="80" name="TextBox 79">
            <a:extLst>
              <a:ext uri="{FF2B5EF4-FFF2-40B4-BE49-F238E27FC236}">
                <a16:creationId xmlns:a16="http://schemas.microsoft.com/office/drawing/2014/main" id="{45C2730B-A5D6-24AE-C8E1-551321624D7C}"/>
              </a:ext>
            </a:extLst>
          </p:cNvPr>
          <p:cNvSpPr txBox="1"/>
          <p:nvPr/>
        </p:nvSpPr>
        <p:spPr>
          <a:xfrm>
            <a:off x="6642777" y="5132299"/>
            <a:ext cx="1870511" cy="110799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one of the Constable’s roles was to protect Jewish people? </a:t>
            </a:r>
          </a:p>
          <a:p>
            <a:pPr algn="l" rtl="0" fontAlgn="base"/>
            <a:r>
              <a:rPr lang="en-GB" sz="1100" b="0" i="0" dirty="0">
                <a:solidFill>
                  <a:srgbClr val="000000"/>
                </a:solidFill>
                <a:effectLst/>
                <a:latin typeface="Georgia" panose="02040502050405020303" pitchFamily="18" charset="0"/>
              </a:rPr>
              <a:t>How were Jewish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people exploited by Norman kings? </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51" name="Rectangle 50">
            <a:extLst>
              <a:ext uri="{FF2B5EF4-FFF2-40B4-BE49-F238E27FC236}">
                <a16:creationId xmlns:a16="http://schemas.microsoft.com/office/drawing/2014/main" id="{0DDC61CD-AB4E-B035-DCEE-3D82D92AD471}"/>
              </a:ext>
              <a:ext uri="{C183D7F6-B498-43B3-948B-1728B52AA6E4}">
                <adec:decorative xmlns:adec="http://schemas.microsoft.com/office/drawing/2017/decorative" val="1"/>
              </a:ext>
            </a:extLst>
          </p:cNvPr>
          <p:cNvSpPr/>
          <p:nvPr/>
        </p:nvSpPr>
        <p:spPr>
          <a:xfrm>
            <a:off x="495095" y="3320018"/>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362B3C3-86E7-0477-790F-D3D5DE7829FE}"/>
              </a:ext>
              <a:ext uri="{C183D7F6-B498-43B3-948B-1728B52AA6E4}">
                <adec:decorative xmlns:adec="http://schemas.microsoft.com/office/drawing/2017/decorative" val="1"/>
              </a:ext>
            </a:extLst>
          </p:cNvPr>
          <p:cNvSpPr/>
          <p:nvPr/>
        </p:nvSpPr>
        <p:spPr>
          <a:xfrm>
            <a:off x="2966862" y="5468341"/>
            <a:ext cx="2894328" cy="74233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D0B1262-4F5F-7D16-0D86-A25C9A5F90FB}"/>
              </a:ext>
              <a:ext uri="{C183D7F6-B498-43B3-948B-1728B52AA6E4}">
                <adec:decorative xmlns:adec="http://schemas.microsoft.com/office/drawing/2017/decorative" val="1"/>
              </a:ext>
            </a:extLst>
          </p:cNvPr>
          <p:cNvSpPr txBox="1"/>
          <p:nvPr/>
        </p:nvSpPr>
        <p:spPr>
          <a:xfrm>
            <a:off x="3031422" y="5559339"/>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3" name="TextBox 72">
            <a:extLst>
              <a:ext uri="{FF2B5EF4-FFF2-40B4-BE49-F238E27FC236}">
                <a16:creationId xmlns:a16="http://schemas.microsoft.com/office/drawing/2014/main" id="{8A21E354-3AA1-DA11-0933-8C6591029FE6}"/>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79" name="Rectangle 78">
            <a:extLst>
              <a:ext uri="{FF2B5EF4-FFF2-40B4-BE49-F238E27FC236}">
                <a16:creationId xmlns:a16="http://schemas.microsoft.com/office/drawing/2014/main" id="{926003AA-9742-E99D-48BC-580F9C0A9F06}"/>
              </a:ext>
              <a:ext uri="{C183D7F6-B498-43B3-948B-1728B52AA6E4}">
                <adec:decorative xmlns:adec="http://schemas.microsoft.com/office/drawing/2017/decorative" val="1"/>
              </a:ext>
            </a:extLst>
          </p:cNvPr>
          <p:cNvSpPr/>
          <p:nvPr/>
        </p:nvSpPr>
        <p:spPr>
          <a:xfrm>
            <a:off x="6260488" y="5069338"/>
            <a:ext cx="2333314" cy="125434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E3D90512-51D2-BFA9-FE7E-5F5BAD5A82F9}"/>
              </a:ext>
              <a:ext uri="{C183D7F6-B498-43B3-948B-1728B52AA6E4}">
                <adec:decorative xmlns:adec="http://schemas.microsoft.com/office/drawing/2017/decorative" val="1"/>
              </a:ext>
            </a:extLst>
          </p:cNvPr>
          <p:cNvSpPr txBox="1"/>
          <p:nvPr/>
        </p:nvSpPr>
        <p:spPr>
          <a:xfrm>
            <a:off x="6385982" y="5169768"/>
            <a:ext cx="711222" cy="216983"/>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39221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50C3CAB4-E9A5-9EE5-9450-B82E412DBDA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LICORICIA OF WINCHESTER AND EDWARD V</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7830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LICORICIA OF</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6560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WINCHESTER</a:t>
            </a:r>
          </a:p>
        </p:txBody>
      </p:sp>
      <p:pic>
        <p:nvPicPr>
          <p:cNvPr id="38" name="Picture 37" descr="A bronze statue of a woman walking holding a child's hand.">
            <a:hlinkClick r:id="rId4"/>
            <a:extLst>
              <a:ext uri="{FF2B5EF4-FFF2-40B4-BE49-F238E27FC236}">
                <a16:creationId xmlns:a16="http://schemas.microsoft.com/office/drawing/2014/main" id="{7B74210B-AA0D-D7BD-B043-C3F72B7EE7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73"/>
          <a:stretch/>
        </p:blipFill>
        <p:spPr>
          <a:xfrm>
            <a:off x="493951" y="507675"/>
            <a:ext cx="2263343" cy="2761530"/>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1277</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Successful Jewish businesswoman and prisoner in the Tower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7AF5B927-18E2-7E9B-14A8-3D9D299495E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193" y="4015552"/>
            <a:ext cx="2214858" cy="2214858"/>
          </a:xfrm>
          <a:prstGeom prst="rect">
            <a:avLst/>
          </a:prstGeom>
        </p:spPr>
      </p:pic>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0"/>
              </a:ext>
            </a:extLst>
          </p:cNvPr>
          <p:cNvSpPr txBox="1"/>
          <p:nvPr/>
        </p:nvSpPr>
        <p:spPr>
          <a:xfrm>
            <a:off x="2881535" y="1760046"/>
            <a:ext cx="2988559" cy="3308598"/>
          </a:xfrm>
          <a:prstGeom prst="rect">
            <a:avLst/>
          </a:prstGeom>
          <a:noFill/>
        </p:spPr>
        <p:txBody>
          <a:bodyPr wrap="square" rtlCol="0">
            <a:spAutoFit/>
          </a:bodyPr>
          <a:lstStyle/>
          <a:p>
            <a:pPr algn="l" rtl="0" fontAlgn="base"/>
            <a:r>
              <a:rPr lang="en-GB" sz="1100" b="0" i="0" dirty="0" err="1">
                <a:solidFill>
                  <a:srgbClr val="000000"/>
                </a:solidFill>
                <a:effectLst/>
                <a:latin typeface="Georgia" panose="02040502050405020303" pitchFamily="18" charset="0"/>
              </a:rPr>
              <a:t>Licoricia</a:t>
            </a:r>
            <a:r>
              <a:rPr lang="en-GB" sz="1100" b="0" i="0" dirty="0">
                <a:solidFill>
                  <a:srgbClr val="000000"/>
                </a:solidFill>
                <a:effectLst/>
                <a:latin typeface="Georgia" panose="02040502050405020303" pitchFamily="18" charset="0"/>
              </a:rPr>
              <a:t> was the most important female Jewish </a:t>
            </a:r>
            <a:r>
              <a:rPr lang="en-GB" sz="1100" b="1" i="0" dirty="0">
                <a:solidFill>
                  <a:srgbClr val="000000"/>
                </a:solidFill>
                <a:effectLst/>
                <a:latin typeface="Georgia" panose="02040502050405020303" pitchFamily="18" charset="0"/>
              </a:rPr>
              <a:t>financier</a:t>
            </a:r>
            <a:r>
              <a:rPr lang="en-GB" sz="1100" b="0" i="0" dirty="0">
                <a:solidFill>
                  <a:srgbClr val="000000"/>
                </a:solidFill>
                <a:effectLst/>
                <a:latin typeface="Georgia" panose="02040502050405020303" pitchFamily="18" charset="0"/>
              </a:rPr>
              <a:t> in medieval England. She was married to one of the richest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Jewish men.</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At the time, when Jewish people died, one third of all their money had to be paid to the king. In 1244, when her husband died, she was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because she now owed a huge amount of money. She was held there until she paid it.</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Once released, she returned to Winchester and continued to grow her business. She leant money to very important people including the Royal Family and the Christian Church.  In 1277, she was found murdered in her home alongside her maid. We do not know who killed them, or why. </a:t>
            </a:r>
          </a:p>
        </p:txBody>
      </p:sp>
      <p:sp>
        <p:nvSpPr>
          <p:cNvPr id="19" name="TextBox 18">
            <a:extLst>
              <a:ext uri="{FF2B5EF4-FFF2-40B4-BE49-F238E27FC236}">
                <a16:creationId xmlns:a16="http://schemas.microsoft.com/office/drawing/2014/main" id="{61CFB844-CA1D-39E9-2D34-15BC9197FCF1}"/>
              </a:ext>
              <a:ext uri="{C183D7F6-B498-43B3-948B-1728B52AA6E4}">
                <adec:decorative xmlns:adec="http://schemas.microsoft.com/office/drawing/2017/decorative" val="0"/>
              </a:ext>
            </a:extLst>
          </p:cNvPr>
          <p:cNvSpPr txBox="1"/>
          <p:nvPr/>
        </p:nvSpPr>
        <p:spPr>
          <a:xfrm>
            <a:off x="543149" y="4822899"/>
            <a:ext cx="2164946"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Today, there is a statue of </a:t>
            </a:r>
            <a:r>
              <a:rPr lang="en-GB" sz="1100" b="0" i="0" dirty="0" err="1">
                <a:solidFill>
                  <a:srgbClr val="000000"/>
                </a:solidFill>
                <a:effectLst/>
                <a:latin typeface="Georgia" panose="02040502050405020303" pitchFamily="18" charset="0"/>
              </a:rPr>
              <a:t>Licoricia</a:t>
            </a:r>
            <a:r>
              <a:rPr lang="en-GB" sz="1100" b="0" i="0" dirty="0">
                <a:solidFill>
                  <a:srgbClr val="000000"/>
                </a:solidFill>
                <a:effectLst/>
                <a:latin typeface="Georgia" panose="02040502050405020303" pitchFamily="18" charset="0"/>
              </a:rPr>
              <a:t> on Jewry Street</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 in Winchester. </a:t>
            </a:r>
            <a:endParaRPr lang="en-GB" sz="11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333402"/>
            <a:ext cx="2428784" cy="93871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was </a:t>
            </a:r>
            <a:r>
              <a:rPr lang="en-GB" sz="1100" b="0" i="0" dirty="0" err="1">
                <a:solidFill>
                  <a:srgbClr val="000000"/>
                </a:solidFill>
                <a:effectLst/>
                <a:latin typeface="Georgia" panose="02040502050405020303" pitchFamily="18" charset="0"/>
              </a:rPr>
              <a:t>Licoricia</a:t>
            </a:r>
            <a:r>
              <a:rPr lang="en-GB" sz="1100" b="0" i="0" dirty="0">
                <a:solidFill>
                  <a:srgbClr val="000000"/>
                </a:solidFill>
                <a:effectLst/>
                <a:latin typeface="Georgia" panose="02040502050405020303" pitchFamily="18" charset="0"/>
              </a:rPr>
              <a:t> </a:t>
            </a:r>
            <a:r>
              <a:rPr lang="en-GB" sz="1100" b="1" i="0" dirty="0">
                <a:solidFill>
                  <a:srgbClr val="000000"/>
                </a:solidFill>
                <a:effectLst/>
                <a:latin typeface="Georgia" panose="02040502050405020303" pitchFamily="18" charset="0"/>
              </a:rPr>
              <a:t>imprisoned </a:t>
            </a:r>
            <a:r>
              <a:rPr lang="en-GB" sz="1100" i="0" dirty="0">
                <a:solidFill>
                  <a:srgbClr val="000000"/>
                </a:solidFill>
                <a:effectLst/>
                <a:latin typeface="Georgia" panose="02040502050405020303" pitchFamily="18" charset="0"/>
              </a:rPr>
              <a:t>in the Tower</a:t>
            </a:r>
            <a:r>
              <a:rPr lang="en-GB" sz="1100" b="0" i="0" dirty="0">
                <a:solidFill>
                  <a:srgbClr val="000000"/>
                </a:solidFill>
                <a:effectLst/>
                <a:latin typeface="Georgia" panose="02040502050405020303" pitchFamily="18" charset="0"/>
              </a:rPr>
              <a:t>? </a:t>
            </a:r>
          </a:p>
          <a:p>
            <a:pPr algn="l" rtl="0" fontAlgn="base"/>
            <a:r>
              <a:rPr lang="en-GB" sz="1100" b="0" i="0" dirty="0">
                <a:solidFill>
                  <a:srgbClr val="000000"/>
                </a:solidFill>
                <a:effectLst/>
                <a:latin typeface="Georgia" panose="02040502050405020303" pitchFamily="18" charset="0"/>
              </a:rPr>
              <a:t>What does </a:t>
            </a:r>
            <a:r>
              <a:rPr lang="en-GB" sz="1100" b="0" i="0" dirty="0" err="1">
                <a:solidFill>
                  <a:srgbClr val="000000"/>
                </a:solidFill>
                <a:effectLst/>
                <a:latin typeface="Georgia" panose="02040502050405020303" pitchFamily="18" charset="0"/>
              </a:rPr>
              <a:t>Licoricia’s</a:t>
            </a:r>
            <a:r>
              <a:rPr lang="en-GB" sz="1100" b="0" i="0" dirty="0">
                <a:solidFill>
                  <a:srgbClr val="000000"/>
                </a:solidFill>
                <a:effectLst/>
                <a:latin typeface="Georgia" panose="02040502050405020303" pitchFamily="18" charset="0"/>
              </a:rPr>
              <a:t> story tell you about the position of some women in medieval England?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272022"/>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36302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Lategatsby23 CC BY-SA 4.0</a:t>
            </a:r>
          </a:p>
        </p:txBody>
      </p:sp>
      <p:sp>
        <p:nvSpPr>
          <p:cNvPr id="21" name="TextBox 20">
            <a:extLst>
              <a:ext uri="{FF2B5EF4-FFF2-40B4-BE49-F238E27FC236}">
                <a16:creationId xmlns:a16="http://schemas.microsoft.com/office/drawing/2014/main" id="{1DB0984F-9CA6-705D-12EE-CD4AB760C721}"/>
              </a:ext>
            </a:extLst>
          </p:cNvPr>
          <p:cNvSpPr txBox="1"/>
          <p:nvPr/>
        </p:nvSpPr>
        <p:spPr>
          <a:xfrm>
            <a:off x="8694987"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EDWARD V</a:t>
            </a:r>
          </a:p>
        </p:txBody>
      </p:sp>
      <p:pic>
        <p:nvPicPr>
          <p:cNvPr id="37" name="Picture 36" descr="A painting of a young man holding an orb and sceptre. He wears a red cloak with fur lining and a black and gold hat.">
            <a:hlinkClick r:id="rId7"/>
            <a:extLst>
              <a:ext uri="{FF2B5EF4-FFF2-40B4-BE49-F238E27FC236}">
                <a16:creationId xmlns:a16="http://schemas.microsoft.com/office/drawing/2014/main" id="{668F4F84-BD25-9CBB-A737-24264776F7F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
          <a:stretch/>
        </p:blipFill>
        <p:spPr>
          <a:xfrm>
            <a:off x="6311158" y="505643"/>
            <a:ext cx="2266137" cy="2744145"/>
          </a:xfrm>
          <a:prstGeom prst="rect">
            <a:avLst/>
          </a:prstGeom>
        </p:spPr>
      </p:pic>
      <p:sp>
        <p:nvSpPr>
          <p:cNvPr id="24" name="TextBox 23">
            <a:extLst>
              <a:ext uri="{FF2B5EF4-FFF2-40B4-BE49-F238E27FC236}">
                <a16:creationId xmlns:a16="http://schemas.microsoft.com/office/drawing/2014/main" id="{723E858D-F621-9892-B128-D58E169F3378}"/>
              </a:ext>
            </a:extLst>
          </p:cNvPr>
          <p:cNvSpPr txBox="1"/>
          <p:nvPr/>
        </p:nvSpPr>
        <p:spPr>
          <a:xfrm>
            <a:off x="6316661"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1470 - ? </a:t>
            </a:r>
          </a:p>
        </p:txBody>
      </p:sp>
      <p:sp>
        <p:nvSpPr>
          <p:cNvPr id="31" name="TextBox 30">
            <a:extLst>
              <a:ext uri="{FF2B5EF4-FFF2-40B4-BE49-F238E27FC236}">
                <a16:creationId xmlns:a16="http://schemas.microsoft.com/office/drawing/2014/main" id="{8F3A4CB9-2617-1C91-C834-419E9A89CB83}"/>
              </a:ext>
            </a:extLst>
          </p:cNvPr>
          <p:cNvSpPr txBox="1"/>
          <p:nvPr/>
        </p:nvSpPr>
        <p:spPr>
          <a:xfrm>
            <a:off x="6311159"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London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5" name="TextBox 24">
            <a:extLst>
              <a:ext uri="{FF2B5EF4-FFF2-40B4-BE49-F238E27FC236}">
                <a16:creationId xmlns:a16="http://schemas.microsoft.com/office/drawing/2014/main" id="{D5AD3F2E-C485-5674-17A2-5D460B4E1131}"/>
              </a:ext>
            </a:extLst>
          </p:cNvPr>
          <p:cNvSpPr txBox="1"/>
          <p:nvPr/>
        </p:nvSpPr>
        <p:spPr>
          <a:xfrm>
            <a:off x="8694196" y="89491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older of the two boys known as the Princes in the Tower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52B5AD6F-9993-7FB5-42B1-5E6100BE1D7F}"/>
              </a:ext>
              <a:ext uri="{C183D7F6-B498-43B3-948B-1728B52AA6E4}">
                <adec:decorative xmlns:adec="http://schemas.microsoft.com/office/drawing/2017/decorative" val="1"/>
              </a:ext>
            </a:extLst>
          </p:cNvPr>
          <p:cNvSpPr/>
          <p:nvPr/>
        </p:nvSpPr>
        <p:spPr>
          <a:xfrm>
            <a:off x="6316661"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6F5EEA-300F-929C-B2A3-C84F7427679E}"/>
              </a:ext>
            </a:extLst>
          </p:cNvPr>
          <p:cNvSpPr txBox="1"/>
          <p:nvPr/>
        </p:nvSpPr>
        <p:spPr>
          <a:xfrm>
            <a:off x="8694506" y="1414806"/>
            <a:ext cx="2988559" cy="432426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Edward V was the elder son of Edward IV and Elizabeth Woodville. He became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Prince of Wales in 1471 and grew up with his uncle Antony Woodville, Earl Rivers,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Ludlow Castle.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became king when he was 12, when his father died. His other uncle, Richard of Gloucester, was named </a:t>
            </a:r>
            <a:r>
              <a:rPr lang="en-GB" sz="1100" b="1" i="0" dirty="0">
                <a:solidFill>
                  <a:srgbClr val="000000"/>
                </a:solidFill>
                <a:effectLst/>
                <a:latin typeface="Georgia" panose="02040502050405020303" pitchFamily="18" charset="0"/>
              </a:rPr>
              <a:t>Lord Protector</a:t>
            </a:r>
            <a:r>
              <a:rPr lang="en-GB" sz="1100" b="0" i="0" dirty="0">
                <a:solidFill>
                  <a:srgbClr val="000000"/>
                </a:solidFill>
                <a:effectLst/>
                <a:latin typeface="Georgia" panose="02040502050405020303" pitchFamily="18" charset="0"/>
              </a:rPr>
              <a:t>. Edward and his younger brother, also called Richard, were taken to the </a:t>
            </a:r>
            <a:r>
              <a:rPr lang="en-GB" sz="1100" b="1" i="0" dirty="0">
                <a:solidFill>
                  <a:srgbClr val="000000"/>
                </a:solidFill>
                <a:effectLst/>
                <a:latin typeface="Georgia" panose="02040502050405020303" pitchFamily="18" charset="0"/>
              </a:rPr>
              <a:t>Royal Apartments </a:t>
            </a:r>
            <a:r>
              <a:rPr lang="en-GB" sz="1100" b="0" i="0" dirty="0">
                <a:solidFill>
                  <a:srgbClr val="000000"/>
                </a:solidFill>
                <a:effectLst/>
                <a:latin typeface="Georgia" panose="02040502050405020303" pitchFamily="18" charset="0"/>
              </a:rPr>
              <a:t>at the Tower of London, to prepare for Edward’s coronation.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However, not long before his coronation, his parents’ marriage was declared </a:t>
            </a:r>
            <a:r>
              <a:rPr lang="en-GB" sz="1100" b="1" i="0" dirty="0">
                <a:solidFill>
                  <a:srgbClr val="000000"/>
                </a:solidFill>
                <a:effectLst/>
                <a:latin typeface="Georgia" panose="02040502050405020303" pitchFamily="18" charset="0"/>
              </a:rPr>
              <a:t>invalid</a:t>
            </a:r>
            <a:r>
              <a:rPr lang="en-GB" sz="1100" b="0" i="0" dirty="0">
                <a:solidFill>
                  <a:srgbClr val="000000"/>
                </a:solidFill>
                <a:effectLst/>
                <a:latin typeface="Georgia" panose="02040502050405020303" pitchFamily="18" charset="0"/>
              </a:rPr>
              <a:t>. This meant he and his brother were </a:t>
            </a:r>
            <a:r>
              <a:rPr lang="en-GB" sz="1100" b="1" i="0" dirty="0">
                <a:solidFill>
                  <a:srgbClr val="000000"/>
                </a:solidFill>
                <a:effectLst/>
                <a:latin typeface="Georgia" panose="02040502050405020303" pitchFamily="18" charset="0"/>
              </a:rPr>
              <a:t>illegitimate</a:t>
            </a:r>
            <a:r>
              <a:rPr lang="en-GB" sz="1100" b="0" i="0" dirty="0">
                <a:solidFill>
                  <a:srgbClr val="000000"/>
                </a:solidFill>
                <a:effectLst/>
                <a:latin typeface="Georgia" panose="02040502050405020303" pitchFamily="18" charset="0"/>
              </a:rPr>
              <a:t> and he could not become king. Days later, Richard of Gloucester became king.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and Richard were last seen in autumn 1483, playing in the gardens at the Tower of London. They both disappeared soon after. </a:t>
            </a:r>
          </a:p>
          <a:p>
            <a:pPr algn="l" rtl="0" fontAlgn="base"/>
            <a:endParaRPr lang="en-GB" sz="1100" b="0" i="0" dirty="0">
              <a:solidFill>
                <a:srgbClr val="000000"/>
              </a:solidFill>
              <a:effectLst/>
              <a:latin typeface="Georgia" panose="02040502050405020303" pitchFamily="18" charset="0"/>
            </a:endParaRPr>
          </a:p>
        </p:txBody>
      </p:sp>
      <p:grpSp>
        <p:nvGrpSpPr>
          <p:cNvPr id="32" name="Group 31">
            <a:extLst>
              <a:ext uri="{FF2B5EF4-FFF2-40B4-BE49-F238E27FC236}">
                <a16:creationId xmlns:a16="http://schemas.microsoft.com/office/drawing/2014/main" id="{80489CCC-EFA7-CC10-4CB2-70DAD64B3F9C}"/>
              </a:ext>
              <a:ext uri="{C183D7F6-B498-43B3-948B-1728B52AA6E4}">
                <adec:decorative xmlns:adec="http://schemas.microsoft.com/office/drawing/2017/decorative" val="1"/>
              </a:ext>
            </a:extLst>
          </p:cNvPr>
          <p:cNvGrpSpPr/>
          <p:nvPr/>
        </p:nvGrpSpPr>
        <p:grpSpPr>
          <a:xfrm>
            <a:off x="6311158" y="3827756"/>
            <a:ext cx="2383038" cy="288099"/>
            <a:chOff x="498187" y="3827756"/>
            <a:chExt cx="2383038" cy="288099"/>
          </a:xfrm>
        </p:grpSpPr>
        <p:sp>
          <p:nvSpPr>
            <p:cNvPr id="35" name="Rectangle 34">
              <a:extLst>
                <a:ext uri="{FF2B5EF4-FFF2-40B4-BE49-F238E27FC236}">
                  <a16:creationId xmlns:a16="http://schemas.microsoft.com/office/drawing/2014/main" id="{176D05AA-C898-29F4-8FFF-48266C50C64D}"/>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7CBF5A7-4EB3-74C5-835A-26BB62159AE5}"/>
                </a:ext>
              </a:extLst>
            </p:cNvPr>
            <p:cNvSpPr txBox="1"/>
            <p:nvPr/>
          </p:nvSpPr>
          <p:spPr>
            <a:xfrm>
              <a:off x="498187"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1483</a:t>
              </a:r>
            </a:p>
          </p:txBody>
        </p:sp>
      </p:grpSp>
      <p:sp>
        <p:nvSpPr>
          <p:cNvPr id="41" name="TextBox 40">
            <a:extLst>
              <a:ext uri="{FF2B5EF4-FFF2-40B4-BE49-F238E27FC236}">
                <a16:creationId xmlns:a16="http://schemas.microsoft.com/office/drawing/2014/main" id="{3368BD0B-429D-D24C-8A24-217D8431684F}"/>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
        <p:nvSpPr>
          <p:cNvPr id="3" name="Rectangle 2">
            <a:extLst>
              <a:ext uri="{FF2B5EF4-FFF2-40B4-BE49-F238E27FC236}">
                <a16:creationId xmlns:a16="http://schemas.microsoft.com/office/drawing/2014/main" id="{C1CC8218-B98D-FCEB-4ECF-7F061FBEF433}"/>
              </a:ext>
              <a:ext uri="{C183D7F6-B498-43B3-948B-1728B52AA6E4}">
                <adec:decorative xmlns:adec="http://schemas.microsoft.com/office/drawing/2017/decorative" val="1"/>
              </a:ext>
            </a:extLst>
          </p:cNvPr>
          <p:cNvSpPr/>
          <p:nvPr/>
        </p:nvSpPr>
        <p:spPr>
          <a:xfrm>
            <a:off x="8788428" y="5599023"/>
            <a:ext cx="2894328" cy="50319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8C663A-C548-7AE6-A2B2-633373257690}"/>
              </a:ext>
            </a:extLst>
          </p:cNvPr>
          <p:cNvSpPr txBox="1"/>
          <p:nvPr/>
        </p:nvSpPr>
        <p:spPr>
          <a:xfrm>
            <a:off x="6387170" y="5041871"/>
            <a:ext cx="2164946" cy="646331"/>
          </a:xfrm>
          <a:prstGeom prst="rect">
            <a:avLst/>
          </a:prstGeom>
          <a:noFill/>
        </p:spPr>
        <p:txBody>
          <a:bodyPr wrap="square" rtlCol="0">
            <a:spAutoFit/>
          </a:bodyPr>
          <a:lstStyle/>
          <a:p>
            <a:pPr algn="ctr"/>
            <a:r>
              <a:rPr lang="en-GB" sz="900" b="0" i="0" dirty="0">
                <a:solidFill>
                  <a:srgbClr val="000000"/>
                </a:solidFill>
                <a:effectLst/>
                <a:latin typeface="Georgia" panose="02040502050405020303" pitchFamily="18" charset="0"/>
              </a:rPr>
              <a:t>In 1674 skeletons of two children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were found at the Tower of London.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Many people believe these are the remains of the</a:t>
            </a:r>
            <a:r>
              <a:rPr lang="en-GB" sz="900" dirty="0">
                <a:solidFill>
                  <a:srgbClr val="000000"/>
                </a:solidFill>
                <a:latin typeface="Georgia" panose="02040502050405020303" pitchFamily="18" charset="0"/>
              </a:rPr>
              <a:t> </a:t>
            </a:r>
            <a:r>
              <a:rPr lang="en-GB" sz="900" b="0" i="0" dirty="0">
                <a:solidFill>
                  <a:srgbClr val="000000"/>
                </a:solidFill>
                <a:effectLst/>
                <a:latin typeface="Georgia" panose="02040502050405020303" pitchFamily="18" charset="0"/>
              </a:rPr>
              <a:t>princes.</a:t>
            </a:r>
            <a:endParaRPr lang="en-GB" sz="900" dirty="0">
              <a:effectLst/>
              <a:latin typeface="Georgia" panose="02040502050405020303" pitchFamily="18" charset="0"/>
            </a:endParaRPr>
          </a:p>
        </p:txBody>
      </p:sp>
      <p:sp>
        <p:nvSpPr>
          <p:cNvPr id="5" name="TextBox 4">
            <a:extLst>
              <a:ext uri="{FF2B5EF4-FFF2-40B4-BE49-F238E27FC236}">
                <a16:creationId xmlns:a16="http://schemas.microsoft.com/office/drawing/2014/main" id="{AE367219-AEC8-FA55-FD47-E21B54AAF32A}"/>
              </a:ext>
            </a:extLst>
          </p:cNvPr>
          <p:cNvSpPr txBox="1"/>
          <p:nvPr/>
        </p:nvSpPr>
        <p:spPr>
          <a:xfrm>
            <a:off x="9138518" y="5638200"/>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the story of the two princes still fascinates people? </a:t>
            </a:r>
          </a:p>
        </p:txBody>
      </p:sp>
      <p:sp>
        <p:nvSpPr>
          <p:cNvPr id="6" name="TextBox 5">
            <a:extLst>
              <a:ext uri="{FF2B5EF4-FFF2-40B4-BE49-F238E27FC236}">
                <a16:creationId xmlns:a16="http://schemas.microsoft.com/office/drawing/2014/main" id="{AD762658-81B6-7058-965D-506E4F8AEFA6}"/>
              </a:ext>
              <a:ext uri="{C183D7F6-B498-43B3-948B-1728B52AA6E4}">
                <adec:decorative xmlns:adec="http://schemas.microsoft.com/office/drawing/2017/decorative" val="1"/>
              </a:ext>
            </a:extLst>
          </p:cNvPr>
          <p:cNvSpPr txBox="1"/>
          <p:nvPr/>
        </p:nvSpPr>
        <p:spPr>
          <a:xfrm>
            <a:off x="8852988" y="5667820"/>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1" name="Picture 10">
            <a:extLst>
              <a:ext uri="{FF2B5EF4-FFF2-40B4-BE49-F238E27FC236}">
                <a16:creationId xmlns:a16="http://schemas.microsoft.com/office/drawing/2014/main" id="{DFC6F07B-9594-F7AD-6C51-C4A68A6652F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7258" y="4228617"/>
            <a:ext cx="2214858" cy="2214858"/>
          </a:xfrm>
          <a:prstGeom prst="rect">
            <a:avLst/>
          </a:prstGeom>
        </p:spPr>
      </p:pic>
    </p:spTree>
    <p:extLst>
      <p:ext uri="{BB962C8B-B14F-4D97-AF65-F5344CB8AC3E}">
        <p14:creationId xmlns:p14="http://schemas.microsoft.com/office/powerpoint/2010/main" val="12773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9E9BB55-4788-5ACD-C485-AAD484F1AB9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ALICE TANKERVILLE AND LADY JANE GREY</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870" y="4434420"/>
            <a:ext cx="2031780" cy="203178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ALICE</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694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TANKERVILLE</a:t>
            </a:r>
          </a:p>
        </p:txBody>
      </p:sp>
      <p:pic>
        <p:nvPicPr>
          <p:cNvPr id="38" name="Picture 37" descr="A stone walled tower with turrets.">
            <a:extLst>
              <a:ext uri="{FF2B5EF4-FFF2-40B4-BE49-F238E27FC236}">
                <a16:creationId xmlns:a16="http://schemas.microsoft.com/office/drawing/2014/main" id="{7B74210B-AA0D-D7BD-B043-C3F72B7EE7F4}"/>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b="-702"/>
          <a:stretch/>
        </p:blipFill>
        <p:spPr>
          <a:xfrm>
            <a:off x="498188" y="507675"/>
            <a:ext cx="2263343" cy="2761530"/>
          </a:xfrm>
          <a:prstGeom prst="rect">
            <a:avLst/>
          </a:prstGeom>
        </p:spPr>
      </p:pic>
      <p:sp>
        <p:nvSpPr>
          <p:cNvPr id="39" name="TextBox 38">
            <a:extLst>
              <a:ext uri="{FF2B5EF4-FFF2-40B4-BE49-F238E27FC236}">
                <a16:creationId xmlns:a16="http://schemas.microsoft.com/office/drawing/2014/main" id="{A3F3180D-8B62-06ED-BD1D-69038AF2D70A}"/>
              </a:ext>
            </a:extLst>
          </p:cNvPr>
          <p:cNvSpPr txBox="1"/>
          <p:nvPr/>
        </p:nvSpPr>
        <p:spPr>
          <a:xfrm>
            <a:off x="414522" y="3855952"/>
            <a:ext cx="2466703" cy="600164"/>
          </a:xfrm>
          <a:prstGeom prst="rect">
            <a:avLst/>
          </a:prstGeom>
          <a:noFill/>
        </p:spPr>
        <p:txBody>
          <a:bodyPr wrap="square" rtlCol="0">
            <a:spAutoFit/>
          </a:bodyPr>
          <a:lstStyle/>
          <a:p>
            <a:r>
              <a:rPr lang="en-GB" sz="1100" dirty="0">
                <a:solidFill>
                  <a:srgbClr val="9D691F"/>
                </a:solidFill>
                <a:effectLst/>
                <a:latin typeface="Georgia" panose="02040502050405020303" pitchFamily="18" charset="0"/>
              </a:rPr>
              <a:t>This is an image of St Thomas Tower where Alice may have escaped from, using rope to climb down the walls.</a:t>
            </a: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1534</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only woman known to have escaped from the Tower of London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In 1534, Alice and her husband John Wolfe were arrested for the murder and robbery of two </a:t>
            </a:r>
            <a:r>
              <a:rPr lang="en-GB" sz="1100" b="1" i="0" dirty="0">
                <a:solidFill>
                  <a:srgbClr val="000000"/>
                </a:solidFill>
                <a:effectLst/>
                <a:latin typeface="Georgia" panose="02040502050405020303" pitchFamily="18" charset="0"/>
              </a:rPr>
              <a:t>merchants</a:t>
            </a:r>
            <a:r>
              <a:rPr lang="en-GB" sz="1100" b="0" i="0" dirty="0">
                <a:solidFill>
                  <a:srgbClr val="000000"/>
                </a:solidFill>
                <a:effectLst/>
                <a:latin typeface="Georgia" panose="02040502050405020303" pitchFamily="18" charset="0"/>
              </a:rPr>
              <a:t>. The crime took place on a boat in the River Thames.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Alice was charged with piracy and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inside the Tower of London. She tried to escape with the help of friends that worked inside the Tower. One of them smuggled her ropes and a key. Alice unlocked her prison door, possibly disguised in men’s clothes. She met her friend on the Tower walls, probably near St Thomas's Tower.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Alice slid down the wall into a small boat where they escaped along the river.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However, Alice was quickly re-captured and returned to her cell. She was executed in March 1534. </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272022"/>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DBD9A53-D6AE-BA12-D3C2-BF0A338B6F2D}"/>
              </a:ext>
            </a:extLst>
          </p:cNvPr>
          <p:cNvSpPr txBox="1"/>
          <p:nvPr/>
        </p:nvSpPr>
        <p:spPr>
          <a:xfrm>
            <a:off x="697036" y="5150228"/>
            <a:ext cx="1713448"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Her hands and feet were fastened to the wall with iron manacles. </a:t>
            </a:r>
            <a:endParaRPr lang="en-GB" sz="11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333402"/>
            <a:ext cx="2428784" cy="93871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was Alice was charged with piracy? </a:t>
            </a:r>
          </a:p>
          <a:p>
            <a:pPr algn="l" rtl="0" fontAlgn="base"/>
            <a:r>
              <a:rPr lang="en-GB" sz="1100" b="0" i="0" dirty="0">
                <a:solidFill>
                  <a:srgbClr val="000000"/>
                </a:solidFill>
                <a:effectLst/>
                <a:latin typeface="Georgia" panose="02040502050405020303" pitchFamily="18" charset="0"/>
              </a:rPr>
              <a:t>What does this tell you about how some low-status prisoners in the Tower were treated? </a:t>
            </a: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36302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3" name="TextBox 2">
            <a:extLst>
              <a:ext uri="{FF2B5EF4-FFF2-40B4-BE49-F238E27FC236}">
                <a16:creationId xmlns:a16="http://schemas.microsoft.com/office/drawing/2014/main" id="{FA651601-C992-DE90-FF3D-37E05C23A311}"/>
              </a:ext>
            </a:extLst>
          </p:cNvPr>
          <p:cNvSpPr txBox="1"/>
          <p:nvPr/>
        </p:nvSpPr>
        <p:spPr>
          <a:xfrm>
            <a:off x="8686298" y="386924"/>
            <a:ext cx="362413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LADY JANE</a:t>
            </a:r>
          </a:p>
        </p:txBody>
      </p:sp>
      <p:sp>
        <p:nvSpPr>
          <p:cNvPr id="21" name="TextBox 20">
            <a:extLst>
              <a:ext uri="{FF2B5EF4-FFF2-40B4-BE49-F238E27FC236}">
                <a16:creationId xmlns:a16="http://schemas.microsoft.com/office/drawing/2014/main" id="{BEBFC594-6C91-9ABB-FD35-C9EA9DABF2B8}"/>
              </a:ext>
            </a:extLst>
          </p:cNvPr>
          <p:cNvSpPr txBox="1"/>
          <p:nvPr/>
        </p:nvSpPr>
        <p:spPr>
          <a:xfrm>
            <a:off x="8685507" y="749968"/>
            <a:ext cx="3744144"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GREY</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2" name="Picture 21" descr="A painting of a woman in period clothing. She wears a red dress with many pearls and gold decorations. She holds a small book.&#10;">
            <a:hlinkClick r:id="rId7"/>
            <a:extLst>
              <a:ext uri="{FF2B5EF4-FFF2-40B4-BE49-F238E27FC236}">
                <a16:creationId xmlns:a16="http://schemas.microsoft.com/office/drawing/2014/main" id="{8C9058C9-551E-2233-CD5C-FB053ABAAD3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6" name="Rectangle 5">
            <a:extLst>
              <a:ext uri="{FF2B5EF4-FFF2-40B4-BE49-F238E27FC236}">
                <a16:creationId xmlns:a16="http://schemas.microsoft.com/office/drawing/2014/main" id="{B7223371-D37A-5054-C1DA-E7E33F256237}"/>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34B9A1-7435-AE07-5BE3-BD37BA9757B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1537 - 1554 </a:t>
            </a:r>
          </a:p>
        </p:txBody>
      </p:sp>
      <p:sp>
        <p:nvSpPr>
          <p:cNvPr id="20" name="TextBox 19">
            <a:extLst>
              <a:ext uri="{FF2B5EF4-FFF2-40B4-BE49-F238E27FC236}">
                <a16:creationId xmlns:a16="http://schemas.microsoft.com/office/drawing/2014/main" id="{25409137-55C4-FF3A-34B1-C2511A6316B8}"/>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Leicestershire </a:t>
            </a:r>
          </a:p>
        </p:txBody>
      </p:sp>
      <p:sp>
        <p:nvSpPr>
          <p:cNvPr id="27" name="TextBox 26">
            <a:extLst>
              <a:ext uri="{FF2B5EF4-FFF2-40B4-BE49-F238E27FC236}">
                <a16:creationId xmlns:a16="http://schemas.microsoft.com/office/drawing/2014/main" id="{99C5A3D1-0C51-E907-B0BB-D274F76D5D32}"/>
              </a:ext>
              <a:ext uri="{C183D7F6-B498-43B3-948B-1728B52AA6E4}">
                <adec:decorative xmlns:adec="http://schemas.microsoft.com/office/drawing/2017/decorative" val="0"/>
              </a:ext>
            </a:extLst>
          </p:cNvPr>
          <p:cNvSpPr txBox="1"/>
          <p:nvPr/>
        </p:nvSpPr>
        <p:spPr>
          <a:xfrm>
            <a:off x="6261171" y="3849348"/>
            <a:ext cx="2108169" cy="246221"/>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1553 </a:t>
            </a:r>
          </a:p>
        </p:txBody>
      </p:sp>
      <p:sp>
        <p:nvSpPr>
          <p:cNvPr id="19" name="TextBox 18">
            <a:extLst>
              <a:ext uri="{FF2B5EF4-FFF2-40B4-BE49-F238E27FC236}">
                <a16:creationId xmlns:a16="http://schemas.microsoft.com/office/drawing/2014/main" id="{5EC1F19A-98D8-B27A-38CE-546A369463F9}"/>
              </a:ext>
            </a:extLst>
          </p:cNvPr>
          <p:cNvSpPr txBox="1"/>
          <p:nvPr/>
        </p:nvSpPr>
        <p:spPr>
          <a:xfrm>
            <a:off x="8685507" y="1240150"/>
            <a:ext cx="3123316"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‘Nine Day Queen’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5BDD1304-5863-7642-6AB2-94B446BD09E7}"/>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
        <p:nvSpPr>
          <p:cNvPr id="24" name="TextBox 23">
            <a:extLst>
              <a:ext uri="{FF2B5EF4-FFF2-40B4-BE49-F238E27FC236}">
                <a16:creationId xmlns:a16="http://schemas.microsoft.com/office/drawing/2014/main" id="{34A500DF-69D8-90E1-BC12-8A5A522917FB}"/>
              </a:ext>
            </a:extLst>
          </p:cNvPr>
          <p:cNvSpPr txBox="1"/>
          <p:nvPr/>
        </p:nvSpPr>
        <p:spPr>
          <a:xfrm>
            <a:off x="8678957" y="1716497"/>
            <a:ext cx="2988559" cy="453970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Jane was the great-granddaughter of Henry VII and grandniece of Henry VIII. She married Lord Guildford Dudley in 1553. </a:t>
            </a:r>
          </a:p>
          <a:p>
            <a:pPr defTabSz="144000">
              <a:spcBef>
                <a:spcPts val="600"/>
              </a:spcBef>
            </a:pPr>
            <a:r>
              <a:rPr lang="en-GB" sz="1100" dirty="0">
                <a:effectLst/>
                <a:latin typeface="Georgia" panose="02040502050405020303" pitchFamily="18" charset="0"/>
              </a:rPr>
              <a:t>Dudley’s father was King Edward VI’s </a:t>
            </a:r>
            <a:r>
              <a:rPr lang="en-GB" sz="1100" b="1" dirty="0">
                <a:effectLst/>
                <a:latin typeface="Georgia" panose="02040502050405020303" pitchFamily="18" charset="0"/>
              </a:rPr>
              <a:t>chief minister</a:t>
            </a:r>
            <a:r>
              <a:rPr lang="en-GB" sz="1100" dirty="0">
                <a:effectLst/>
                <a:latin typeface="Georgia" panose="02040502050405020303" pitchFamily="18" charset="0"/>
              </a:rPr>
              <a:t> and may have suggested that Jane should be the next queen, as she was </a:t>
            </a:r>
            <a:r>
              <a:rPr lang="en-GB" sz="1100" b="1" dirty="0">
                <a:effectLst/>
                <a:latin typeface="Georgia" panose="02040502050405020303" pitchFamily="18" charset="0"/>
              </a:rPr>
              <a:t>Protestant</a:t>
            </a:r>
            <a:r>
              <a:rPr lang="en-GB" sz="1100" dirty="0">
                <a:effectLst/>
                <a:latin typeface="Georgia" panose="02040502050405020303" pitchFamily="18" charset="0"/>
              </a:rPr>
              <a:t> just like him.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Edward died and Jane was proclaimed Queen of England.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Sh</a:t>
            </a:r>
            <a:r>
              <a:rPr lang="en-GB" sz="1100" dirty="0">
                <a:effectLst/>
                <a:latin typeface="Georgia" panose="02040502050405020303" pitchFamily="18" charset="0"/>
              </a:rPr>
              <a:t>e was reportedly surprised and upset by this.</a:t>
            </a:r>
          </a:p>
          <a:p>
            <a:pPr defTabSz="144000">
              <a:spcBef>
                <a:spcPts val="600"/>
              </a:spcBef>
            </a:pPr>
            <a:r>
              <a:rPr lang="en-GB" sz="1100" dirty="0">
                <a:effectLst/>
                <a:latin typeface="Georgia" panose="02040502050405020303" pitchFamily="18" charset="0"/>
              </a:rPr>
              <a:t>However, support was growing for Mary to become queen. Mary was Edward VI’s half-sister and Jane’s cousin. Mary was also </a:t>
            </a:r>
            <a:r>
              <a:rPr lang="en-GB" sz="1100" b="1" dirty="0">
                <a:effectLst/>
                <a:latin typeface="Georgia" panose="02040502050405020303" pitchFamily="18" charset="0"/>
              </a:rPr>
              <a:t>Catholic</a:t>
            </a:r>
            <a:r>
              <a:rPr lang="en-GB" sz="1100" dirty="0">
                <a:effectLst/>
                <a:latin typeface="Georgia" panose="02040502050405020303" pitchFamily="18" charset="0"/>
              </a:rPr>
              <a:t>. Jane was queen for only nine days before Mary was proclaimed queen. Jane and her husband became high-status prisoners and were held separately in the </a:t>
            </a:r>
            <a:br>
              <a:rPr lang="en-GB" sz="1100" dirty="0">
                <a:effectLst/>
                <a:latin typeface="Georgia" panose="02040502050405020303" pitchFamily="18" charset="0"/>
              </a:rPr>
            </a:br>
            <a:r>
              <a:rPr lang="en-GB" sz="1100" dirty="0">
                <a:effectLst/>
                <a:latin typeface="Georgia" panose="02040502050405020303" pitchFamily="18" charset="0"/>
              </a:rPr>
              <a:t>Tower of London. </a:t>
            </a:r>
          </a:p>
          <a:p>
            <a:pPr defTabSz="144000">
              <a:spcBef>
                <a:spcPts val="600"/>
              </a:spcBef>
            </a:pPr>
            <a:r>
              <a:rPr lang="en-GB" sz="1100" dirty="0">
                <a:effectLst/>
                <a:latin typeface="Georgia" panose="02040502050405020303" pitchFamily="18" charset="0"/>
              </a:rPr>
              <a:t>In 1554, Jane and her husband were sentenced to death for </a:t>
            </a:r>
            <a:r>
              <a:rPr lang="en-GB" sz="1100" b="1" dirty="0">
                <a:effectLst/>
                <a:latin typeface="Georgia" panose="02040502050405020303" pitchFamily="18" charset="0"/>
              </a:rPr>
              <a:t>treason</a:t>
            </a:r>
            <a:r>
              <a:rPr lang="en-GB" sz="1100" dirty="0">
                <a:effectLst/>
                <a:latin typeface="Georgia" panose="02040502050405020303" pitchFamily="18" charset="0"/>
              </a:rPr>
              <a:t>. Guildford was beheaded on Tower Hill. Jane saw his body brought back to the Tower of London before her own execution. </a:t>
            </a:r>
          </a:p>
        </p:txBody>
      </p:sp>
      <p:pic>
        <p:nvPicPr>
          <p:cNvPr id="25" name="Picture 24">
            <a:extLst>
              <a:ext uri="{FF2B5EF4-FFF2-40B4-BE49-F238E27FC236}">
                <a16:creationId xmlns:a16="http://schemas.microsoft.com/office/drawing/2014/main" id="{CD320DAE-8369-C08E-C28B-EB966802DDA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7861" y="4353627"/>
            <a:ext cx="2002341" cy="2002341"/>
          </a:xfrm>
          <a:prstGeom prst="rect">
            <a:avLst/>
          </a:prstGeom>
        </p:spPr>
      </p:pic>
      <p:sp>
        <p:nvSpPr>
          <p:cNvPr id="26" name="TextBox 25">
            <a:extLst>
              <a:ext uri="{FF2B5EF4-FFF2-40B4-BE49-F238E27FC236}">
                <a16:creationId xmlns:a16="http://schemas.microsoft.com/office/drawing/2014/main" id="{158640F4-D858-70D6-AC18-5DED66B1ED29}"/>
              </a:ext>
            </a:extLst>
          </p:cNvPr>
          <p:cNvSpPr txBox="1"/>
          <p:nvPr/>
        </p:nvSpPr>
        <p:spPr>
          <a:xfrm>
            <a:off x="6418525" y="5054715"/>
            <a:ext cx="1915959"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She was given a comfortable place to stay whilst imprisoned.</a:t>
            </a:r>
          </a:p>
        </p:txBody>
      </p:sp>
      <p:sp>
        <p:nvSpPr>
          <p:cNvPr id="28" name="Rectangle 27">
            <a:extLst>
              <a:ext uri="{FF2B5EF4-FFF2-40B4-BE49-F238E27FC236}">
                <a16:creationId xmlns:a16="http://schemas.microsoft.com/office/drawing/2014/main" id="{418ECDD2-671D-D45E-ECF0-F1258AA4169A}"/>
              </a:ext>
              <a:ext uri="{C183D7F6-B498-43B3-948B-1728B52AA6E4}">
                <adec:decorative xmlns:adec="http://schemas.microsoft.com/office/drawing/2017/decorative" val="1"/>
              </a:ext>
            </a:extLst>
          </p:cNvPr>
          <p:cNvSpPr/>
          <p:nvPr/>
        </p:nvSpPr>
        <p:spPr>
          <a:xfrm>
            <a:off x="6295038" y="3833399"/>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3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C56475-381C-BFFE-EBA4-6723935B5C6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ANNE ASKEW AND SIR WALTER RALEIGH</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extBox 25">
            <a:extLst>
              <a:ext uri="{FF2B5EF4-FFF2-40B4-BE49-F238E27FC236}">
                <a16:creationId xmlns:a16="http://schemas.microsoft.com/office/drawing/2014/main" id="{2A7DE0BA-593C-30DA-0D14-D9E742C958B3}"/>
              </a:ext>
            </a:extLst>
          </p:cNvPr>
          <p:cNvSpPr txBox="1"/>
          <p:nvPr/>
        </p:nvSpPr>
        <p:spPr>
          <a:xfrm>
            <a:off x="2880284"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ANNE</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2" name="TextBox 31">
            <a:extLst>
              <a:ext uri="{FF2B5EF4-FFF2-40B4-BE49-F238E27FC236}">
                <a16:creationId xmlns:a16="http://schemas.microsoft.com/office/drawing/2014/main" id="{DF056104-911A-8BC5-6F5D-FF0F4C3307E3}"/>
              </a:ext>
            </a:extLst>
          </p:cNvPr>
          <p:cNvSpPr txBox="1"/>
          <p:nvPr/>
        </p:nvSpPr>
        <p:spPr>
          <a:xfrm>
            <a:off x="2879493"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ASKEW</a:t>
            </a:r>
          </a:p>
        </p:txBody>
      </p:sp>
      <p:pic>
        <p:nvPicPr>
          <p:cNvPr id="35" name="Picture 34" descr="Black and white drawing of a woman standing in front of a group of men.">
            <a:hlinkClick r:id="rId4"/>
            <a:extLst>
              <a:ext uri="{FF2B5EF4-FFF2-40B4-BE49-F238E27FC236}">
                <a16:creationId xmlns:a16="http://schemas.microsoft.com/office/drawing/2014/main" id="{DFDD4765-6B08-47C5-62A8-0A7EE40C2A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907" y="505642"/>
            <a:ext cx="2257156" cy="2761195"/>
          </a:xfrm>
          <a:prstGeom prst="rect">
            <a:avLst/>
          </a:prstGeom>
        </p:spPr>
      </p:pic>
      <p:sp>
        <p:nvSpPr>
          <p:cNvPr id="27" name="Rectangle 26">
            <a:extLst>
              <a:ext uri="{FF2B5EF4-FFF2-40B4-BE49-F238E27FC236}">
                <a16:creationId xmlns:a16="http://schemas.microsoft.com/office/drawing/2014/main" id="{A8549DE4-9B23-4CB4-09AB-D8717AF8E195}"/>
              </a:ext>
              <a:ext uri="{C183D7F6-B498-43B3-948B-1728B52AA6E4}">
                <adec:decorative xmlns:adec="http://schemas.microsoft.com/office/drawing/2017/decorative" val="1"/>
              </a:ext>
            </a:extLst>
          </p:cNvPr>
          <p:cNvSpPr/>
          <p:nvPr/>
        </p:nvSpPr>
        <p:spPr>
          <a:xfrm>
            <a:off x="501958"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77EBF39-BAF2-4752-5398-03C566CFEE07}"/>
              </a:ext>
            </a:extLst>
          </p:cNvPr>
          <p:cNvSpPr txBox="1"/>
          <p:nvPr/>
        </p:nvSpPr>
        <p:spPr>
          <a:xfrm>
            <a:off x="501958"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c.1521</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- 1546</a:t>
            </a:r>
          </a:p>
        </p:txBody>
      </p:sp>
      <p:sp>
        <p:nvSpPr>
          <p:cNvPr id="31" name="TextBox 30">
            <a:extLst>
              <a:ext uri="{FF2B5EF4-FFF2-40B4-BE49-F238E27FC236}">
                <a16:creationId xmlns:a16="http://schemas.microsoft.com/office/drawing/2014/main" id="{FF0AF6F9-AF43-DE85-E658-3A8E43E44C24}"/>
              </a:ext>
            </a:extLst>
          </p:cNvPr>
          <p:cNvSpPr txBox="1"/>
          <p:nvPr/>
        </p:nvSpPr>
        <p:spPr>
          <a:xfrm>
            <a:off x="496456"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Lincolnshire </a:t>
            </a:r>
          </a:p>
        </p:txBody>
      </p:sp>
      <p:sp>
        <p:nvSpPr>
          <p:cNvPr id="29" name="TextBox 28">
            <a:extLst>
              <a:ext uri="{FF2B5EF4-FFF2-40B4-BE49-F238E27FC236}">
                <a16:creationId xmlns:a16="http://schemas.microsoft.com/office/drawing/2014/main" id="{17707A63-4B44-CAD0-D3A5-C6E9D3331F06}"/>
              </a:ext>
            </a:extLst>
          </p:cNvPr>
          <p:cNvSpPr txBox="1"/>
          <p:nvPr/>
        </p:nvSpPr>
        <p:spPr>
          <a:xfrm>
            <a:off x="2879493"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Protestant who refused to give up her beliefs even under torture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pic>
        <p:nvPicPr>
          <p:cNvPr id="36" name="Picture 35">
            <a:extLst>
              <a:ext uri="{FF2B5EF4-FFF2-40B4-BE49-F238E27FC236}">
                <a16:creationId xmlns:a16="http://schemas.microsoft.com/office/drawing/2014/main" id="{469B2262-459A-D307-ECC1-634E9AE5A45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589" y="4004675"/>
            <a:ext cx="2214858" cy="2214858"/>
          </a:xfrm>
          <a:prstGeom prst="rect">
            <a:avLst/>
          </a:prstGeom>
        </p:spPr>
      </p:pic>
      <p:sp>
        <p:nvSpPr>
          <p:cNvPr id="37" name="TextBox 36">
            <a:extLst>
              <a:ext uri="{FF2B5EF4-FFF2-40B4-BE49-F238E27FC236}">
                <a16:creationId xmlns:a16="http://schemas.microsoft.com/office/drawing/2014/main" id="{B96908F0-F8FB-3ED2-D224-2F5078B79A9A}"/>
              </a:ext>
            </a:extLst>
          </p:cNvPr>
          <p:cNvSpPr txBox="1"/>
          <p:nvPr/>
        </p:nvSpPr>
        <p:spPr>
          <a:xfrm>
            <a:off x="2888492" y="1760046"/>
            <a:ext cx="2988559" cy="466281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Anne was born around 1521. Her father was a wealthy landowner. She was well-educated and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forced to marry at a young age.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King Henry VIII passed laws that stopped lower class women from reading the Christian Bible (which was a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activity).  Women from higher status families were only allowed to read the Bible</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in private.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a devout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Anne caused controversy. One of her first acts of </a:t>
            </a:r>
            <a:r>
              <a:rPr lang="en-GB" sz="1100" b="1" i="0" dirty="0">
                <a:solidFill>
                  <a:srgbClr val="000000"/>
                </a:solidFill>
                <a:effectLst/>
                <a:latin typeface="Georgia" panose="02040502050405020303" pitchFamily="18" charset="0"/>
              </a:rPr>
              <a:t>rebellion</a:t>
            </a:r>
            <a:r>
              <a:rPr lang="en-GB" sz="1100" b="0" i="0" dirty="0">
                <a:solidFill>
                  <a:srgbClr val="000000"/>
                </a:solidFill>
                <a:effectLst/>
                <a:latin typeface="Georgia" panose="02040502050405020303" pitchFamily="18" charset="0"/>
              </a:rPr>
              <a:t> was reading the Bible in public in Lincoln Cathedral. She was challenged by Bishops and Priests. Her husband was very angry at her and did not welcome her</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back home.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1544, she travelled to London and continued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activities. She was arrested several more times and released. In 1546 she was arrested again for </a:t>
            </a:r>
            <a:r>
              <a:rPr lang="en-GB" sz="1100" b="1" i="0" dirty="0">
                <a:solidFill>
                  <a:srgbClr val="000000"/>
                </a:solidFill>
                <a:effectLst/>
                <a:latin typeface="Georgia" panose="02040502050405020303" pitchFamily="18" charset="0"/>
              </a:rPr>
              <a:t>heresy</a:t>
            </a:r>
            <a:r>
              <a:rPr lang="en-GB" sz="1100" b="0" i="0" dirty="0">
                <a:solidFill>
                  <a:srgbClr val="000000"/>
                </a:solidFill>
                <a:effectLst/>
                <a:latin typeface="Georgia" panose="02040502050405020303" pitchFamily="18" charset="0"/>
              </a:rPr>
              <a:t> and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She was tortured and was eventually burnt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the stake. </a:t>
            </a:r>
          </a:p>
        </p:txBody>
      </p:sp>
      <p:sp>
        <p:nvSpPr>
          <p:cNvPr id="40" name="TextBox 39">
            <a:extLst>
              <a:ext uri="{FF2B5EF4-FFF2-40B4-BE49-F238E27FC236}">
                <a16:creationId xmlns:a16="http://schemas.microsoft.com/office/drawing/2014/main" id="{332B4CE2-546A-61FE-5415-3F2FF9A362EB}"/>
              </a:ext>
            </a:extLst>
          </p:cNvPr>
          <p:cNvSpPr txBox="1"/>
          <p:nvPr/>
        </p:nvSpPr>
        <p:spPr>
          <a:xfrm>
            <a:off x="523545" y="4810509"/>
            <a:ext cx="2164946"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She travelled to London to demand a divorce from her husband. She was refused. </a:t>
            </a:r>
            <a:endParaRPr lang="en-GB" sz="1100" dirty="0">
              <a:effectLst/>
              <a:latin typeface="Georgia" panose="02040502050405020303" pitchFamily="18" charset="0"/>
            </a:endParaRPr>
          </a:p>
        </p:txBody>
      </p:sp>
      <p:sp>
        <p:nvSpPr>
          <p:cNvPr id="41" name="TextBox 40">
            <a:extLst>
              <a:ext uri="{FF2B5EF4-FFF2-40B4-BE49-F238E27FC236}">
                <a16:creationId xmlns:a16="http://schemas.microsoft.com/office/drawing/2014/main" id="{3303EE70-2580-EE90-2296-E0713083A889}"/>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SIR WALTER</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46" name="TextBox 45">
            <a:extLst>
              <a:ext uri="{FF2B5EF4-FFF2-40B4-BE49-F238E27FC236}">
                <a16:creationId xmlns:a16="http://schemas.microsoft.com/office/drawing/2014/main" id="{C7DA673C-0DE2-DAC0-CBEF-7A03EFBB1E90}"/>
              </a:ext>
            </a:extLst>
          </p:cNvPr>
          <p:cNvSpPr txBox="1"/>
          <p:nvPr/>
        </p:nvSpPr>
        <p:spPr>
          <a:xfrm>
            <a:off x="8685507" y="749968"/>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RALEIGH</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47" name="Picture 46" descr="A painting of a man in period clothing. He wears a puffy white shirt embellished with detail and a dark cloak over one shoulder. ">
            <a:hlinkClick r:id="rId7"/>
            <a:extLst>
              <a:ext uri="{FF2B5EF4-FFF2-40B4-BE49-F238E27FC236}">
                <a16:creationId xmlns:a16="http://schemas.microsoft.com/office/drawing/2014/main" id="{0D2A2E0D-9219-8E2C-1B3C-4CCDB8E5837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43" name="TextBox 42">
            <a:extLst>
              <a:ext uri="{FF2B5EF4-FFF2-40B4-BE49-F238E27FC236}">
                <a16:creationId xmlns:a16="http://schemas.microsoft.com/office/drawing/2014/main" id="{E2A24E7E-5C9B-CE87-539D-0BB2F8D9FE73}"/>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1554 - 1618 </a:t>
            </a:r>
          </a:p>
        </p:txBody>
      </p:sp>
      <p:sp>
        <p:nvSpPr>
          <p:cNvPr id="45" name="TextBox 44">
            <a:extLst>
              <a:ext uri="{FF2B5EF4-FFF2-40B4-BE49-F238E27FC236}">
                <a16:creationId xmlns:a16="http://schemas.microsoft.com/office/drawing/2014/main" id="{B21C287D-821F-A268-D6AE-8A2F38A66899}"/>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Devon </a:t>
            </a:r>
          </a:p>
        </p:txBody>
      </p:sp>
      <p:sp>
        <p:nvSpPr>
          <p:cNvPr id="44" name="TextBox 43">
            <a:extLst>
              <a:ext uri="{FF2B5EF4-FFF2-40B4-BE49-F238E27FC236}">
                <a16:creationId xmlns:a16="http://schemas.microsoft.com/office/drawing/2014/main" id="{DE61CB64-80DC-AEEF-C58C-1CAB45809186}"/>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Famous explorer and one of Queen Elizabeth I’s favourites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7F3F3A67-EBD9-CDA1-DA13-9F527BE7F053}"/>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0B4A016-3EE4-9BB7-2CAF-A4A26BFAF023}"/>
              </a:ext>
              <a:ext uri="{C183D7F6-B498-43B3-948B-1728B52AA6E4}">
                <adec:decorative xmlns:adec="http://schemas.microsoft.com/office/drawing/2017/decorative" val="1"/>
              </a:ext>
            </a:extLst>
          </p:cNvPr>
          <p:cNvSpPr txBox="1"/>
          <p:nvPr/>
        </p:nvSpPr>
        <p:spPr>
          <a:xfrm>
            <a:off x="6266333" y="2978704"/>
            <a:ext cx="304413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CC BY NC ND 3.0</a:t>
            </a:r>
          </a:p>
        </p:txBody>
      </p:sp>
      <p:sp>
        <p:nvSpPr>
          <p:cNvPr id="49" name="TextBox 48">
            <a:extLst>
              <a:ext uri="{FF2B5EF4-FFF2-40B4-BE49-F238E27FC236}">
                <a16:creationId xmlns:a16="http://schemas.microsoft.com/office/drawing/2014/main" id="{306234ED-B633-A32B-091F-DCAB27F7A584}"/>
              </a:ext>
            </a:extLst>
          </p:cNvPr>
          <p:cNvSpPr txBox="1"/>
          <p:nvPr/>
        </p:nvSpPr>
        <p:spPr>
          <a:xfrm>
            <a:off x="8729184" y="1748757"/>
            <a:ext cx="2988559" cy="4662815"/>
          </a:xfrm>
          <a:prstGeom prst="rect">
            <a:avLst/>
          </a:prstGeom>
          <a:noFill/>
        </p:spPr>
        <p:txBody>
          <a:bodyPr wrap="square" rtlCol="0">
            <a:spAutoFit/>
          </a:bodyPr>
          <a:lstStyle/>
          <a:p>
            <a:pPr algn="l" rtl="0" fontAlgn="base"/>
            <a:r>
              <a:rPr lang="en-GB" sz="1100" b="1" i="0" dirty="0">
                <a:solidFill>
                  <a:srgbClr val="000000"/>
                </a:solidFill>
                <a:effectLst/>
                <a:latin typeface="Georgia" panose="02040502050405020303" pitchFamily="18" charset="0"/>
              </a:rPr>
              <a:t>Walte</a:t>
            </a:r>
            <a:r>
              <a:rPr lang="en-GB" sz="1100" b="0" i="0" dirty="0">
                <a:solidFill>
                  <a:srgbClr val="000000"/>
                </a:solidFill>
                <a:effectLst/>
                <a:latin typeface="Georgia" panose="02040502050405020303" pitchFamily="18" charset="0"/>
              </a:rPr>
              <a:t>r was a soldier as a young man. In the 1580s he led voyages to North America, helped suppress </a:t>
            </a:r>
            <a:r>
              <a:rPr lang="en-GB" sz="1100" b="1" i="0" dirty="0">
                <a:solidFill>
                  <a:srgbClr val="000000"/>
                </a:solidFill>
                <a:effectLst/>
                <a:latin typeface="Georgia" panose="02040502050405020303" pitchFamily="18" charset="0"/>
              </a:rPr>
              <a:t>rebellions</a:t>
            </a:r>
            <a:r>
              <a:rPr lang="en-GB" sz="1100" b="0" i="0" dirty="0">
                <a:solidFill>
                  <a:srgbClr val="000000"/>
                </a:solidFill>
                <a:effectLst/>
                <a:latin typeface="Georgia" panose="02040502050405020303" pitchFamily="18" charset="0"/>
              </a:rPr>
              <a:t> in Ireland and defend England against the </a:t>
            </a:r>
            <a:br>
              <a:rPr lang="en-GB" sz="1100" b="0" i="0" dirty="0">
                <a:solidFill>
                  <a:srgbClr val="000000"/>
                </a:solidFill>
                <a:effectLst/>
                <a:latin typeface="Georgia" panose="02040502050405020303" pitchFamily="18" charset="0"/>
              </a:rPr>
            </a:br>
            <a:r>
              <a:rPr lang="en-GB" sz="1100" b="1" i="0" dirty="0">
                <a:solidFill>
                  <a:srgbClr val="000000"/>
                </a:solidFill>
                <a:effectLst/>
                <a:latin typeface="Georgia" panose="02040502050405020303" pitchFamily="18" charset="0"/>
              </a:rPr>
              <a:t>Spanish Armada.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was one of Elizabeth I’s favourite people at court and became a </a:t>
            </a:r>
            <a:r>
              <a:rPr lang="en-GB" sz="1100" b="1" i="0" dirty="0">
                <a:solidFill>
                  <a:srgbClr val="000000"/>
                </a:solidFill>
                <a:effectLst/>
                <a:latin typeface="Georgia" panose="02040502050405020303" pitchFamily="18" charset="0"/>
              </a:rPr>
              <a:t>Knight</a:t>
            </a:r>
            <a:r>
              <a:rPr lang="en-GB" sz="1100" b="0" i="0" dirty="0">
                <a:solidFill>
                  <a:srgbClr val="000000"/>
                </a:solidFill>
                <a:effectLst/>
                <a:latin typeface="Georgia" panose="02040502050405020303" pitchFamily="18" charset="0"/>
              </a:rPr>
              <a:t> in 1584. He secretly married Bess Throckmorton and they had had a baby but in 1592, Elizabeth found out. Walter, Bess and the baby were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Sadly, their baby did not survive an outbreak of the plague. Bess was released shortly after. Walter was released a few months later and was banned from court for five years.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1603, he was accused of </a:t>
            </a:r>
            <a:r>
              <a:rPr lang="en-GB" sz="1100" b="1" i="0" dirty="0">
                <a:solidFill>
                  <a:srgbClr val="000000"/>
                </a:solidFill>
                <a:effectLst/>
                <a:latin typeface="Georgia" panose="02040502050405020303" pitchFamily="18" charset="0"/>
              </a:rPr>
              <a:t>plotting</a:t>
            </a:r>
            <a:r>
              <a:rPr lang="en-GB" sz="1100" b="0" i="0" dirty="0">
                <a:solidFill>
                  <a:srgbClr val="000000"/>
                </a:solidFill>
                <a:effectLst/>
                <a:latin typeface="Georgia" panose="02040502050405020303" pitchFamily="18" charset="0"/>
              </a:rPr>
              <a:t> against James I. He was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again. He was held for 13 years. During this time, he created a garden and used plants to make herbal remedies.</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1616, he led an </a:t>
            </a:r>
            <a:r>
              <a:rPr lang="en-GB" sz="1100" b="1" i="0" dirty="0">
                <a:solidFill>
                  <a:srgbClr val="000000"/>
                </a:solidFill>
                <a:effectLst/>
                <a:latin typeface="Georgia" panose="02040502050405020303" pitchFamily="18" charset="0"/>
              </a:rPr>
              <a:t>expedition</a:t>
            </a:r>
            <a:r>
              <a:rPr lang="en-GB" sz="1100" b="0" i="0" dirty="0">
                <a:solidFill>
                  <a:srgbClr val="000000"/>
                </a:solidFill>
                <a:effectLst/>
                <a:latin typeface="Georgia" panose="02040502050405020303" pitchFamily="18" charset="0"/>
              </a:rPr>
              <a:t> to South America which went badly. Because of this, he was executed in 1618.</a:t>
            </a:r>
          </a:p>
        </p:txBody>
      </p:sp>
      <p:sp>
        <p:nvSpPr>
          <p:cNvPr id="50" name="TextBox 49">
            <a:extLst>
              <a:ext uri="{FF2B5EF4-FFF2-40B4-BE49-F238E27FC236}">
                <a16:creationId xmlns:a16="http://schemas.microsoft.com/office/drawing/2014/main" id="{CE86A073-3820-E414-BC40-B05882CDC1F7}"/>
              </a:ext>
            </a:extLst>
          </p:cNvPr>
          <p:cNvSpPr txBox="1"/>
          <p:nvPr/>
        </p:nvSpPr>
        <p:spPr>
          <a:xfrm>
            <a:off x="6309921" y="3813790"/>
            <a:ext cx="2257156" cy="600164"/>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‘Strike, man, strike.’ </a:t>
            </a:r>
            <a:r>
              <a:rPr lang="en-GB" sz="1100" dirty="0">
                <a:solidFill>
                  <a:srgbClr val="9D691F"/>
                </a:solidFill>
                <a:effectLst/>
                <a:latin typeface="Georgia" panose="02040502050405020303" pitchFamily="18" charset="0"/>
              </a:rPr>
              <a:t>reportedly Walter’s final words to his executioner. </a:t>
            </a:r>
            <a:endParaRPr lang="en-GB" sz="1100" b="1" dirty="0">
              <a:solidFill>
                <a:srgbClr val="9D691F"/>
              </a:solidFill>
              <a:effectLst/>
              <a:latin typeface="Georgia" panose="02040502050405020303" pitchFamily="18" charset="0"/>
            </a:endParaRPr>
          </a:p>
        </p:txBody>
      </p:sp>
      <p:pic>
        <p:nvPicPr>
          <p:cNvPr id="51" name="Picture 50">
            <a:extLst>
              <a:ext uri="{FF2B5EF4-FFF2-40B4-BE49-F238E27FC236}">
                <a16:creationId xmlns:a16="http://schemas.microsoft.com/office/drawing/2014/main" id="{8378E5AF-D442-073C-3B9D-CF90793EB849}"/>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89993" y="4362925"/>
            <a:ext cx="1918873" cy="1918873"/>
          </a:xfrm>
          <a:prstGeom prst="rect">
            <a:avLst/>
          </a:prstGeom>
        </p:spPr>
      </p:pic>
      <p:sp>
        <p:nvSpPr>
          <p:cNvPr id="52" name="TextBox 51">
            <a:extLst>
              <a:ext uri="{FF2B5EF4-FFF2-40B4-BE49-F238E27FC236}">
                <a16:creationId xmlns:a16="http://schemas.microsoft.com/office/drawing/2014/main" id="{8A5220CC-C6EA-C7EC-19E2-89A3E63164B9}"/>
              </a:ext>
              <a:ext uri="{C183D7F6-B498-43B3-948B-1728B52AA6E4}">
                <adec:decorative xmlns:adec="http://schemas.microsoft.com/office/drawing/2017/decorative" val="1"/>
              </a:ext>
            </a:extLst>
          </p:cNvPr>
          <p:cNvSpPr txBox="1"/>
          <p:nvPr/>
        </p:nvSpPr>
        <p:spPr>
          <a:xfrm>
            <a:off x="6598288" y="5033821"/>
            <a:ext cx="1902282" cy="577081"/>
          </a:xfrm>
          <a:prstGeom prst="rect">
            <a:avLst/>
          </a:prstGeom>
          <a:noFill/>
        </p:spPr>
        <p:txBody>
          <a:bodyPr wrap="square" rtlCol="0">
            <a:spAutoFit/>
          </a:bodyPr>
          <a:lstStyle/>
          <a:p>
            <a:pPr algn="ctr"/>
            <a:r>
              <a:rPr lang="en-GB" sz="1050" b="0" i="0" dirty="0">
                <a:solidFill>
                  <a:srgbClr val="000000"/>
                </a:solidFill>
                <a:effectLst/>
                <a:latin typeface="Georgia" panose="02040502050405020303" pitchFamily="18" charset="0"/>
              </a:rPr>
              <a:t>During his </a:t>
            </a:r>
            <a:r>
              <a:rPr lang="en-GB" sz="1050" b="1" i="0" dirty="0">
                <a:solidFill>
                  <a:srgbClr val="000000"/>
                </a:solidFill>
                <a:effectLst/>
                <a:latin typeface="Georgia" panose="02040502050405020303" pitchFamily="18" charset="0"/>
              </a:rPr>
              <a:t>imprisonment</a:t>
            </a:r>
            <a:r>
              <a:rPr lang="en-GB" sz="1050" b="0" i="0" dirty="0">
                <a:solidFill>
                  <a:srgbClr val="000000"/>
                </a:solidFill>
                <a:effectLst/>
                <a:latin typeface="Georgia" panose="02040502050405020303" pitchFamily="18" charset="0"/>
              </a:rPr>
              <a:t> he wrote </a:t>
            </a:r>
            <a:r>
              <a:rPr lang="en-GB" sz="1050" dirty="0">
                <a:solidFill>
                  <a:srgbClr val="000000"/>
                </a:solidFill>
                <a:latin typeface="Georgia" panose="02040502050405020303" pitchFamily="18" charset="0"/>
              </a:rPr>
              <a:t>a </a:t>
            </a:r>
            <a:r>
              <a:rPr lang="en-GB" sz="1050" b="0" i="0" dirty="0">
                <a:solidFill>
                  <a:srgbClr val="000000"/>
                </a:solidFill>
                <a:effectLst/>
                <a:latin typeface="Georgia" panose="02040502050405020303" pitchFamily="18" charset="0"/>
              </a:rPr>
              <a:t>book called ‘The History of the World.’ </a:t>
            </a:r>
            <a:endParaRPr lang="en-GB" sz="1050" dirty="0">
              <a:effectLst/>
              <a:latin typeface="Georgia" panose="02040502050405020303" pitchFamily="18" charset="0"/>
            </a:endParaRPr>
          </a:p>
        </p:txBody>
      </p:sp>
      <p:sp>
        <p:nvSpPr>
          <p:cNvPr id="3" name="TextBox 2">
            <a:extLst>
              <a:ext uri="{FF2B5EF4-FFF2-40B4-BE49-F238E27FC236}">
                <a16:creationId xmlns:a16="http://schemas.microsoft.com/office/drawing/2014/main" id="{2D21FDDE-5051-87A5-C561-EFE7ED655EFE}"/>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Chronicle / </a:t>
            </a:r>
            <a:r>
              <a:rPr lang="en-GB" sz="700" dirty="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Alamy</a:t>
            </a:r>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Stock Photo</a:t>
            </a:r>
          </a:p>
        </p:txBody>
      </p:sp>
    </p:spTree>
    <p:extLst>
      <p:ext uri="{BB962C8B-B14F-4D97-AF65-F5344CB8AC3E}">
        <p14:creationId xmlns:p14="http://schemas.microsoft.com/office/powerpoint/2010/main" val="356377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FCFAF-0818-8550-D9C3-FFAF468B8A2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GUY FAWKES AND WILLIAM DAVIDSON</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384" y="3882303"/>
            <a:ext cx="1790700" cy="17907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9580"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GUY</a:t>
            </a:r>
          </a:p>
        </p:txBody>
      </p:sp>
      <p:sp>
        <p:nvSpPr>
          <p:cNvPr id="20" name="TextBox 19">
            <a:extLst>
              <a:ext uri="{FF2B5EF4-FFF2-40B4-BE49-F238E27FC236}">
                <a16:creationId xmlns:a16="http://schemas.microsoft.com/office/drawing/2014/main" id="{B5F6BAD6-53C7-E3D3-DBD2-83A2723D7C56}"/>
              </a:ext>
            </a:extLst>
          </p:cNvPr>
          <p:cNvSpPr txBox="1"/>
          <p:nvPr/>
        </p:nvSpPr>
        <p:spPr>
          <a:xfrm>
            <a:off x="2889580" y="754695"/>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FAWKES</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19" name="Picture 18" descr="A black and white drawing of a man in period clothing. He has a tall hat and a lots of facial hair.">
            <a:extLst>
              <a:ext uri="{FF2B5EF4-FFF2-40B4-BE49-F238E27FC236}">
                <a16:creationId xmlns:a16="http://schemas.microsoft.com/office/drawing/2014/main" id="{2DB76C93-5C8A-E0C2-CA20-79C3297ECD4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7397" y="515485"/>
            <a:ext cx="2256043" cy="2754736"/>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Died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1570 - 1606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York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most well-known of the Gunpowder Plot conspirators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816429"/>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Guy was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and fought for Spain as a young man. At some point Guy moved back to England. At the time England was a </a:t>
            </a:r>
            <a:r>
              <a:rPr lang="en-GB" sz="1100" b="1" i="0">
                <a:solidFill>
                  <a:srgbClr val="000000"/>
                </a:solidFill>
                <a:effectLst/>
                <a:latin typeface="Georgia" panose="02040502050405020303" pitchFamily="18" charset="0"/>
              </a:rPr>
              <a:t>Protestant</a:t>
            </a:r>
            <a:r>
              <a:rPr lang="en-GB" sz="1100" b="0" i="0">
                <a:solidFill>
                  <a:srgbClr val="000000"/>
                </a:solidFill>
                <a:effectLst/>
                <a:latin typeface="Georgia" panose="02040502050405020303" pitchFamily="18" charset="0"/>
              </a:rPr>
              <a:t> country and dangerous for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people. There were laws that limited their freedom and rights. Guy joined a group of other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men to plan how to bring the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faith back to England.  </a:t>
            </a:r>
          </a:p>
          <a:p>
            <a:pPr algn="l" rtl="0" fontAlgn="base"/>
            <a:endParaRPr lang="en-GB" sz="1100" b="0" i="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The plan was to </a:t>
            </a:r>
            <a:r>
              <a:rPr lang="en-GB" sz="1100" b="1" i="0">
                <a:solidFill>
                  <a:srgbClr val="000000"/>
                </a:solidFill>
                <a:effectLst/>
                <a:latin typeface="Georgia" panose="02040502050405020303" pitchFamily="18" charset="0"/>
              </a:rPr>
              <a:t>assassinate</a:t>
            </a:r>
            <a:r>
              <a:rPr lang="en-GB" sz="1100" b="0" i="0">
                <a:solidFill>
                  <a:srgbClr val="000000"/>
                </a:solidFill>
                <a:effectLst/>
                <a:latin typeface="Georgia" panose="02040502050405020303" pitchFamily="18" charset="0"/>
              </a:rPr>
              <a:t> King James I and his </a:t>
            </a:r>
            <a:r>
              <a:rPr lang="en-GB" sz="1100" b="1" i="0">
                <a:solidFill>
                  <a:srgbClr val="000000"/>
                </a:solidFill>
                <a:effectLst/>
                <a:latin typeface="Georgia" panose="02040502050405020303" pitchFamily="18" charset="0"/>
              </a:rPr>
              <a:t>ministers</a:t>
            </a:r>
            <a:r>
              <a:rPr lang="en-GB" sz="1100" b="0" i="0">
                <a:solidFill>
                  <a:srgbClr val="000000"/>
                </a:solidFill>
                <a:effectLst/>
                <a:latin typeface="Georgia" panose="02040502050405020303" pitchFamily="18" charset="0"/>
              </a:rPr>
              <a:t> at the opening of Parliament on 5th November 1605.  </a:t>
            </a: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The plotters hid 36 barrels of gunpowder in a cellar beneath the Houses of Parliament. This would be enough to destroy everything nearby.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Guy was a gunpowder expert, so he waited in the vault to light the fuse. However, he was captured by the King’s men and taken to the Tower of London. Guy was tortured and sentenced to death for </a:t>
            </a:r>
            <a:r>
              <a:rPr lang="en-GB" sz="1100" b="1" i="0">
                <a:solidFill>
                  <a:srgbClr val="000000"/>
                </a:solidFill>
                <a:effectLst/>
                <a:latin typeface="Georgia" panose="02040502050405020303" pitchFamily="18" charset="0"/>
              </a:rPr>
              <a:t>treason</a:t>
            </a:r>
            <a:r>
              <a:rPr lang="en-GB" sz="1100" b="0" i="0">
                <a:solidFill>
                  <a:srgbClr val="000000"/>
                </a:solidFill>
                <a:effectLst/>
                <a:latin typeface="Georgia" panose="02040502050405020303" pitchFamily="18" charset="0"/>
              </a:rPr>
              <a:t>.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770010" y="4477571"/>
            <a:ext cx="1713448" cy="600164"/>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At first Guy refused to tell the King who the other plotters were. </a:t>
            </a: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1542018" cy="200055"/>
          </a:xfrm>
          <a:prstGeom prst="rect">
            <a:avLst/>
          </a:prstGeom>
          <a:no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27" name="Rectangle 26">
            <a:extLst>
              <a:ext uri="{FF2B5EF4-FFF2-40B4-BE49-F238E27FC236}">
                <a16:creationId xmlns:a16="http://schemas.microsoft.com/office/drawing/2014/main" id="{4EEA1B12-0B03-A728-A1EE-25F093D0FC80}"/>
              </a:ext>
              <a:ext uri="{C183D7F6-B498-43B3-948B-1728B52AA6E4}">
                <adec:decorative xmlns:adec="http://schemas.microsoft.com/office/drawing/2017/decorative" val="1"/>
              </a:ext>
            </a:extLst>
          </p:cNvPr>
          <p:cNvSpPr/>
          <p:nvPr/>
        </p:nvSpPr>
        <p:spPr>
          <a:xfrm>
            <a:off x="537383" y="5764502"/>
            <a:ext cx="5364146" cy="584776"/>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FC0F3E19-973F-7EFC-F29B-299193944D19}"/>
              </a:ext>
            </a:extLst>
          </p:cNvPr>
          <p:cNvSpPr txBox="1"/>
          <p:nvPr/>
        </p:nvSpPr>
        <p:spPr>
          <a:xfrm>
            <a:off x="830009" y="5849202"/>
            <a:ext cx="4820922" cy="430887"/>
          </a:xfrm>
          <a:prstGeom prst="rect">
            <a:avLst/>
          </a:prstGeom>
          <a:noFill/>
        </p:spPr>
        <p:txBody>
          <a:bodyPr wrap="square" rtlCol="0">
            <a:spAutoFit/>
          </a:bodyPr>
          <a:lstStyle/>
          <a:p>
            <a:r>
              <a:rPr lang="en-GB" sz="1100">
                <a:effectLst/>
                <a:latin typeface="Georgia" panose="02040502050405020303" pitchFamily="18" charset="0"/>
              </a:rPr>
              <a:t>Guy Fawkes was described as a ‘great devil’ by someone who witnessed his execution. What is your opinion of him and his actions? </a:t>
            </a:r>
          </a:p>
        </p:txBody>
      </p:sp>
      <p:sp>
        <p:nvSpPr>
          <p:cNvPr id="29" name="TextBox 28">
            <a:extLst>
              <a:ext uri="{FF2B5EF4-FFF2-40B4-BE49-F238E27FC236}">
                <a16:creationId xmlns:a16="http://schemas.microsoft.com/office/drawing/2014/main" id="{59B082DC-B2F3-390E-4A56-F43AC3A72838}"/>
              </a:ext>
              <a:ext uri="{C183D7F6-B498-43B3-948B-1728B52AA6E4}">
                <adec:decorative xmlns:adec="http://schemas.microsoft.com/office/drawing/2017/decorative" val="1"/>
              </a:ext>
            </a:extLst>
          </p:cNvPr>
          <p:cNvSpPr txBox="1"/>
          <p:nvPr/>
        </p:nvSpPr>
        <p:spPr>
          <a:xfrm>
            <a:off x="601943" y="586074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34" name="Picture 33">
            <a:extLst>
              <a:ext uri="{FF2B5EF4-FFF2-40B4-BE49-F238E27FC236}">
                <a16:creationId xmlns:a16="http://schemas.microsoft.com/office/drawing/2014/main" id="{B5AD967C-3BBE-6D62-04C1-7A90F31DB0E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1436" y="3892972"/>
            <a:ext cx="1790700" cy="1790700"/>
          </a:xfrm>
          <a:prstGeom prst="rect">
            <a:avLst/>
          </a:prstGeom>
        </p:spPr>
      </p:pic>
      <p:sp>
        <p:nvSpPr>
          <p:cNvPr id="35" name="Rectangle 34">
            <a:extLst>
              <a:ext uri="{FF2B5EF4-FFF2-40B4-BE49-F238E27FC236}">
                <a16:creationId xmlns:a16="http://schemas.microsoft.com/office/drawing/2014/main" id="{4EF98C42-65C0-7A66-5836-48A596372729}"/>
              </a:ext>
              <a:ext uri="{C183D7F6-B498-43B3-948B-1728B52AA6E4}">
                <adec:decorative xmlns:adec="http://schemas.microsoft.com/office/drawing/2017/decorative" val="1"/>
              </a:ext>
            </a:extLst>
          </p:cNvPr>
          <p:cNvSpPr/>
          <p:nvPr/>
        </p:nvSpPr>
        <p:spPr>
          <a:xfrm>
            <a:off x="6301111" y="3320018"/>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3E8E5EF-2621-0B49-4404-D5469564855F}"/>
              </a:ext>
            </a:extLst>
          </p:cNvPr>
          <p:cNvSpPr txBox="1"/>
          <p:nvPr/>
        </p:nvSpPr>
        <p:spPr>
          <a:xfrm>
            <a:off x="8679437" y="390030"/>
            <a:ext cx="360713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WILLIAM</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42" name="TextBox 41">
            <a:extLst>
              <a:ext uri="{FF2B5EF4-FFF2-40B4-BE49-F238E27FC236}">
                <a16:creationId xmlns:a16="http://schemas.microsoft.com/office/drawing/2014/main" id="{792FE6C0-9A99-2E63-05AD-B5EC9BF38C2D}"/>
              </a:ext>
            </a:extLst>
          </p:cNvPr>
          <p:cNvSpPr txBox="1"/>
          <p:nvPr/>
        </p:nvSpPr>
        <p:spPr>
          <a:xfrm>
            <a:off x="8678645" y="753074"/>
            <a:ext cx="3513353"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DAVIDSON</a:t>
            </a:r>
          </a:p>
        </p:txBody>
      </p:sp>
      <p:pic>
        <p:nvPicPr>
          <p:cNvPr id="40" name="Picture 39" descr="A image of a young man in period clothing. He wears a white shirt and dark coat.">
            <a:hlinkClick r:id="rId6"/>
            <a:extLst>
              <a:ext uri="{FF2B5EF4-FFF2-40B4-BE49-F238E27FC236}">
                <a16:creationId xmlns:a16="http://schemas.microsoft.com/office/drawing/2014/main" id="{EB495315-18B4-0680-54A7-2FEABB456A0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0320" y="505643"/>
            <a:ext cx="2258632" cy="2757410"/>
          </a:xfrm>
          <a:prstGeom prst="rect">
            <a:avLst/>
          </a:prstGeom>
        </p:spPr>
      </p:pic>
      <p:sp>
        <p:nvSpPr>
          <p:cNvPr id="37" name="TextBox 36">
            <a:extLst>
              <a:ext uri="{FF2B5EF4-FFF2-40B4-BE49-F238E27FC236}">
                <a16:creationId xmlns:a16="http://schemas.microsoft.com/office/drawing/2014/main" id="{F254F09E-BED7-12CA-5BBF-8E79159D36EC}"/>
              </a:ext>
            </a:extLst>
          </p:cNvPr>
          <p:cNvSpPr txBox="1"/>
          <p:nvPr/>
        </p:nvSpPr>
        <p:spPr>
          <a:xfrm>
            <a:off x="6301111" y="3336864"/>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Died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1786 - 1820 </a:t>
            </a:r>
          </a:p>
        </p:txBody>
      </p:sp>
      <p:sp>
        <p:nvSpPr>
          <p:cNvPr id="39" name="TextBox 38">
            <a:extLst>
              <a:ext uri="{FF2B5EF4-FFF2-40B4-BE49-F238E27FC236}">
                <a16:creationId xmlns:a16="http://schemas.microsoft.com/office/drawing/2014/main" id="{54EE1F92-8F20-5200-DC76-0AE52012D0FB}"/>
              </a:ext>
            </a:extLst>
          </p:cNvPr>
          <p:cNvSpPr txBox="1"/>
          <p:nvPr/>
        </p:nvSpPr>
        <p:spPr>
          <a:xfrm>
            <a:off x="6295609" y="3504489"/>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Jamaica</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43" name="TextBox 42">
            <a:extLst>
              <a:ext uri="{FF2B5EF4-FFF2-40B4-BE49-F238E27FC236}">
                <a16:creationId xmlns:a16="http://schemas.microsoft.com/office/drawing/2014/main" id="{1AC37AAA-7F66-07D7-38D1-FE5F37FF912B}"/>
              </a:ext>
            </a:extLst>
          </p:cNvPr>
          <p:cNvSpPr txBox="1"/>
          <p:nvPr/>
        </p:nvSpPr>
        <p:spPr>
          <a:xfrm>
            <a:off x="8673084" y="1243256"/>
            <a:ext cx="323041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Part of a secret plot to kill the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Prime Minister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69E0F697-7BE5-A029-9E44-1CA5F2790BE2}"/>
              </a:ext>
            </a:extLst>
          </p:cNvPr>
          <p:cNvSpPr txBox="1"/>
          <p:nvPr/>
        </p:nvSpPr>
        <p:spPr>
          <a:xfrm>
            <a:off x="8678956" y="1716497"/>
            <a:ext cx="2988559" cy="3970318"/>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William was born in Jamaica. He was the son of a British government official and Black woman whose name we do not know. At 14, he was sent to England to study. He left his studies to go into the </a:t>
            </a:r>
            <a:r>
              <a:rPr lang="en-GB" sz="1100" b="1" dirty="0">
                <a:effectLst/>
                <a:latin typeface="Georgia" panose="02040502050405020303" pitchFamily="18" charset="0"/>
              </a:rPr>
              <a:t>Navy</a:t>
            </a:r>
            <a:r>
              <a:rPr lang="en-GB" sz="1100" dirty="0">
                <a:effectLst/>
                <a:latin typeface="Georgia" panose="02040502050405020303" pitchFamily="18" charset="0"/>
              </a:rPr>
              <a:t>. He returned to England and became an apprentice to </a:t>
            </a:r>
            <a:br>
              <a:rPr lang="en-GB" sz="1100" dirty="0">
                <a:effectLst/>
                <a:latin typeface="Georgia" panose="02040502050405020303" pitchFamily="18" charset="0"/>
              </a:rPr>
            </a:br>
            <a:r>
              <a:rPr lang="en-GB" sz="1100" dirty="0">
                <a:effectLst/>
                <a:latin typeface="Georgia" panose="02040502050405020303" pitchFamily="18" charset="0"/>
              </a:rPr>
              <a:t>a lawyer. </a:t>
            </a:r>
          </a:p>
          <a:p>
            <a:pPr defTabSz="144000">
              <a:spcBef>
                <a:spcPts val="600"/>
              </a:spcBef>
            </a:pPr>
            <a:r>
              <a:rPr lang="en-GB" sz="1100" dirty="0">
                <a:effectLst/>
                <a:latin typeface="Georgia" panose="02040502050405020303" pitchFamily="18" charset="0"/>
              </a:rPr>
              <a:t>William became involved in a group that wanted to make changes to </a:t>
            </a:r>
            <a:r>
              <a:rPr lang="en-GB" sz="1100" b="1" dirty="0">
                <a:effectLst/>
                <a:latin typeface="Georgia" panose="02040502050405020303" pitchFamily="18" charset="0"/>
              </a:rPr>
              <a:t>Parliament</a:t>
            </a:r>
            <a:r>
              <a:rPr lang="en-GB" sz="1100" dirty="0">
                <a:effectLst/>
                <a:latin typeface="Georgia" panose="02040502050405020303" pitchFamily="18" charset="0"/>
              </a:rPr>
              <a:t>. In 1820, he was part of Cato Street Conspiracy, which planned to start a </a:t>
            </a:r>
            <a:r>
              <a:rPr lang="en-GB" sz="1100" b="1" dirty="0">
                <a:effectLst/>
                <a:latin typeface="Georgia" panose="02040502050405020303" pitchFamily="18" charset="0"/>
              </a:rPr>
              <a:t>revolution</a:t>
            </a:r>
            <a:r>
              <a:rPr lang="en-GB" sz="1100" dirty="0">
                <a:effectLst/>
                <a:latin typeface="Georgia" panose="02040502050405020303" pitchFamily="18" charset="0"/>
              </a:rPr>
              <a:t> by murdering the </a:t>
            </a:r>
            <a:r>
              <a:rPr lang="en-GB" sz="1100" b="1" dirty="0">
                <a:effectLst/>
                <a:latin typeface="Georgia" panose="02040502050405020303" pitchFamily="18" charset="0"/>
              </a:rPr>
              <a:t>Prime Minister </a:t>
            </a:r>
            <a:r>
              <a:rPr lang="en-GB" sz="1100" dirty="0">
                <a:effectLst/>
                <a:latin typeface="Georgia" panose="02040502050405020303" pitchFamily="18" charset="0"/>
              </a:rPr>
              <a:t>and his cabinet </a:t>
            </a:r>
            <a:r>
              <a:rPr lang="en-GB" sz="1100" b="1" dirty="0">
                <a:effectLst/>
                <a:latin typeface="Georgia" panose="02040502050405020303" pitchFamily="18" charset="0"/>
              </a:rPr>
              <a:t>ministers</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However, one of the conspirators was a spy and reported them. William and others were arrested and </a:t>
            </a:r>
            <a:r>
              <a:rPr lang="en-GB" sz="1100" b="1" dirty="0">
                <a:effectLst/>
                <a:latin typeface="Georgia" panose="02040502050405020303" pitchFamily="18" charset="0"/>
              </a:rPr>
              <a:t>imprisoned</a:t>
            </a:r>
            <a:r>
              <a:rPr lang="en-GB" sz="1100" dirty="0">
                <a:effectLst/>
                <a:latin typeface="Georgia" panose="02040502050405020303" pitchFamily="18" charset="0"/>
              </a:rPr>
              <a:t> in the Tower of London. He was executed for </a:t>
            </a:r>
            <a:r>
              <a:rPr lang="en-GB" sz="1100" b="1" dirty="0">
                <a:effectLst/>
                <a:latin typeface="Georgia" panose="02040502050405020303" pitchFamily="18" charset="0"/>
              </a:rPr>
              <a:t>treason</a:t>
            </a:r>
            <a:r>
              <a:rPr lang="en-GB" sz="1100" dirty="0">
                <a:effectLst/>
                <a:latin typeface="Georgia" panose="02040502050405020303" pitchFamily="18" charset="0"/>
              </a:rPr>
              <a:t>.  Afterwards there was a public campaign to investigate the spy George Edwards for </a:t>
            </a:r>
            <a:r>
              <a:rPr lang="en-GB" sz="1100" b="1" dirty="0">
                <a:effectLst/>
                <a:latin typeface="Georgia" panose="02040502050405020303" pitchFamily="18" charset="0"/>
              </a:rPr>
              <a:t>treason</a:t>
            </a:r>
            <a:r>
              <a:rPr lang="en-GB" sz="1100" dirty="0">
                <a:effectLst/>
                <a:latin typeface="Georgia" panose="02040502050405020303" pitchFamily="18" charset="0"/>
              </a:rPr>
              <a:t>. There were claims he had created the </a:t>
            </a:r>
            <a:r>
              <a:rPr lang="en-GB" sz="1100" b="1" dirty="0">
                <a:effectLst/>
                <a:latin typeface="Georgia" panose="02040502050405020303" pitchFamily="18" charset="0"/>
              </a:rPr>
              <a:t>plot</a:t>
            </a:r>
            <a:r>
              <a:rPr lang="en-GB" sz="1100" dirty="0">
                <a:effectLst/>
                <a:latin typeface="Georgia" panose="02040502050405020303" pitchFamily="18" charset="0"/>
              </a:rPr>
              <a:t> so he could report it and claim reward money. </a:t>
            </a:r>
          </a:p>
        </p:txBody>
      </p:sp>
      <p:sp>
        <p:nvSpPr>
          <p:cNvPr id="38" name="TextBox 37">
            <a:extLst>
              <a:ext uri="{FF2B5EF4-FFF2-40B4-BE49-F238E27FC236}">
                <a16:creationId xmlns:a16="http://schemas.microsoft.com/office/drawing/2014/main" id="{6BA6BECD-BD49-AD33-A2DD-82A54D17EB91}"/>
              </a:ext>
            </a:extLst>
          </p:cNvPr>
          <p:cNvSpPr txBox="1"/>
          <p:nvPr/>
        </p:nvSpPr>
        <p:spPr>
          <a:xfrm>
            <a:off x="6458724" y="4582395"/>
            <a:ext cx="1713448" cy="430887"/>
          </a:xfrm>
          <a:prstGeom prst="rect">
            <a:avLst/>
          </a:prstGeom>
          <a:noFill/>
        </p:spPr>
        <p:txBody>
          <a:bodyPr wrap="square" rtlCol="0">
            <a:spAutoFit/>
          </a:bodyPr>
          <a:lstStyle/>
          <a:p>
            <a:pPr algn="ctr"/>
            <a:r>
              <a:rPr lang="en-GB" sz="1100" dirty="0">
                <a:latin typeface="Georgia" panose="02040502050405020303" pitchFamily="18" charset="0"/>
              </a:rPr>
              <a:t>He w</a:t>
            </a:r>
            <a:r>
              <a:rPr lang="en-GB" sz="1100" dirty="0">
                <a:effectLst/>
                <a:latin typeface="Georgia" panose="02040502050405020303" pitchFamily="18" charset="0"/>
              </a:rPr>
              <a:t>as also a skilled furniture maker. </a:t>
            </a:r>
          </a:p>
        </p:txBody>
      </p:sp>
      <p:grpSp>
        <p:nvGrpSpPr>
          <p:cNvPr id="44" name="Group 43">
            <a:extLst>
              <a:ext uri="{FF2B5EF4-FFF2-40B4-BE49-F238E27FC236}">
                <a16:creationId xmlns:a16="http://schemas.microsoft.com/office/drawing/2014/main" id="{CFD6F4A3-D869-78F0-8D38-EC4A9C6DE377}"/>
              </a:ext>
              <a:ext uri="{C183D7F6-B498-43B3-948B-1728B52AA6E4}">
                <adec:decorative xmlns:adec="http://schemas.microsoft.com/office/drawing/2017/decorative" val="1"/>
              </a:ext>
            </a:extLst>
          </p:cNvPr>
          <p:cNvGrpSpPr/>
          <p:nvPr/>
        </p:nvGrpSpPr>
        <p:grpSpPr>
          <a:xfrm>
            <a:off x="6309707" y="5781812"/>
            <a:ext cx="5344910" cy="332848"/>
            <a:chOff x="503690" y="5680210"/>
            <a:chExt cx="5364146" cy="684864"/>
          </a:xfrm>
        </p:grpSpPr>
        <p:sp>
          <p:nvSpPr>
            <p:cNvPr id="45" name="Rectangle 44">
              <a:extLst>
                <a:ext uri="{FF2B5EF4-FFF2-40B4-BE49-F238E27FC236}">
                  <a16:creationId xmlns:a16="http://schemas.microsoft.com/office/drawing/2014/main" id="{C6BFCC6F-A641-F94F-E46B-1A5BB8682143}"/>
                </a:ext>
              </a:extLst>
            </p:cNvPr>
            <p:cNvSpPr/>
            <p:nvPr/>
          </p:nvSpPr>
          <p:spPr>
            <a:xfrm>
              <a:off x="503690" y="5680210"/>
              <a:ext cx="5364146" cy="66841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TextBox 45">
              <a:extLst>
                <a:ext uri="{FF2B5EF4-FFF2-40B4-BE49-F238E27FC236}">
                  <a16:creationId xmlns:a16="http://schemas.microsoft.com/office/drawing/2014/main" id="{3CA4BA0F-ECFF-7B27-54C9-4B2D91C97E15}"/>
                </a:ext>
              </a:extLst>
            </p:cNvPr>
            <p:cNvSpPr txBox="1"/>
            <p:nvPr/>
          </p:nvSpPr>
          <p:spPr>
            <a:xfrm>
              <a:off x="796316" y="5764910"/>
              <a:ext cx="4820922"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From what you know so far how would you describe William?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a:t>
              </a:r>
            </a:p>
          </p:txBody>
        </p:sp>
        <p:sp>
          <p:nvSpPr>
            <p:cNvPr id="47" name="TextBox 46">
              <a:extLst>
                <a:ext uri="{FF2B5EF4-FFF2-40B4-BE49-F238E27FC236}">
                  <a16:creationId xmlns:a16="http://schemas.microsoft.com/office/drawing/2014/main" id="{7FFF46C2-02BC-D294-0522-73A1254658D0}"/>
                </a:ext>
              </a:extLst>
            </p:cNvPr>
            <p:cNvSpPr txBox="1"/>
            <p:nvPr/>
          </p:nvSpPr>
          <p:spPr>
            <a:xfrm>
              <a:off x="568248" y="5776451"/>
              <a:ext cx="530535" cy="272652"/>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48" name="TextBox 47">
            <a:extLst>
              <a:ext uri="{FF2B5EF4-FFF2-40B4-BE49-F238E27FC236}">
                <a16:creationId xmlns:a16="http://schemas.microsoft.com/office/drawing/2014/main" id="{421ACD3D-92F8-7D6B-C827-4F582C268D5A}"/>
              </a:ext>
              <a:ext uri="{C183D7F6-B498-43B3-948B-1728B52AA6E4}">
                <adec:decorative xmlns:adec="http://schemas.microsoft.com/office/drawing/2017/decorative" val="1"/>
              </a:ext>
            </a:extLst>
          </p:cNvPr>
          <p:cNvSpPr txBox="1"/>
          <p:nvPr/>
        </p:nvSpPr>
        <p:spPr>
          <a:xfrm>
            <a:off x="6295609" y="3064014"/>
            <a:ext cx="2490816" cy="200055"/>
          </a:xfrm>
          <a:prstGeom prst="rect">
            <a:avLst/>
          </a:prstGeom>
          <a:noFill/>
          <a:effectLst>
            <a:softEdge rad="31750"/>
          </a:effectLst>
        </p:spPr>
        <p:txBody>
          <a:bodyPr wrap="square" rtlCol="0">
            <a:spAutoFit/>
          </a:bodyPr>
          <a:lstStyle/>
          <a:p>
            <a:r>
              <a:rPr lang="en-GB" sz="700" dirty="0">
                <a:effectLst/>
                <a:latin typeface="Georgia" panose="02040502050405020303" pitchFamily="18" charset="0"/>
                <a:ea typeface="Open Sans" panose="020B0606030504020204" pitchFamily="34" charset="0"/>
                <a:cs typeface="Open Sans" panose="020B0606030504020204" pitchFamily="34" charset="0"/>
              </a:rPr>
              <a:t>Courtesy of the British Library 6495.aaa.42 </a:t>
            </a:r>
          </a:p>
        </p:txBody>
      </p:sp>
    </p:spTree>
    <p:extLst>
      <p:ext uri="{BB962C8B-B14F-4D97-AF65-F5344CB8AC3E}">
        <p14:creationId xmlns:p14="http://schemas.microsoft.com/office/powerpoint/2010/main" val="98085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3555F1B-B056-6CD9-2082-0DE3D76A7807}"/>
              </a:ext>
            </a:extLst>
          </p:cNvPr>
          <p:cNvSpPr>
            <a:spLocks noGrp="1"/>
          </p:cNvSpPr>
          <p:nvPr>
            <p:ph type="title"/>
          </p:nvPr>
        </p:nvSpPr>
        <p:spPr>
          <a:xfrm>
            <a:off x="285307" y="-2155049"/>
            <a:ext cx="10515600" cy="1325563"/>
          </a:xfrm>
        </p:spPr>
        <p:txBody>
          <a:bodyPr vert="horz" lIns="91440" tIns="45720" rIns="91440" bIns="45720" rtlCol="0" anchor="b">
            <a:normAutofit/>
          </a:bodyPr>
          <a:lstStyle/>
          <a:p>
            <a:r>
              <a:rPr lang="en-GB">
                <a:solidFill>
                  <a:srgbClr val="E6E6E6"/>
                </a:solidFill>
              </a:rPr>
              <a:t>TEMPLATE BIOGRAPHY</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a:ea typeface="Open Sans Condensed" panose="020B0606030504020204" pitchFamily="34" charset="0"/>
                <a:cs typeface="Open Sans Condensed" panose="020B0606030504020204" pitchFamily="34" charset="0"/>
              </a:rPr>
              <a:t>____________</a:t>
            </a:r>
            <a:endPar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Lived: </a:t>
            </a:r>
            <a:r>
              <a:rPr kumimoji="0" lang="en-GB" sz="1000" b="0" i="0" u="none" strike="noStrike" kern="1200" cap="none" spc="30" normalizeH="0" baseline="0" noProof="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30" normalizeH="0" baseline="0" noProof="0">
                <a:ln>
                  <a:noFill/>
                </a:ln>
                <a:solidFill>
                  <a:prstClr val="black"/>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Q:</a:t>
            </a:r>
            <a:endParaRPr kumimoji="0" lang="en-GB" sz="1050" b="0" i="0" u="none" strike="noStrike" kern="1200" cap="none" spc="30" normalizeH="0" baseline="0" noProof="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Birthplace: </a:t>
            </a:r>
            <a:r>
              <a:rPr kumimoji="0" lang="en-GB" sz="1000" b="0" i="0" u="none" strike="noStrike" kern="1200" cap="none" spc="30" normalizeH="0" baseline="0" noProof="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28220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a:ea typeface="Open Sans Condensed" panose="020B0606030504020204" pitchFamily="34" charset="0"/>
                <a:cs typeface="Open Sans Condensed" panose="020B0606030504020204" pitchFamily="34" charset="0"/>
              </a:rPr>
              <a:t>____________</a:t>
            </a:r>
            <a:endPar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srgbClr val="C4850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srgbClr val="C4850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srgbClr val="C4850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srgbClr val="C48500"/>
              </a:solidFill>
              <a:effectLst/>
              <a:uLnTx/>
              <a:uFillTx/>
              <a:latin typeface="Georgia" panose="02040502050405020303" pitchFamily="18" charset="0"/>
              <a:ea typeface="+mn-ea"/>
              <a:cs typeface="+mn-cs"/>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a:ea typeface="Open Sans Condensed" panose="020B0606030504020204" pitchFamily="34" charset="0"/>
                <a:cs typeface="Open Sans Condensed" panose="020B0606030504020204" pitchFamily="34" charset="0"/>
              </a:rPr>
              <a:t>____________</a:t>
            </a:r>
            <a:endPar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Lived: </a:t>
            </a:r>
            <a:r>
              <a:rPr kumimoji="0" lang="en-GB" sz="1000" b="0" i="0" u="none" strike="noStrike" kern="1200" cap="none" spc="30" normalizeH="0" baseline="0" noProof="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30" normalizeH="0" baseline="0" noProof="0">
                <a:ln>
                  <a:noFill/>
                </a:ln>
                <a:solidFill>
                  <a:prstClr val="black"/>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Q:</a:t>
            </a:r>
            <a:endParaRPr kumimoji="0" lang="en-GB" sz="1050" b="0" i="0" u="none" strike="noStrike" kern="1200" cap="none" spc="30" normalizeH="0" baseline="0" noProof="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Birthplace: </a:t>
            </a:r>
            <a:r>
              <a:rPr kumimoji="0" lang="en-GB" sz="1000" b="0" i="0" u="none" strike="noStrike" kern="1200" cap="none" spc="30" normalizeH="0" baseline="0" noProof="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a:ea typeface="Open Sans Condensed" panose="020B0606030504020204" pitchFamily="34" charset="0"/>
                <a:cs typeface="Open Sans Condensed" panose="020B0606030504020204" pitchFamily="34" charset="0"/>
              </a:rPr>
              <a:t>____________</a:t>
            </a:r>
            <a:endPar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a:p>
            <a:pPr marL="0" marR="0" lvl="0" indent="0" algn="l" defTabSz="1440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grpSp>
        <p:nvGrpSpPr>
          <p:cNvPr id="74" name="Group 73">
            <a:extLst>
              <a:ext uri="{FF2B5EF4-FFF2-40B4-BE49-F238E27FC236}">
                <a16:creationId xmlns:a16="http://schemas.microsoft.com/office/drawing/2014/main" id="{F3889220-ABEE-F413-1AB8-2981C88E00BC}"/>
              </a:ext>
              <a:ext uri="{C183D7F6-B498-43B3-948B-1728B52AA6E4}">
                <adec:decorative xmlns:adec="http://schemas.microsoft.com/office/drawing/2017/decorative" val="1"/>
              </a:ext>
            </a:extLst>
          </p:cNvPr>
          <p:cNvGrpSpPr/>
          <p:nvPr/>
        </p:nvGrpSpPr>
        <p:grpSpPr>
          <a:xfrm>
            <a:off x="596014" y="1087609"/>
            <a:ext cx="10970552" cy="307383"/>
            <a:chOff x="596014" y="954431"/>
            <a:chExt cx="10970552" cy="307383"/>
          </a:xfrm>
        </p:grpSpPr>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assassinate       </a:t>
              </a:r>
              <a:r>
                <a:rPr lang="en-GB" sz="1100" dirty="0">
                  <a:effectLst/>
                  <a:latin typeface="Georgia" panose="02040502050405020303" pitchFamily="18" charset="0"/>
                  <a:ea typeface="Open Sans" panose="020B0606030504020204" pitchFamily="34" charset="0"/>
                  <a:cs typeface="Open Sans" panose="020B0606030504020204" pitchFamily="34" charset="0"/>
                </a:rPr>
                <a:t>  |  murder an important person for political or religious reasons </a:t>
              </a:r>
            </a:p>
          </p:txBody>
        </p:sp>
        <p:cxnSp>
          <p:nvCxnSpPr>
            <p:cNvPr id="18" name="Straight Connector 17">
              <a:extLst>
                <a:ext uri="{FF2B5EF4-FFF2-40B4-BE49-F238E27FC236}">
                  <a16:creationId xmlns:a16="http://schemas.microsoft.com/office/drawing/2014/main" id="{8D09B037-E551-0C2B-88B3-DC93918B7C27}"/>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F77E98AA-E29E-4961-6C70-D3BC0946B4C7}"/>
              </a:ext>
              <a:ext uri="{C183D7F6-B498-43B3-948B-1728B52AA6E4}">
                <adec:decorative xmlns:adec="http://schemas.microsoft.com/office/drawing/2017/decorative" val="1"/>
              </a:ext>
            </a:extLst>
          </p:cNvPr>
          <p:cNvGrpSpPr/>
          <p:nvPr/>
        </p:nvGrpSpPr>
        <p:grpSpPr>
          <a:xfrm>
            <a:off x="596014" y="1411984"/>
            <a:ext cx="10970552" cy="307383"/>
            <a:chOff x="596014" y="954431"/>
            <a:chExt cx="10970552" cy="307383"/>
          </a:xfrm>
        </p:grpSpPr>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bishop       </a:t>
              </a:r>
              <a:r>
                <a:rPr lang="en-GB" sz="1100" dirty="0">
                  <a:effectLst/>
                  <a:latin typeface="Georgia" panose="02040502050405020303" pitchFamily="18" charset="0"/>
                  <a:ea typeface="Open Sans" panose="020B0606030504020204" pitchFamily="34" charset="0"/>
                  <a:cs typeface="Open Sans" panose="020B0606030504020204" pitchFamily="34" charset="0"/>
                </a:rPr>
                <a:t>  |  important and powerful member of the Christian church </a:t>
              </a:r>
            </a:p>
          </p:txBody>
        </p:sp>
        <p:cxnSp>
          <p:nvCxnSpPr>
            <p:cNvPr id="77" name="Straight Connector 76">
              <a:extLst>
                <a:ext uri="{FF2B5EF4-FFF2-40B4-BE49-F238E27FC236}">
                  <a16:creationId xmlns:a16="http://schemas.microsoft.com/office/drawing/2014/main" id="{C1689333-9F67-3156-44D9-9F160ECD9D5D}"/>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E35FC237-C4FB-9FE0-17F4-147EBDE83FAF}"/>
              </a:ext>
              <a:ext uri="{C183D7F6-B498-43B3-948B-1728B52AA6E4}">
                <adec:decorative xmlns:adec="http://schemas.microsoft.com/office/drawing/2017/decorative" val="1"/>
              </a:ext>
            </a:extLst>
          </p:cNvPr>
          <p:cNvGrpSpPr/>
          <p:nvPr/>
        </p:nvGrpSpPr>
        <p:grpSpPr>
          <a:xfrm>
            <a:off x="596014" y="1748234"/>
            <a:ext cx="10970552" cy="307383"/>
            <a:chOff x="596014" y="954431"/>
            <a:chExt cx="10970552" cy="307383"/>
          </a:xfrm>
        </p:grpSpPr>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dirty="0">
                  <a:effectLst/>
                  <a:latin typeface="Georgia" panose="02040502050405020303" pitchFamily="18" charset="0"/>
                  <a:ea typeface="Open Sans" panose="020B0606030504020204" pitchFamily="34" charset="0"/>
                  <a:cs typeface="Open Sans" panose="020B0606030504020204" pitchFamily="34" charset="0"/>
                </a:rPr>
                <a:t>|  member of the Roman Catholic Church, a type of Christianity that follows the teachings of the Pope </a:t>
              </a:r>
            </a:p>
          </p:txBody>
        </p:sp>
        <p:cxnSp>
          <p:nvCxnSpPr>
            <p:cNvPr id="80" name="Straight Connector 79">
              <a:extLst>
                <a:ext uri="{FF2B5EF4-FFF2-40B4-BE49-F238E27FC236}">
                  <a16:creationId xmlns:a16="http://schemas.microsoft.com/office/drawing/2014/main" id="{7F388366-3CDF-95E3-4F71-2496A67AB25E}"/>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132C410-E436-9616-AFDA-8B6D3F03D097}"/>
              </a:ext>
              <a:ext uri="{C183D7F6-B498-43B3-948B-1728B52AA6E4}">
                <adec:decorative xmlns:adec="http://schemas.microsoft.com/office/drawing/2017/decorative" val="1"/>
              </a:ext>
            </a:extLst>
          </p:cNvPr>
          <p:cNvGrpSpPr/>
          <p:nvPr/>
        </p:nvGrpSpPr>
        <p:grpSpPr>
          <a:xfrm>
            <a:off x="596014" y="2084484"/>
            <a:ext cx="10970552" cy="307383"/>
            <a:chOff x="596014" y="954431"/>
            <a:chExt cx="10970552" cy="307383"/>
          </a:xfrm>
        </p:grpSpPr>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conspiracy        </a:t>
              </a:r>
              <a:r>
                <a:rPr lang="en-GB" sz="1100" dirty="0">
                  <a:effectLst/>
                  <a:latin typeface="Georgia" panose="02040502050405020303" pitchFamily="18" charset="0"/>
                  <a:ea typeface="Open Sans" panose="020B0606030504020204" pitchFamily="34" charset="0"/>
                  <a:cs typeface="Open Sans" panose="020B0606030504020204" pitchFamily="34" charset="0"/>
                </a:rPr>
                <a:t>  |   a secret plan to do something illegal </a:t>
              </a:r>
            </a:p>
          </p:txBody>
        </p:sp>
        <p:cxnSp>
          <p:nvCxnSpPr>
            <p:cNvPr id="83" name="Straight Connector 82">
              <a:extLst>
                <a:ext uri="{FF2B5EF4-FFF2-40B4-BE49-F238E27FC236}">
                  <a16:creationId xmlns:a16="http://schemas.microsoft.com/office/drawing/2014/main" id="{4C2D98E9-7686-C557-75AB-853536F2F1D1}"/>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8892437-6C42-4CFB-3607-3530B6A0DF60}"/>
              </a:ext>
              <a:ext uri="{C183D7F6-B498-43B3-948B-1728B52AA6E4}">
                <adec:decorative xmlns:adec="http://schemas.microsoft.com/office/drawing/2017/decorative" val="1"/>
              </a:ext>
            </a:extLst>
          </p:cNvPr>
          <p:cNvGrpSpPr/>
          <p:nvPr/>
        </p:nvGrpSpPr>
        <p:grpSpPr>
          <a:xfrm>
            <a:off x="596014" y="2420734"/>
            <a:ext cx="10970552" cy="307383"/>
            <a:chOff x="596014" y="954431"/>
            <a:chExt cx="10970552" cy="307383"/>
          </a:xfrm>
        </p:grpSpPr>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Constable of the Tower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in charge of the Tower of London when the king or queen is away </a:t>
              </a:r>
            </a:p>
          </p:txBody>
        </p:sp>
        <p:cxnSp>
          <p:nvCxnSpPr>
            <p:cNvPr id="92" name="Straight Connector 91">
              <a:extLst>
                <a:ext uri="{FF2B5EF4-FFF2-40B4-BE49-F238E27FC236}">
                  <a16:creationId xmlns:a16="http://schemas.microsoft.com/office/drawing/2014/main" id="{BB0A895A-7AED-4D48-67D2-B08791CBF3A8}"/>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E4BB71E-4330-B2DB-F3CA-2F5D1FE5DD71}"/>
              </a:ext>
              <a:ext uri="{C183D7F6-B498-43B3-948B-1728B52AA6E4}">
                <adec:decorative xmlns:adec="http://schemas.microsoft.com/office/drawing/2017/decorative" val="1"/>
              </a:ext>
            </a:extLst>
          </p:cNvPr>
          <p:cNvGrpSpPr/>
          <p:nvPr/>
        </p:nvGrpSpPr>
        <p:grpSpPr>
          <a:xfrm>
            <a:off x="596014" y="2756984"/>
            <a:ext cx="10970552" cy="307383"/>
            <a:chOff x="596014" y="954431"/>
            <a:chExt cx="10970552" cy="307383"/>
          </a:xfrm>
        </p:grpSpPr>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counterfeit      </a:t>
              </a:r>
              <a:r>
                <a:rPr lang="en-GB" sz="1100" dirty="0">
                  <a:effectLst/>
                  <a:latin typeface="Georgia" panose="02040502050405020303" pitchFamily="18" charset="0"/>
                  <a:ea typeface="Open Sans" panose="020B0606030504020204" pitchFamily="34" charset="0"/>
                  <a:cs typeface="Open Sans" panose="020B0606030504020204" pitchFamily="34" charset="0"/>
                </a:rPr>
                <a:t>  |  exact copy of something else used for a dishonest purpose </a:t>
              </a:r>
            </a:p>
          </p:txBody>
        </p:sp>
        <p:cxnSp>
          <p:nvCxnSpPr>
            <p:cNvPr id="95" name="Straight Connector 94">
              <a:extLst>
                <a:ext uri="{FF2B5EF4-FFF2-40B4-BE49-F238E27FC236}">
                  <a16:creationId xmlns:a16="http://schemas.microsoft.com/office/drawing/2014/main" id="{05C5A27B-CAAC-DA69-CC69-684B47F74333}"/>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5871C532-645F-A4AC-7E49-B56CCF8E0A98}"/>
              </a:ext>
              <a:ext uri="{C183D7F6-B498-43B3-948B-1728B52AA6E4}">
                <adec:decorative xmlns:adec="http://schemas.microsoft.com/office/drawing/2017/decorative" val="1"/>
              </a:ext>
            </a:extLst>
          </p:cNvPr>
          <p:cNvGrpSpPr/>
          <p:nvPr/>
        </p:nvGrpSpPr>
        <p:grpSpPr>
          <a:xfrm>
            <a:off x="596014" y="3093234"/>
            <a:ext cx="10970552" cy="307383"/>
            <a:chOff x="596014" y="954431"/>
            <a:chExt cx="10970552" cy="307383"/>
          </a:xfrm>
        </p:grpSpPr>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financier    </a:t>
              </a:r>
              <a:r>
                <a:rPr lang="en-GB" sz="1100" dirty="0">
                  <a:effectLst/>
                  <a:latin typeface="Georgia" panose="02040502050405020303" pitchFamily="18" charset="0"/>
                  <a:ea typeface="Open Sans" panose="020B0606030504020204" pitchFamily="34" charset="0"/>
                  <a:cs typeface="Open Sans" panose="020B0606030504020204" pitchFamily="34" charset="0"/>
                </a:rPr>
                <a:t>|  a person or company that controls a large amount of money</a:t>
              </a:r>
            </a:p>
          </p:txBody>
        </p:sp>
        <p:cxnSp>
          <p:nvCxnSpPr>
            <p:cNvPr id="98" name="Straight Connector 97">
              <a:extLst>
                <a:ext uri="{FF2B5EF4-FFF2-40B4-BE49-F238E27FC236}">
                  <a16:creationId xmlns:a16="http://schemas.microsoft.com/office/drawing/2014/main" id="{3ACADB2E-4B4B-8368-9090-D585B185718A}"/>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606BAD87-466F-76FC-AD87-7BFDF36C3EB0}"/>
              </a:ext>
              <a:ext uri="{C183D7F6-B498-43B3-948B-1728B52AA6E4}">
                <adec:decorative xmlns:adec="http://schemas.microsoft.com/office/drawing/2017/decorative" val="1"/>
              </a:ext>
            </a:extLst>
          </p:cNvPr>
          <p:cNvGrpSpPr/>
          <p:nvPr/>
        </p:nvGrpSpPr>
        <p:grpSpPr>
          <a:xfrm>
            <a:off x="596014" y="3429484"/>
            <a:ext cx="10970552" cy="307383"/>
            <a:chOff x="596014" y="954431"/>
            <a:chExt cx="10970552" cy="307383"/>
          </a:xfrm>
        </p:grpSpPr>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dirty="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01" name="Straight Connector 100">
              <a:extLst>
                <a:ext uri="{FF2B5EF4-FFF2-40B4-BE49-F238E27FC236}">
                  <a16:creationId xmlns:a16="http://schemas.microsoft.com/office/drawing/2014/main" id="{CAF60A3C-3322-586F-B8D7-0455726E36F7}"/>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47D509A7-E872-C43A-8408-FE3901CFC778}"/>
              </a:ext>
              <a:ext uri="{C183D7F6-B498-43B3-948B-1728B52AA6E4}">
                <adec:decorative xmlns:adec="http://schemas.microsoft.com/office/drawing/2017/decorative" val="1"/>
              </a:ext>
            </a:extLst>
          </p:cNvPr>
          <p:cNvGrpSpPr/>
          <p:nvPr/>
        </p:nvGrpSpPr>
        <p:grpSpPr>
          <a:xfrm>
            <a:off x="596014" y="3765734"/>
            <a:ext cx="12720491" cy="307383"/>
            <a:chOff x="596014" y="954431"/>
            <a:chExt cx="12720491" cy="307383"/>
          </a:xfrm>
        </p:grpSpPr>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954431"/>
              <a:ext cx="12720491"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heresy       </a:t>
              </a:r>
              <a:r>
                <a:rPr lang="en-GB" sz="1100" dirty="0">
                  <a:effectLst/>
                  <a:latin typeface="Georgia" panose="02040502050405020303" pitchFamily="18" charset="0"/>
                  <a:ea typeface="Open Sans" panose="020B0606030504020204" pitchFamily="34" charset="0"/>
                  <a:cs typeface="Open Sans" panose="020B0606030504020204" pitchFamily="34" charset="0"/>
                </a:rPr>
                <a:t>  |  an opinion or belief opposite to accepted Christian teaching at the time </a:t>
              </a:r>
            </a:p>
          </p:txBody>
        </p:sp>
        <p:cxnSp>
          <p:nvCxnSpPr>
            <p:cNvPr id="104" name="Straight Connector 103">
              <a:extLst>
                <a:ext uri="{FF2B5EF4-FFF2-40B4-BE49-F238E27FC236}">
                  <a16:creationId xmlns:a16="http://schemas.microsoft.com/office/drawing/2014/main" id="{9AD66956-9E25-CB57-19BD-58B5238C7DA9}"/>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6E2E0A41-4622-EF8D-2200-E2FE87246739}"/>
              </a:ext>
              <a:ext uri="{C183D7F6-B498-43B3-948B-1728B52AA6E4}">
                <adec:decorative xmlns:adec="http://schemas.microsoft.com/office/drawing/2017/decorative" val="1"/>
              </a:ext>
            </a:extLst>
          </p:cNvPr>
          <p:cNvGrpSpPr/>
          <p:nvPr/>
        </p:nvGrpSpPr>
        <p:grpSpPr>
          <a:xfrm>
            <a:off x="596014" y="4113859"/>
            <a:ext cx="10970552" cy="307383"/>
            <a:chOff x="596014" y="954431"/>
            <a:chExt cx="10970552" cy="307383"/>
          </a:xfrm>
        </p:grpSpPr>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imprisoned        </a:t>
              </a:r>
              <a:r>
                <a:rPr lang="en-GB" sz="1100" dirty="0">
                  <a:effectLst/>
                  <a:latin typeface="Georgia" panose="02040502050405020303" pitchFamily="18" charset="0"/>
                  <a:ea typeface="Open Sans" panose="020B0606030504020204" pitchFamily="34" charset="0"/>
                  <a:cs typeface="Open Sans" panose="020B0606030504020204" pitchFamily="34" charset="0"/>
                </a:rPr>
                <a:t>  |  kept in a prison </a:t>
              </a:r>
            </a:p>
          </p:txBody>
        </p:sp>
        <p:cxnSp>
          <p:nvCxnSpPr>
            <p:cNvPr id="107" name="Straight Connector 106">
              <a:extLst>
                <a:ext uri="{FF2B5EF4-FFF2-40B4-BE49-F238E27FC236}">
                  <a16:creationId xmlns:a16="http://schemas.microsoft.com/office/drawing/2014/main" id="{87FE6B26-64C8-3F06-8C22-6C98FAB47FD8}"/>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FB9BC271-57D6-B2D6-6CEB-A18AC57E47BE}"/>
              </a:ext>
              <a:ext uri="{C183D7F6-B498-43B3-948B-1728B52AA6E4}">
                <adec:decorative xmlns:adec="http://schemas.microsoft.com/office/drawing/2017/decorative" val="1"/>
              </a:ext>
            </a:extLst>
          </p:cNvPr>
          <p:cNvGrpSpPr/>
          <p:nvPr/>
        </p:nvGrpSpPr>
        <p:grpSpPr>
          <a:xfrm>
            <a:off x="596014" y="4438234"/>
            <a:ext cx="10970552" cy="307383"/>
            <a:chOff x="596014" y="954431"/>
            <a:chExt cx="10970552" cy="307383"/>
          </a:xfrm>
        </p:grpSpPr>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Knight       </a:t>
              </a:r>
              <a:r>
                <a:rPr lang="en-GB" sz="1100" dirty="0">
                  <a:effectLst/>
                  <a:latin typeface="Georgia" panose="02040502050405020303" pitchFamily="18" charset="0"/>
                  <a:ea typeface="Open Sans" panose="020B0606030504020204" pitchFamily="34" charset="0"/>
                  <a:cs typeface="Open Sans" panose="020B0606030504020204" pitchFamily="34" charset="0"/>
                </a:rPr>
                <a:t>  |  title awarded to a man for services to the king or queen; he can then use the title ‘Sir’ before his name</a:t>
              </a:r>
            </a:p>
          </p:txBody>
        </p:sp>
        <p:cxnSp>
          <p:nvCxnSpPr>
            <p:cNvPr id="110" name="Straight Connector 109">
              <a:extLst>
                <a:ext uri="{FF2B5EF4-FFF2-40B4-BE49-F238E27FC236}">
                  <a16:creationId xmlns:a16="http://schemas.microsoft.com/office/drawing/2014/main" id="{89272BEF-9E9C-7709-B157-EE6248BB2E04}"/>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0F4EDFB2-530A-BE2F-21A7-A5135B3606CD}"/>
              </a:ext>
              <a:ext uri="{C183D7F6-B498-43B3-948B-1728B52AA6E4}">
                <adec:decorative xmlns:adec="http://schemas.microsoft.com/office/drawing/2017/decorative" val="1"/>
              </a:ext>
            </a:extLst>
          </p:cNvPr>
          <p:cNvGrpSpPr/>
          <p:nvPr/>
        </p:nvGrpSpPr>
        <p:grpSpPr>
          <a:xfrm>
            <a:off x="596014" y="4774484"/>
            <a:ext cx="10970552" cy="307383"/>
            <a:chOff x="596014" y="954431"/>
            <a:chExt cx="10970552" cy="307383"/>
          </a:xfrm>
        </p:grpSpPr>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manacles       </a:t>
              </a:r>
              <a:r>
                <a:rPr lang="en-GB" sz="1100" dirty="0">
                  <a:effectLst/>
                  <a:latin typeface="Georgia" panose="02040502050405020303" pitchFamily="18" charset="0"/>
                  <a:ea typeface="Open Sans" panose="020B0606030504020204" pitchFamily="34" charset="0"/>
                  <a:cs typeface="Open Sans" panose="020B0606030504020204" pitchFamily="34" charset="0"/>
                </a:rPr>
                <a:t>  |  two metal rings joined by a chain </a:t>
              </a:r>
            </a:p>
          </p:txBody>
        </p:sp>
        <p:cxnSp>
          <p:nvCxnSpPr>
            <p:cNvPr id="113" name="Straight Connector 112">
              <a:extLst>
                <a:ext uri="{FF2B5EF4-FFF2-40B4-BE49-F238E27FC236}">
                  <a16:creationId xmlns:a16="http://schemas.microsoft.com/office/drawing/2014/main" id="{9654BCB3-5770-BC9C-7244-36CAB8E89268}"/>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EE2E12B5-E1ED-69EF-F40D-E88CECEACFD8}"/>
              </a:ext>
              <a:ext uri="{C183D7F6-B498-43B3-948B-1728B52AA6E4}">
                <adec:decorative xmlns:adec="http://schemas.microsoft.com/office/drawing/2017/decorative" val="1"/>
              </a:ext>
            </a:extLst>
          </p:cNvPr>
          <p:cNvGrpSpPr/>
          <p:nvPr/>
        </p:nvGrpSpPr>
        <p:grpSpPr>
          <a:xfrm>
            <a:off x="596014" y="5110734"/>
            <a:ext cx="10970552" cy="307383"/>
            <a:chOff x="596014" y="954431"/>
            <a:chExt cx="10970552" cy="307383"/>
          </a:xfrm>
        </p:grpSpPr>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merchant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buys and sells things in large amounts </a:t>
              </a:r>
            </a:p>
          </p:txBody>
        </p:sp>
        <p:cxnSp>
          <p:nvCxnSpPr>
            <p:cNvPr id="116" name="Straight Connector 115">
              <a:extLst>
                <a:ext uri="{FF2B5EF4-FFF2-40B4-BE49-F238E27FC236}">
                  <a16:creationId xmlns:a16="http://schemas.microsoft.com/office/drawing/2014/main" id="{08BA5BB2-FE0C-1192-7A7D-4534D2A149DC}"/>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396658AC-4F32-2026-9DD1-225C24DC0A67}"/>
              </a:ext>
              <a:ext uri="{C183D7F6-B498-43B3-948B-1728B52AA6E4}">
                <adec:decorative xmlns:adec="http://schemas.microsoft.com/office/drawing/2017/decorative" val="1"/>
              </a:ext>
            </a:extLst>
          </p:cNvPr>
          <p:cNvGrpSpPr/>
          <p:nvPr/>
        </p:nvGrpSpPr>
        <p:grpSpPr>
          <a:xfrm>
            <a:off x="596014" y="5446984"/>
            <a:ext cx="10970552" cy="307383"/>
            <a:chOff x="596014" y="954431"/>
            <a:chExt cx="10970552" cy="307383"/>
          </a:xfrm>
        </p:grpSpPr>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dirty="0">
                  <a:effectLst/>
                  <a:latin typeface="Georgia" panose="02040502050405020303" pitchFamily="18" charset="0"/>
                  <a:ea typeface="Open Sans" panose="020B0606030504020204" pitchFamily="34" charset="0"/>
                  <a:cs typeface="Open Sans" panose="020B0606030504020204" pitchFamily="34" charset="0"/>
                </a:rPr>
                <a:t>|  someone with a lot of power and responsibility in government </a:t>
              </a:r>
            </a:p>
          </p:txBody>
        </p:sp>
        <p:cxnSp>
          <p:nvCxnSpPr>
            <p:cNvPr id="119" name="Straight Connector 118">
              <a:extLst>
                <a:ext uri="{FF2B5EF4-FFF2-40B4-BE49-F238E27FC236}">
                  <a16:creationId xmlns:a16="http://schemas.microsoft.com/office/drawing/2014/main" id="{E2CD502D-6C2F-755D-088E-1AB90A26454E}"/>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592A4F1E-3788-81E5-0FF0-D29C59167D2A}"/>
              </a:ext>
              <a:ext uri="{C183D7F6-B498-43B3-948B-1728B52AA6E4}">
                <adec:decorative xmlns:adec="http://schemas.microsoft.com/office/drawing/2017/decorative" val="1"/>
              </a:ext>
            </a:extLst>
          </p:cNvPr>
          <p:cNvGrpSpPr/>
          <p:nvPr/>
        </p:nvGrpSpPr>
        <p:grpSpPr>
          <a:xfrm>
            <a:off x="596014" y="5783234"/>
            <a:ext cx="10970552" cy="307383"/>
            <a:chOff x="596014" y="954431"/>
            <a:chExt cx="10970552" cy="307383"/>
          </a:xfrm>
        </p:grpSpPr>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dirty="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122" name="Straight Connector 121">
              <a:extLst>
                <a:ext uri="{FF2B5EF4-FFF2-40B4-BE49-F238E27FC236}">
                  <a16:creationId xmlns:a16="http://schemas.microsoft.com/office/drawing/2014/main" id="{0B0C083E-1F36-4820-992E-DE8D71958D6F}"/>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dirty="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a:t>
            </a:r>
          </a:p>
        </p:txBody>
      </p:sp>
      <p:pic>
        <p:nvPicPr>
          <p:cNvPr id="4" name="Picture 3">
            <a:extLst>
              <a:ext uri="{FF2B5EF4-FFF2-40B4-BE49-F238E27FC236}">
                <a16:creationId xmlns:a16="http://schemas.microsoft.com/office/drawing/2014/main" id="{BC1323D6-743D-3944-ED95-35093E4758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grpSp>
        <p:nvGrpSpPr>
          <p:cNvPr id="74" name="Group 73">
            <a:extLst>
              <a:ext uri="{FF2B5EF4-FFF2-40B4-BE49-F238E27FC236}">
                <a16:creationId xmlns:a16="http://schemas.microsoft.com/office/drawing/2014/main" id="{F3889220-ABEE-F413-1AB8-2981C88E00BC}"/>
              </a:ext>
              <a:ext uri="{C183D7F6-B498-43B3-948B-1728B52AA6E4}">
                <adec:decorative xmlns:adec="http://schemas.microsoft.com/office/drawing/2017/decorative" val="1"/>
              </a:ext>
            </a:extLst>
          </p:cNvPr>
          <p:cNvGrpSpPr/>
          <p:nvPr/>
        </p:nvGrpSpPr>
        <p:grpSpPr>
          <a:xfrm>
            <a:off x="596014" y="1075734"/>
            <a:ext cx="10970552" cy="307383"/>
            <a:chOff x="596014" y="954431"/>
            <a:chExt cx="10970552" cy="307383"/>
          </a:xfrm>
        </p:grpSpPr>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piracy      </a:t>
              </a:r>
              <a:r>
                <a:rPr lang="en-GB" sz="1100" dirty="0">
                  <a:effectLst/>
                  <a:latin typeface="Georgia" panose="02040502050405020303" pitchFamily="18" charset="0"/>
                  <a:ea typeface="Open Sans" panose="020B0606030504020204" pitchFamily="34" charset="0"/>
                  <a:cs typeface="Open Sans" panose="020B0606030504020204" pitchFamily="34" charset="0"/>
                </a:rPr>
                <a:t>  |  crimes committed at sea </a:t>
              </a:r>
            </a:p>
          </p:txBody>
        </p:sp>
        <p:cxnSp>
          <p:nvCxnSpPr>
            <p:cNvPr id="18" name="Straight Connector 17">
              <a:extLst>
                <a:ext uri="{FF2B5EF4-FFF2-40B4-BE49-F238E27FC236}">
                  <a16:creationId xmlns:a16="http://schemas.microsoft.com/office/drawing/2014/main" id="{8D09B037-E551-0C2B-88B3-DC93918B7C27}"/>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F77E98AA-E29E-4961-6C70-D3BC0946B4C7}"/>
              </a:ext>
              <a:ext uri="{C183D7F6-B498-43B3-948B-1728B52AA6E4}">
                <adec:decorative xmlns:adec="http://schemas.microsoft.com/office/drawing/2017/decorative" val="1"/>
              </a:ext>
            </a:extLst>
          </p:cNvPr>
          <p:cNvGrpSpPr/>
          <p:nvPr/>
        </p:nvGrpSpPr>
        <p:grpSpPr>
          <a:xfrm>
            <a:off x="596014" y="1413781"/>
            <a:ext cx="11673741" cy="307383"/>
            <a:chOff x="596014" y="954431"/>
            <a:chExt cx="11673741" cy="307383"/>
          </a:xfrm>
        </p:grpSpPr>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954431"/>
              <a:ext cx="11673741" cy="261610"/>
            </a:xfrm>
            <a:prstGeom prst="rect">
              <a:avLst/>
            </a:prstGeom>
            <a:noFill/>
          </p:spPr>
          <p:txBody>
            <a:bodyPr wrap="square" lIns="91440" tIns="45720" rIns="91440" bIns="45720" rtlCol="0" anchor="t">
              <a:spAutoFit/>
            </a:bodyPr>
            <a:lstStyle/>
            <a:p>
              <a:r>
                <a:rPr lang="en-GB" sz="1100" b="1" dirty="0">
                  <a:solidFill>
                    <a:srgbClr val="9D691F"/>
                  </a:solidFill>
                  <a:effectLst/>
                  <a:latin typeface="Georgia"/>
                  <a:ea typeface="Open Sans"/>
                  <a:cs typeface="Open Sans"/>
                </a:rPr>
                <a:t>plot/ plotting       </a:t>
              </a:r>
              <a:r>
                <a:rPr lang="en-GB" sz="1100" dirty="0">
                  <a:effectLst/>
                  <a:latin typeface="Georgia"/>
                  <a:ea typeface="Open Sans"/>
                  <a:cs typeface="Open Sans"/>
                </a:rPr>
                <a:t>| secretly plan to harm someone, especially a government or ruler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C1689333-9F67-3156-44D9-9F160ECD9D5D}"/>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E35FC237-C4FB-9FE0-17F4-147EBDE83FAF}"/>
              </a:ext>
              <a:ext uri="{C183D7F6-B498-43B3-948B-1728B52AA6E4}">
                <adec:decorative xmlns:adec="http://schemas.microsoft.com/office/drawing/2017/decorative" val="1"/>
              </a:ext>
            </a:extLst>
          </p:cNvPr>
          <p:cNvGrpSpPr/>
          <p:nvPr/>
        </p:nvGrpSpPr>
        <p:grpSpPr>
          <a:xfrm>
            <a:off x="596014" y="1751828"/>
            <a:ext cx="10970552" cy="307383"/>
            <a:chOff x="596014" y="954431"/>
            <a:chExt cx="10970552" cy="307383"/>
          </a:xfrm>
        </p:grpSpPr>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policies      </a:t>
              </a:r>
              <a:r>
                <a:rPr lang="en-GB" sz="1100" dirty="0">
                  <a:effectLst/>
                  <a:latin typeface="Georgia" panose="02040502050405020303" pitchFamily="18" charset="0"/>
                  <a:ea typeface="Open Sans" panose="020B0606030504020204" pitchFamily="34" charset="0"/>
                  <a:cs typeface="Open Sans" panose="020B0606030504020204" pitchFamily="34" charset="0"/>
                </a:rPr>
                <a:t>  |  plans for how to do things, usually used by the government or big organisations </a:t>
              </a:r>
            </a:p>
          </p:txBody>
        </p:sp>
        <p:cxnSp>
          <p:nvCxnSpPr>
            <p:cNvPr id="80" name="Straight Connector 79">
              <a:extLst>
                <a:ext uri="{FF2B5EF4-FFF2-40B4-BE49-F238E27FC236}">
                  <a16:creationId xmlns:a16="http://schemas.microsoft.com/office/drawing/2014/main" id="{7F388366-3CDF-95E3-4F71-2496A67AB25E}"/>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132C410-E436-9616-AFDA-8B6D3F03D097}"/>
              </a:ext>
              <a:ext uri="{C183D7F6-B498-43B3-948B-1728B52AA6E4}">
                <adec:decorative xmlns:adec="http://schemas.microsoft.com/office/drawing/2017/decorative" val="1"/>
              </a:ext>
            </a:extLst>
          </p:cNvPr>
          <p:cNvGrpSpPr/>
          <p:nvPr/>
        </p:nvGrpSpPr>
        <p:grpSpPr>
          <a:xfrm>
            <a:off x="596014" y="2089875"/>
            <a:ext cx="10970552" cy="307383"/>
            <a:chOff x="596014" y="954431"/>
            <a:chExt cx="10970552" cy="307383"/>
          </a:xfrm>
        </p:grpSpPr>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Prime Minister      </a:t>
              </a:r>
              <a:r>
                <a:rPr lang="en-GB" sz="1100" dirty="0">
                  <a:effectLst/>
                  <a:latin typeface="Georgia" panose="02040502050405020303" pitchFamily="18" charset="0"/>
                  <a:ea typeface="Open Sans" panose="020B0606030504020204" pitchFamily="34" charset="0"/>
                  <a:cs typeface="Open Sans" panose="020B0606030504020204" pitchFamily="34" charset="0"/>
                </a:rPr>
                <a:t>  |   the leader of the government </a:t>
              </a:r>
            </a:p>
          </p:txBody>
        </p:sp>
        <p:cxnSp>
          <p:nvCxnSpPr>
            <p:cNvPr id="83" name="Straight Connector 82">
              <a:extLst>
                <a:ext uri="{FF2B5EF4-FFF2-40B4-BE49-F238E27FC236}">
                  <a16:creationId xmlns:a16="http://schemas.microsoft.com/office/drawing/2014/main" id="{4C2D98E9-7686-C557-75AB-853536F2F1D1}"/>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8892437-6C42-4CFB-3607-3530B6A0DF60}"/>
              </a:ext>
              <a:ext uri="{C183D7F6-B498-43B3-948B-1728B52AA6E4}">
                <adec:decorative xmlns:adec="http://schemas.microsoft.com/office/drawing/2017/decorative" val="1"/>
              </a:ext>
            </a:extLst>
          </p:cNvPr>
          <p:cNvGrpSpPr/>
          <p:nvPr/>
        </p:nvGrpSpPr>
        <p:grpSpPr>
          <a:xfrm>
            <a:off x="596014" y="2427922"/>
            <a:ext cx="10970552" cy="307383"/>
            <a:chOff x="596014" y="954431"/>
            <a:chExt cx="10970552" cy="307383"/>
          </a:xfrm>
        </p:grpSpPr>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dirty="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92" name="Straight Connector 91">
              <a:extLst>
                <a:ext uri="{FF2B5EF4-FFF2-40B4-BE49-F238E27FC236}">
                  <a16:creationId xmlns:a16="http://schemas.microsoft.com/office/drawing/2014/main" id="{BB0A895A-7AED-4D48-67D2-B08791CBF3A8}"/>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E4BB71E-4330-B2DB-F3CA-2F5D1FE5DD71}"/>
              </a:ext>
              <a:ext uri="{C183D7F6-B498-43B3-948B-1728B52AA6E4}">
                <adec:decorative xmlns:adec="http://schemas.microsoft.com/office/drawing/2017/decorative" val="1"/>
              </a:ext>
            </a:extLst>
          </p:cNvPr>
          <p:cNvGrpSpPr/>
          <p:nvPr/>
        </p:nvGrpSpPr>
        <p:grpSpPr>
          <a:xfrm>
            <a:off x="596014" y="2765969"/>
            <a:ext cx="10970552" cy="307383"/>
            <a:chOff x="596014" y="954431"/>
            <a:chExt cx="10970552" cy="307383"/>
          </a:xfrm>
        </p:grpSpPr>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dirty="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or an action against rules and accepted ways of behaving </a:t>
              </a:r>
            </a:p>
          </p:txBody>
        </p:sp>
        <p:cxnSp>
          <p:nvCxnSpPr>
            <p:cNvPr id="95" name="Straight Connector 94">
              <a:extLst>
                <a:ext uri="{FF2B5EF4-FFF2-40B4-BE49-F238E27FC236}">
                  <a16:creationId xmlns:a16="http://schemas.microsoft.com/office/drawing/2014/main" id="{05C5A27B-CAAC-DA69-CC69-684B47F74333}"/>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5871C532-645F-A4AC-7E49-B56CCF8E0A98}"/>
              </a:ext>
              <a:ext uri="{C183D7F6-B498-43B3-948B-1728B52AA6E4}">
                <adec:decorative xmlns:adec="http://schemas.microsoft.com/office/drawing/2017/decorative" val="1"/>
              </a:ext>
            </a:extLst>
          </p:cNvPr>
          <p:cNvGrpSpPr/>
          <p:nvPr/>
        </p:nvGrpSpPr>
        <p:grpSpPr>
          <a:xfrm>
            <a:off x="596014" y="3104016"/>
            <a:ext cx="10970552" cy="307383"/>
            <a:chOff x="596014" y="954431"/>
            <a:chExt cx="10970552" cy="307383"/>
          </a:xfrm>
        </p:grpSpPr>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revolution       </a:t>
              </a:r>
              <a:r>
                <a:rPr lang="en-GB" sz="1100" dirty="0">
                  <a:effectLst/>
                  <a:latin typeface="Georgia" panose="02040502050405020303" pitchFamily="18" charset="0"/>
                  <a:ea typeface="Open Sans" panose="020B0606030504020204" pitchFamily="34" charset="0"/>
                  <a:cs typeface="Open Sans" panose="020B0606030504020204" pitchFamily="34" charset="0"/>
                </a:rPr>
                <a:t>  |  an attempt by a large group of people to change the government or ruler of a country</a:t>
              </a:r>
            </a:p>
          </p:txBody>
        </p:sp>
        <p:cxnSp>
          <p:nvCxnSpPr>
            <p:cNvPr id="98" name="Straight Connector 97">
              <a:extLst>
                <a:ext uri="{FF2B5EF4-FFF2-40B4-BE49-F238E27FC236}">
                  <a16:creationId xmlns:a16="http://schemas.microsoft.com/office/drawing/2014/main" id="{3ACADB2E-4B4B-8368-9090-D585B185718A}"/>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606BAD87-466F-76FC-AD87-7BFDF36C3EB0}"/>
              </a:ext>
              <a:ext uri="{C183D7F6-B498-43B3-948B-1728B52AA6E4}">
                <adec:decorative xmlns:adec="http://schemas.microsoft.com/office/drawing/2017/decorative" val="1"/>
              </a:ext>
            </a:extLst>
          </p:cNvPr>
          <p:cNvGrpSpPr/>
          <p:nvPr/>
        </p:nvGrpSpPr>
        <p:grpSpPr>
          <a:xfrm>
            <a:off x="596014" y="3442063"/>
            <a:ext cx="10970552" cy="307383"/>
            <a:chOff x="596014" y="954431"/>
            <a:chExt cx="10970552" cy="307383"/>
          </a:xfrm>
        </p:grpSpPr>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Spanish Armada       </a:t>
              </a:r>
              <a:r>
                <a:rPr lang="en-GB" sz="1100" dirty="0">
                  <a:effectLst/>
                  <a:latin typeface="Georgia" panose="02040502050405020303" pitchFamily="18" charset="0"/>
                  <a:ea typeface="Open Sans" panose="020B0606030504020204" pitchFamily="34" charset="0"/>
                  <a:cs typeface="Open Sans" panose="020B0606030504020204" pitchFamily="34" charset="0"/>
                </a:rPr>
                <a:t>  |  the large fleet of ships sent to invade England by Philip II of Spain in 1588 </a:t>
              </a:r>
            </a:p>
          </p:txBody>
        </p:sp>
        <p:cxnSp>
          <p:nvCxnSpPr>
            <p:cNvPr id="101" name="Straight Connector 100">
              <a:extLst>
                <a:ext uri="{FF2B5EF4-FFF2-40B4-BE49-F238E27FC236}">
                  <a16:creationId xmlns:a16="http://schemas.microsoft.com/office/drawing/2014/main" id="{CAF60A3C-3322-586F-B8D7-0455726E36F7}"/>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47D509A7-E872-C43A-8408-FE3901CFC778}"/>
              </a:ext>
              <a:ext uri="{C183D7F6-B498-43B3-948B-1728B52AA6E4}">
                <adec:decorative xmlns:adec="http://schemas.microsoft.com/office/drawing/2017/decorative" val="1"/>
              </a:ext>
            </a:extLst>
          </p:cNvPr>
          <p:cNvGrpSpPr/>
          <p:nvPr/>
        </p:nvGrpSpPr>
        <p:grpSpPr>
          <a:xfrm>
            <a:off x="596014" y="3780110"/>
            <a:ext cx="10970552" cy="307383"/>
            <a:chOff x="596014" y="954431"/>
            <a:chExt cx="10970552" cy="307383"/>
          </a:xfrm>
        </p:grpSpPr>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954431"/>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taxes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money that you have to pay to the government or ruler; in the past taxes were used to pay for things such as building projects and wars </a:t>
              </a:r>
            </a:p>
          </p:txBody>
        </p:sp>
        <p:cxnSp>
          <p:nvCxnSpPr>
            <p:cNvPr id="104" name="Straight Connector 103">
              <a:extLst>
                <a:ext uri="{FF2B5EF4-FFF2-40B4-BE49-F238E27FC236}">
                  <a16:creationId xmlns:a16="http://schemas.microsoft.com/office/drawing/2014/main" id="{9AD66956-9E25-CB57-19BD-58B5238C7DA9}"/>
                </a:ext>
              </a:extLst>
            </p:cNvPr>
            <p:cNvCxnSpPr>
              <a:cxnSpLocks/>
            </p:cNvCxnSpPr>
            <p:nvPr/>
          </p:nvCxnSpPr>
          <p:spPr>
            <a:xfrm>
              <a:off x="596014" y="1261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18155"/>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dirty="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pic>
        <p:nvPicPr>
          <p:cNvPr id="3" name="Picture 2">
            <a:extLst>
              <a:ext uri="{FF2B5EF4-FFF2-40B4-BE49-F238E27FC236}">
                <a16:creationId xmlns:a16="http://schemas.microsoft.com/office/drawing/2014/main" id="{69904FCB-1AB7-3C7C-2734-F1E35BDFB85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4" name="Picture 3">
            <a:extLst>
              <a:ext uri="{FF2B5EF4-FFF2-40B4-BE49-F238E27FC236}">
                <a16:creationId xmlns:a16="http://schemas.microsoft.com/office/drawing/2014/main" id="{0B898048-4A2A-9C44-5B0E-F3D0608F871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5" name="Title 4">
            <a:extLst>
              <a:ext uri="{FF2B5EF4-FFF2-40B4-BE49-F238E27FC236}">
                <a16:creationId xmlns:a16="http://schemas.microsoft.com/office/drawing/2014/main" id="{39368D0F-2BA0-086B-3C36-DBD37D37580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VOCABULARY LIST 2</a:t>
            </a:r>
          </a:p>
        </p:txBody>
      </p:sp>
    </p:spTree>
    <p:extLst>
      <p:ext uri="{BB962C8B-B14F-4D97-AF65-F5344CB8AC3E}">
        <p14:creationId xmlns:p14="http://schemas.microsoft.com/office/powerpoint/2010/main" val="264811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TMSDE-177636704-51344</_dlc_DocId>
    <_dlc_DocIdUrl xmlns="6a0bfff4-67be-4a96-b973-4401e8ac1668">
      <Url>https://historicroyalpalaces2.sharepoint.com/sites/TMS_Digital_Engagement_Workspace/_layouts/15/DocIdRedir.aspx?ID=TMSDE-177636704-51344</Url>
      <Description>TMSDE-177636704-51344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3B1E86-64A7-4E42-9181-779190277E61}">
  <ds:schemaRefs>
    <ds:schemaRef ds:uri="http://schemas.microsoft.com/sharepoint/v3/contenttype/forms"/>
  </ds:schemaRefs>
</ds:datastoreItem>
</file>

<file path=customXml/itemProps2.xml><?xml version="1.0" encoding="utf-8"?>
<ds:datastoreItem xmlns:ds="http://schemas.openxmlformats.org/officeDocument/2006/customXml" ds:itemID="{F3B6AFB7-65ED-4D63-AD65-6EB693FEECE1}">
  <ds:schemaRefs>
    <ds:schemaRef ds:uri="http://schemas.microsoft.com/office/2006/documentManagement/types"/>
    <ds:schemaRef ds:uri="http://purl.org/dc/terms/"/>
    <ds:schemaRef ds:uri="http://purl.org/dc/dcmitype/"/>
    <ds:schemaRef ds:uri="c12aeb96-693d-4a38-af2e-b31719837d9a"/>
    <ds:schemaRef ds:uri="http://schemas.microsoft.com/office/infopath/2007/PartnerControls"/>
    <ds:schemaRef ds:uri="6a0bfff4-67be-4a96-b973-4401e8ac1668"/>
    <ds:schemaRef ds:uri="311830fd-edab-4bb4-afbf-658c422cd60d"/>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FBA3242-19D6-477A-8A82-24B9B21AE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2990C4-30BD-4FB9-B151-FDBA74FAFD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1576</TotalTime>
  <Words>3228</Words>
  <Application>Microsoft Office PowerPoint</Application>
  <PresentationFormat>Widescreen</PresentationFormat>
  <Paragraphs>271</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Georgia</vt:lpstr>
      <vt:lpstr>Open Sans Condensed</vt:lpstr>
      <vt:lpstr>Open Sans Condensed Light</vt:lpstr>
      <vt:lpstr>Office Theme</vt:lpstr>
      <vt:lpstr>HOW TO USE - NOTES FOR TEACHERS</vt:lpstr>
      <vt:lpstr>RANULF FLAMBARD AND ISAAC OF NORWICH</vt:lpstr>
      <vt:lpstr>LICORICIA OF WINCHESTER AND EDWARD V</vt:lpstr>
      <vt:lpstr>ALICE TANKERVILLE AND LADY JANE GREY</vt:lpstr>
      <vt:lpstr>ANNE ASKEW AND SIR WALTER RALEIGH</vt:lpstr>
      <vt:lpstr>GUY FAWKES AND WILLIAM DAVIDSON</vt:lpstr>
      <vt:lpstr>TEMPLATE BIOGRAPHY</vt:lpstr>
      <vt:lpstr>VOCABULARY LIST</vt:lpstr>
      <vt:lpstr>VOCABULARY LIST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36</cp:revision>
  <dcterms:created xsi:type="dcterms:W3CDTF">2023-08-03T09:37:27Z</dcterms:created>
  <dcterms:modified xsi:type="dcterms:W3CDTF">2024-04-29T11:07:08Z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9c0c49eb-f508-4bf7-91cf-e18ad9c90e98</vt:lpwstr>
  </property>
  <property fmtid="{D5CDD505-2E9C-101B-9397-08002B2CF9AE}" pid="4" name="MediaServiceImageTags">
    <vt:lpwstr/>
  </property>
</Properties>
</file>