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433" r:id="rId6"/>
    <p:sldId id="257" r:id="rId7"/>
    <p:sldId id="269" r:id="rId8"/>
    <p:sldId id="434" r:id="rId9"/>
    <p:sldId id="259" r:id="rId10"/>
    <p:sldId id="265" r:id="rId11"/>
    <p:sldId id="260" r:id="rId12"/>
    <p:sldId id="26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orient="horz" pos="1933" userDrawn="1">
          <p15:clr>
            <a:srgbClr val="A4A3A4"/>
          </p15:clr>
        </p15:guide>
        <p15:guide id="3" orient="horz" pos="2387" userDrawn="1">
          <p15:clr>
            <a:srgbClr val="A4A3A4"/>
          </p15:clr>
        </p15:guide>
        <p15:guide id="4" orient="horz" pos="2478"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C301B-4710-C1DD-19E1-41D9E716FEDB}" name="Stuart Tiffany" initials="ST" userId="387205289fd7095c" providerId="Windows Live"/>
  <p188:author id="{AF8EA67D-3B4A-C7FB-1A95-FEB7B67B49AF}" name="Rosie Cooper" initials="RC" userId="S::Rosie.Cooper@hrp.org.uk::bf124abb-9a2b-4602-9121-6ae61623fa8e" providerId="AD"/>
  <p188:author id="{3FA6F79A-ED44-2C1B-13E7-D8C3855E9F8C}" name="Gail Cameron" initials="GC" userId="S::gail.cameron@hrp.org.uk::30622550-0145-4589-8daf-9c4d1638f1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9EBF"/>
    <a:srgbClr val="86A2C4"/>
    <a:srgbClr val="3365A3"/>
    <a:srgbClr val="3A71B9"/>
    <a:srgbClr val="E17382"/>
    <a:srgbClr val="CD1632"/>
    <a:srgbClr val="B8C5E7"/>
    <a:srgbClr val="9CCDA1"/>
    <a:srgbClr val="31AC60"/>
    <a:srgbClr val="ECA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B0004-B7E6-0CB4-F003-1A03A1808E15}" v="61" dt="2025-03-27T22:36:21.720"/>
    <p1510:client id="{B47FB43A-709B-4091-BF6A-EBADC91AA9D2}" v="11" dt="2025-03-28T14:07:06.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70068" autoAdjust="0"/>
  </p:normalViewPr>
  <p:slideViewPr>
    <p:cSldViewPr snapToGrid="0">
      <p:cViewPr varScale="1">
        <p:scale>
          <a:sx n="78" d="100"/>
          <a:sy n="78" d="100"/>
        </p:scale>
        <p:origin x="1842" y="96"/>
      </p:cViewPr>
      <p:guideLst>
        <p:guide orient="horz" pos="2636"/>
        <p:guide orient="horz" pos="1933"/>
        <p:guide orient="horz" pos="2387"/>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B47FB43A-709B-4091-BF6A-EBADC91AA9D2}"/>
    <pc:docChg chg="undo custSel modSld">
      <pc:chgData name="Rosie Cooper" userId="bf124abb-9a2b-4602-9121-6ae61623fa8e" providerId="ADAL" clId="{B47FB43A-709B-4091-BF6A-EBADC91AA9D2}" dt="2025-03-28T12:46:51.537" v="373"/>
      <pc:docMkLst>
        <pc:docMk/>
      </pc:docMkLst>
      <pc:sldChg chg="modSp modNotesTx">
        <pc:chgData name="Rosie Cooper" userId="bf124abb-9a2b-4602-9121-6ae61623fa8e" providerId="ADAL" clId="{B47FB43A-709B-4091-BF6A-EBADC91AA9D2}" dt="2025-03-28T12:46:51.537" v="373"/>
        <pc:sldMkLst>
          <pc:docMk/>
          <pc:sldMk cId="456366982" sldId="257"/>
        </pc:sldMkLst>
        <pc:picChg chg="mod">
          <ac:chgData name="Rosie Cooper" userId="bf124abb-9a2b-4602-9121-6ae61623fa8e" providerId="ADAL" clId="{B47FB43A-709B-4091-BF6A-EBADC91AA9D2}" dt="2025-03-28T12:46:51.537" v="373"/>
          <ac:picMkLst>
            <pc:docMk/>
            <pc:sldMk cId="456366982" sldId="257"/>
            <ac:picMk id="25" creationId="{06CC0225-F51D-0B88-C0B8-34C1A7056062}"/>
          </ac:picMkLst>
        </pc:picChg>
        <pc:picChg chg="mod">
          <ac:chgData name="Rosie Cooper" userId="bf124abb-9a2b-4602-9121-6ae61623fa8e" providerId="ADAL" clId="{B47FB43A-709B-4091-BF6A-EBADC91AA9D2}" dt="2025-03-28T12:46:38.365" v="372"/>
          <ac:picMkLst>
            <pc:docMk/>
            <pc:sldMk cId="456366982" sldId="257"/>
            <ac:picMk id="29" creationId="{D68CB819-B91F-4775-4C95-2E283DDA92DD}"/>
          </ac:picMkLst>
        </pc:picChg>
        <pc:picChg chg="mod">
          <ac:chgData name="Rosie Cooper" userId="bf124abb-9a2b-4602-9121-6ae61623fa8e" providerId="ADAL" clId="{B47FB43A-709B-4091-BF6A-EBADC91AA9D2}" dt="2025-03-28T12:46:29.234" v="371"/>
          <ac:picMkLst>
            <pc:docMk/>
            <pc:sldMk cId="456366982" sldId="257"/>
            <ac:picMk id="31" creationId="{6A676900-C8B8-072F-3987-3FCC019035DF}"/>
          </ac:picMkLst>
        </pc:picChg>
      </pc:sldChg>
      <pc:sldChg chg="modNotesTx">
        <pc:chgData name="Rosie Cooper" userId="bf124abb-9a2b-4602-9121-6ae61623fa8e" providerId="ADAL" clId="{B47FB43A-709B-4091-BF6A-EBADC91AA9D2}" dt="2025-03-28T12:28:55.574" v="57" actId="6549"/>
        <pc:sldMkLst>
          <pc:docMk/>
          <pc:sldMk cId="4053274419" sldId="259"/>
        </pc:sldMkLst>
      </pc:sldChg>
      <pc:sldChg chg="modSp mod">
        <pc:chgData name="Rosie Cooper" userId="bf124abb-9a2b-4602-9121-6ae61623fa8e" providerId="ADAL" clId="{B47FB43A-709B-4091-BF6A-EBADC91AA9D2}" dt="2025-03-28T12:34:26.498" v="367" actId="962"/>
        <pc:sldMkLst>
          <pc:docMk/>
          <pc:sldMk cId="2065156637" sldId="260"/>
        </pc:sldMkLst>
        <pc:grpChg chg="mod">
          <ac:chgData name="Rosie Cooper" userId="bf124abb-9a2b-4602-9121-6ae61623fa8e" providerId="ADAL" clId="{B47FB43A-709B-4091-BF6A-EBADC91AA9D2}" dt="2025-03-28T12:34:26.498" v="367" actId="962"/>
          <ac:grpSpMkLst>
            <pc:docMk/>
            <pc:sldMk cId="2065156637" sldId="260"/>
            <ac:grpSpMk id="11" creationId="{6FC374EE-0223-DA98-67E2-1EFA5506E47F}"/>
          </ac:grpSpMkLst>
        </pc:grpChg>
      </pc:sldChg>
      <pc:sldChg chg="modSp mod modNotesTx">
        <pc:chgData name="Rosie Cooper" userId="bf124abb-9a2b-4602-9121-6ae61623fa8e" providerId="ADAL" clId="{B47FB43A-709B-4091-BF6A-EBADC91AA9D2}" dt="2025-03-28T12:30:57.495" v="60" actId="313"/>
        <pc:sldMkLst>
          <pc:docMk/>
          <pc:sldMk cId="2787683985" sldId="262"/>
        </pc:sldMkLst>
        <pc:spChg chg="mod">
          <ac:chgData name="Rosie Cooper" userId="bf124abb-9a2b-4602-9121-6ae61623fa8e" providerId="ADAL" clId="{B47FB43A-709B-4091-BF6A-EBADC91AA9D2}" dt="2025-03-28T12:30:57.495" v="60" actId="313"/>
          <ac:spMkLst>
            <pc:docMk/>
            <pc:sldMk cId="2787683985" sldId="262"/>
            <ac:spMk id="23" creationId="{F4E658F4-8DB3-C647-8667-D5F9BC9F9D8E}"/>
          </ac:spMkLst>
        </pc:spChg>
      </pc:sldChg>
      <pc:sldChg chg="modNotesTx">
        <pc:chgData name="Rosie Cooper" userId="bf124abb-9a2b-4602-9121-6ae61623fa8e" providerId="ADAL" clId="{B47FB43A-709B-4091-BF6A-EBADC91AA9D2}" dt="2025-03-28T12:34:12.024" v="366" actId="20577"/>
        <pc:sldMkLst>
          <pc:docMk/>
          <pc:sldMk cId="1298964203" sldId="264"/>
        </pc:sldMkLst>
      </pc:sldChg>
      <pc:sldChg chg="modNotesTx">
        <pc:chgData name="Rosie Cooper" userId="bf124abb-9a2b-4602-9121-6ae61623fa8e" providerId="ADAL" clId="{B47FB43A-709B-4091-BF6A-EBADC91AA9D2}" dt="2025-03-28T12:31:10.400" v="62" actId="33524"/>
        <pc:sldMkLst>
          <pc:docMk/>
          <pc:sldMk cId="950441561" sldId="265"/>
        </pc:sldMkLst>
      </pc:sldChg>
      <pc:sldChg chg="modSp mod modNotesTx">
        <pc:chgData name="Rosie Cooper" userId="bf124abb-9a2b-4602-9121-6ae61623fa8e" providerId="ADAL" clId="{B47FB43A-709B-4091-BF6A-EBADC91AA9D2}" dt="2025-03-28T12:28:06.807" v="12" actId="20577"/>
        <pc:sldMkLst>
          <pc:docMk/>
          <pc:sldMk cId="878530208" sldId="433"/>
        </pc:sldMkLst>
        <pc:spChg chg="mod">
          <ac:chgData name="Rosie Cooper" userId="bf124abb-9a2b-4602-9121-6ae61623fa8e" providerId="ADAL" clId="{B47FB43A-709B-4091-BF6A-EBADC91AA9D2}" dt="2025-03-28T12:26:05.154" v="5" actId="1076"/>
          <ac:spMkLst>
            <pc:docMk/>
            <pc:sldMk cId="878530208" sldId="433"/>
            <ac:spMk id="6" creationId="{38336CDA-D3EB-24C6-5900-8B59760339AD}"/>
          </ac:spMkLst>
        </pc:spChg>
        <pc:spChg chg="mod">
          <ac:chgData name="Rosie Cooper" userId="bf124abb-9a2b-4602-9121-6ae61623fa8e" providerId="ADAL" clId="{B47FB43A-709B-4091-BF6A-EBADC91AA9D2}" dt="2025-03-28T12:25:58.395" v="3" actId="20577"/>
          <ac:spMkLst>
            <pc:docMk/>
            <pc:sldMk cId="878530208" sldId="433"/>
            <ac:spMk id="9" creationId="{478B1542-1CC3-8F94-C7BD-1A3C721C1A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315CD-7D2F-4C31-B1EE-A75D37E7D008}" type="datetimeFigureOut">
              <a:rPr lang="en-GB" smtClean="0"/>
              <a:t>28/03/2025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7763D-30BC-40D1-94C9-1E24159BADCE}" type="slidenum">
              <a:rPr lang="en-GB" smtClean="0"/>
              <a:t>‹#›</a:t>
            </a:fld>
            <a:endParaRPr lang="en-GB"/>
          </a:p>
        </p:txBody>
      </p:sp>
    </p:spTree>
    <p:extLst>
      <p:ext uri="{BB962C8B-B14F-4D97-AF65-F5344CB8AC3E}">
        <p14:creationId xmlns:p14="http://schemas.microsoft.com/office/powerpoint/2010/main" val="29822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gv.vic.gov.au/essay/queen-victori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qvj.bodleian.ox.ac.uk/search/"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ct.uk/collection/exhibitions/victoria-and-albert-our-lives-in-watercolour/the-queens-gallery-palace-of/queen-victorias-journ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Image Credit:</a:t>
            </a:r>
          </a:p>
          <a:p>
            <a:endParaRPr lang="en-GB" b="0" i="0" dirty="0">
              <a:solidFill>
                <a:srgbClr val="000000"/>
              </a:solidFill>
              <a:effectLst/>
              <a:latin typeface="swiss721light"/>
            </a:endParaRPr>
          </a:p>
          <a:p>
            <a:r>
              <a:rPr lang="en-GB" b="0" i="0" dirty="0">
                <a:solidFill>
                  <a:srgbClr val="000000"/>
                </a:solidFill>
                <a:effectLst/>
                <a:latin typeface="swiss721light"/>
              </a:rPr>
              <a:t>National Gallery of Victoria, Melbourne</a:t>
            </a:r>
            <a:br>
              <a:rPr lang="en-GB" dirty="0"/>
            </a:br>
            <a:r>
              <a:rPr lang="en-GB" b="0" i="0" dirty="0">
                <a:solidFill>
                  <a:srgbClr val="000000"/>
                </a:solidFill>
                <a:effectLst/>
                <a:latin typeface="swiss721light"/>
              </a:rPr>
              <a:t>Purchased, 1892</a:t>
            </a:r>
            <a:br>
              <a:rPr lang="en-GB" dirty="0"/>
            </a:br>
            <a:r>
              <a:rPr lang="en-GB" b="0" i="0" dirty="0">
                <a:solidFill>
                  <a:srgbClr val="000000"/>
                </a:solidFill>
                <a:effectLst/>
                <a:latin typeface="swiss721light"/>
              </a:rPr>
              <a:t>This digital record has been made available on NGV Collection Online through the generous support of Digitisation Champion Ms Carol Grigor through Metal Manufactures Limited</a:t>
            </a:r>
            <a:endParaRPr lang="en-US" dirty="0"/>
          </a:p>
        </p:txBody>
      </p:sp>
      <p:sp>
        <p:nvSpPr>
          <p:cNvPr id="4" name="Slide Number Placeholder 3"/>
          <p:cNvSpPr>
            <a:spLocks noGrp="1"/>
          </p:cNvSpPr>
          <p:nvPr>
            <p:ph type="sldNum" sz="quarter" idx="5"/>
          </p:nvPr>
        </p:nvSpPr>
        <p:spPr/>
        <p:txBody>
          <a:bodyPr/>
          <a:lstStyle/>
          <a:p>
            <a:fld id="{3437763D-30BC-40D1-94C9-1E24159BADCE}" type="slidenum">
              <a:rPr lang="en-GB" smtClean="0"/>
              <a:t>1</a:t>
            </a:fld>
            <a:endParaRPr lang="en-GB"/>
          </a:p>
        </p:txBody>
      </p:sp>
    </p:spTree>
    <p:extLst>
      <p:ext uri="{BB962C8B-B14F-4D97-AF65-F5344CB8AC3E}">
        <p14:creationId xmlns:p14="http://schemas.microsoft.com/office/powerpoint/2010/main" val="170608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videos: https://youtube.com/playlist?list=PLmQztN3936tL1ZgIHlfwlsKaRAqEDNQf1&amp;feature=shared </a:t>
            </a:r>
          </a:p>
        </p:txBody>
      </p:sp>
      <p:sp>
        <p:nvSpPr>
          <p:cNvPr id="4" name="Slide Number Placeholder 3"/>
          <p:cNvSpPr>
            <a:spLocks noGrp="1"/>
          </p:cNvSpPr>
          <p:nvPr>
            <p:ph type="sldNum" sz="quarter" idx="5"/>
          </p:nvPr>
        </p:nvSpPr>
        <p:spPr/>
        <p:txBody>
          <a:bodyPr/>
          <a:lstStyle/>
          <a:p>
            <a:fld id="{3437763D-30BC-40D1-94C9-1E24159BADCE}" type="slidenum">
              <a:rPr lang="en-GB" smtClean="0"/>
              <a:t>2</a:t>
            </a:fld>
            <a:endParaRPr lang="en-GB"/>
          </a:p>
        </p:txBody>
      </p:sp>
    </p:spTree>
    <p:extLst>
      <p:ext uri="{BB962C8B-B14F-4D97-AF65-F5344CB8AC3E}">
        <p14:creationId xmlns:p14="http://schemas.microsoft.com/office/powerpoint/2010/main" val="11268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These terms are useful in the context of the video of this source task and the original video. It would be useful for children to be aware of them however you do </a:t>
            </a:r>
            <a:r>
              <a:rPr lang="en-GB" b="1" u="none" dirty="0"/>
              <a:t>not</a:t>
            </a:r>
            <a:r>
              <a:rPr lang="en-GB" b="0" u="none" dirty="0"/>
              <a:t> need to memorise or discuss all of them on this slide.</a:t>
            </a:r>
          </a:p>
          <a:p>
            <a:endParaRPr lang="en-GB" dirty="0"/>
          </a:p>
          <a:p>
            <a:endParaRPr lang="en-US" dirty="0"/>
          </a:p>
        </p:txBody>
      </p:sp>
      <p:sp>
        <p:nvSpPr>
          <p:cNvPr id="4" name="Slide Number Placeholder 3"/>
          <p:cNvSpPr>
            <a:spLocks noGrp="1"/>
          </p:cNvSpPr>
          <p:nvPr>
            <p:ph type="sldNum" sz="quarter" idx="5"/>
          </p:nvPr>
        </p:nvSpPr>
        <p:spPr/>
        <p:txBody>
          <a:bodyPr/>
          <a:lstStyle/>
          <a:p>
            <a:fld id="{6C3B4D40-2803-9C45-985E-21B6ED138107}" type="slidenum">
              <a:rPr lang="en-US" smtClean="0"/>
              <a:t>3</a:t>
            </a:fld>
            <a:endParaRPr lang="en-US"/>
          </a:p>
        </p:txBody>
      </p:sp>
    </p:spTree>
    <p:extLst>
      <p:ext uri="{BB962C8B-B14F-4D97-AF65-F5344CB8AC3E}">
        <p14:creationId xmlns:p14="http://schemas.microsoft.com/office/powerpoint/2010/main" val="248911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Teacher notes:</a:t>
            </a:r>
          </a:p>
          <a:p>
            <a:endParaRPr lang="en-US" i="0" dirty="0"/>
          </a:p>
          <a:p>
            <a:r>
              <a:rPr lang="en-GB" b="0" i="0" dirty="0"/>
              <a:t>The purpose of this slide is for children to understand that this period of history is a long time in the past which is why life is so different to what they know. </a:t>
            </a:r>
            <a:endParaRPr lang="en-US" b="0" i="0" dirty="0"/>
          </a:p>
          <a:p>
            <a:endParaRPr lang="en-GB" b="0" i="0" dirty="0"/>
          </a:p>
          <a:p>
            <a:pPr marL="228600" indent="-228600">
              <a:buAutoNum type="arabicParenR"/>
            </a:pPr>
            <a:r>
              <a:rPr lang="en-GB" b="0" i="0" dirty="0"/>
              <a:t>Ask children to find </a:t>
            </a:r>
            <a:r>
              <a:rPr lang="en-GB" dirty="0"/>
              <a:t>'now'. Explain </a:t>
            </a:r>
            <a:r>
              <a:rPr lang="en-GB" b="0" i="0" dirty="0"/>
              <a:t>this is where we are today.</a:t>
            </a:r>
            <a:endParaRPr lang="en-US" b="0" i="0" dirty="0"/>
          </a:p>
          <a:p>
            <a:pPr marL="228600" indent="-228600">
              <a:buAutoNum type="arabicParenR"/>
            </a:pPr>
            <a:r>
              <a:rPr lang="en-GB" b="0" i="0" dirty="0"/>
              <a:t>Move finger back to the end of the bright blue section. This is how far the oldest people alive today can remember. The </a:t>
            </a:r>
            <a:r>
              <a:rPr lang="en-GB" dirty="0"/>
              <a:t>Victorians are </a:t>
            </a:r>
            <a:r>
              <a:rPr lang="en-GB" b="0" i="0" dirty="0"/>
              <a:t>further in the past than that.</a:t>
            </a:r>
            <a:endParaRPr lang="en-US" b="0" i="0" dirty="0"/>
          </a:p>
          <a:p>
            <a:pPr marL="228600" indent="-228600">
              <a:buAutoNum type="arabicParenR"/>
            </a:pPr>
            <a:r>
              <a:rPr lang="en-GB" b="0" i="0" dirty="0"/>
              <a:t>Say the word </a:t>
            </a:r>
            <a:r>
              <a:rPr lang="en-GB" dirty="0"/>
              <a:t>Victorian </a:t>
            </a:r>
            <a:r>
              <a:rPr lang="en-GB" b="0" i="0" dirty="0"/>
              <a:t>and </a:t>
            </a:r>
            <a:r>
              <a:rPr lang="en-GB" dirty="0"/>
              <a:t>explain </a:t>
            </a:r>
            <a:r>
              <a:rPr lang="en-GB" b="0" i="0" dirty="0"/>
              <a:t>this </a:t>
            </a:r>
            <a:r>
              <a:rPr lang="en-GB" dirty="0"/>
              <a:t>was a time of great change in Great Britain.</a:t>
            </a:r>
            <a:endParaRPr lang="en-US" dirty="0"/>
          </a:p>
          <a:p>
            <a:endParaRPr lang="en-GB" b="1" i="0" dirty="0"/>
          </a:p>
        </p:txBody>
      </p:sp>
      <p:sp>
        <p:nvSpPr>
          <p:cNvPr id="4" name="Slide Number Placeholder 3"/>
          <p:cNvSpPr>
            <a:spLocks noGrp="1"/>
          </p:cNvSpPr>
          <p:nvPr>
            <p:ph type="sldNum" sz="quarter" idx="5"/>
          </p:nvPr>
        </p:nvSpPr>
        <p:spPr/>
        <p:txBody>
          <a:bodyPr/>
          <a:lstStyle/>
          <a:p>
            <a:fld id="{3437763D-30BC-40D1-94C9-1E24159BADCE}" type="slidenum">
              <a:rPr lang="en-GB" smtClean="0"/>
              <a:t>4</a:t>
            </a:fld>
            <a:endParaRPr lang="en-GB"/>
          </a:p>
        </p:txBody>
      </p:sp>
    </p:spTree>
    <p:extLst>
      <p:ext uri="{BB962C8B-B14F-4D97-AF65-F5344CB8AC3E}">
        <p14:creationId xmlns:p14="http://schemas.microsoft.com/office/powerpoint/2010/main" val="20937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About these sources:</a:t>
            </a:r>
          </a:p>
          <a:p>
            <a:pPr>
              <a:defRPr/>
            </a:pPr>
            <a:endParaRPr lang="en-GB" dirty="0"/>
          </a:p>
          <a:p>
            <a:pPr>
              <a:defRPr/>
            </a:pPr>
            <a:r>
              <a:rPr lang="en-GB" dirty="0"/>
              <a:t>Left: This</a:t>
            </a:r>
            <a:r>
              <a:rPr lang="en-GB" b="0" dirty="0"/>
              <a:t> </a:t>
            </a:r>
            <a:r>
              <a:rPr lang="en-GB" dirty="0"/>
              <a:t>is a photograph</a:t>
            </a:r>
            <a:r>
              <a:rPr lang="en-GB" b="0" dirty="0"/>
              <a:t> of Queen Victoria taken after the death of Prince Albert in 1888. She </a:t>
            </a:r>
            <a:r>
              <a:rPr lang="en-GB" dirty="0"/>
              <a:t>appears to be </a:t>
            </a:r>
            <a:r>
              <a:rPr lang="en-GB" b="0" dirty="0"/>
              <a:t>wearing black clothing in mourning to the </a:t>
            </a:r>
            <a:r>
              <a:rPr lang="en-GB" dirty="0"/>
              <a:t>death</a:t>
            </a:r>
            <a:r>
              <a:rPr lang="en-GB" b="0" dirty="0"/>
              <a:t> of her husband. She found </a:t>
            </a:r>
            <a:r>
              <a:rPr lang="en-GB" dirty="0"/>
              <a:t>his</a:t>
            </a:r>
            <a:r>
              <a:rPr lang="en-GB" b="0" dirty="0"/>
              <a:t> loss incredibly difficult and grieved for the rest of her life. </a:t>
            </a:r>
            <a:r>
              <a:rPr lang="en-GB" dirty="0"/>
              <a:t>Cameras were a new invention and Queen Victoria was the first British Queen to be photographed. We have both photographs and paintings of her which shows how important she was. </a:t>
            </a:r>
          </a:p>
          <a:p>
            <a:endParaRPr lang="en-GB" dirty="0"/>
          </a:p>
          <a:p>
            <a:r>
              <a:rPr lang="en-GB" dirty="0"/>
              <a:t>Right: This painting of Queen Victoria was created by Hubert </a:t>
            </a:r>
            <a:r>
              <a:rPr lang="en-GB" dirty="0" err="1"/>
              <a:t>Herkomer</a:t>
            </a:r>
            <a:r>
              <a:rPr lang="en-GB" dirty="0"/>
              <a:t>. The Queen had actually declined being painted by him. Instead, he used a statue and photographs of Victoria as references. The portrait is from the Australian province of Victoria which was named after the queen. In the painting we see Victoria's lavish clothing. She wears the </a:t>
            </a:r>
            <a:r>
              <a:rPr lang="en-GB" dirty="0" err="1"/>
              <a:t>Koh-i-Noor</a:t>
            </a:r>
            <a:r>
              <a:rPr lang="en-GB" dirty="0"/>
              <a:t> diamond in her crown, highlighting her role as the Empress of India. She sits on a impressive throne. Portraits such as this would have taken a long time to complete. They include lots of ‘messages’ for people to pick up on. This portrait is a symbol that she was head of the British Empire which ruled over many countries around the world. </a:t>
            </a:r>
            <a:endParaRPr lang="en-US" dirty="0"/>
          </a:p>
          <a:p>
            <a:endParaRPr lang="en-GB" dirty="0"/>
          </a:p>
          <a:p>
            <a:r>
              <a:rPr lang="en-GB" dirty="0">
                <a:hlinkClick r:id="rId3"/>
              </a:rPr>
              <a:t>Learn more about this portrait with the National Gallery of Victoria,</a:t>
            </a:r>
            <a:endParaRPr lang="en-GB" dirty="0"/>
          </a:p>
          <a:p>
            <a:r>
              <a:rPr lang="en-GB" dirty="0">
                <a:hlinkClick r:id="rId3"/>
              </a:rPr>
              <a:t>Queen Victoria | NGV</a:t>
            </a:r>
            <a:endParaRPr lang="en-GB" dirty="0"/>
          </a:p>
          <a:p>
            <a:endParaRPr lang="en-GB" dirty="0"/>
          </a:p>
          <a:p>
            <a:r>
              <a:rPr lang="en-GB" b="1" dirty="0"/>
              <a:t>Questions to ask: </a:t>
            </a:r>
          </a:p>
          <a:p>
            <a:endParaRPr lang="en-GB" b="1" dirty="0"/>
          </a:p>
          <a:p>
            <a:pPr marL="171450" indent="-171450">
              <a:buFont typeface="Arial" panose="020B0604020202020204" pitchFamily="34" charset="0"/>
              <a:buChar char="•"/>
            </a:pPr>
            <a:r>
              <a:rPr lang="en-GB" dirty="0"/>
              <a:t>What is similar about the different sources?</a:t>
            </a:r>
          </a:p>
          <a:p>
            <a:r>
              <a:rPr lang="en-GB" dirty="0"/>
              <a:t>In  both images, her</a:t>
            </a:r>
            <a:r>
              <a:rPr lang="en-GB" b="0" dirty="0"/>
              <a:t> clothes include both fabric and fur</a:t>
            </a:r>
            <a:r>
              <a:rPr lang="en-GB" dirty="0"/>
              <a:t>,</a:t>
            </a:r>
            <a:r>
              <a:rPr lang="en-GB" b="0" dirty="0"/>
              <a:t> </a:t>
            </a:r>
            <a:r>
              <a:rPr lang="en-GB" dirty="0"/>
              <a:t>they look expensive. She seems to be wearing similar colours (although it is tricky to know for sure from the black and white photograph).</a:t>
            </a:r>
          </a:p>
          <a:p>
            <a:endParaRPr lang="en-GB" dirty="0"/>
          </a:p>
          <a:p>
            <a:pPr marL="171450" indent="-171450">
              <a:buFont typeface="Arial"/>
              <a:buChar char="•"/>
            </a:pPr>
            <a:r>
              <a:rPr lang="en-GB" dirty="0"/>
              <a:t>What is different about the different sources?</a:t>
            </a:r>
            <a:endParaRPr lang="en-US" dirty="0"/>
          </a:p>
          <a:p>
            <a:r>
              <a:rPr lang="en-GB" dirty="0"/>
              <a:t>In the painting, Victoria holds an orb and sceptre and has a crown. She also sits on a throne. These are important messages of power.</a:t>
            </a:r>
          </a:p>
          <a:p>
            <a:endParaRPr lang="en-GB" dirty="0"/>
          </a:p>
          <a:p>
            <a:pPr marL="171450" indent="-171450">
              <a:buFont typeface="Arial"/>
              <a:buChar char="•"/>
            </a:pPr>
            <a:r>
              <a:rPr lang="en-GB" dirty="0"/>
              <a:t>Do you think the painting looks like her?</a:t>
            </a:r>
          </a:p>
          <a:p>
            <a:r>
              <a:rPr lang="en-GB" dirty="0"/>
              <a:t>Some people at the time thought that this painting did not look very much like Victoria. This might be because the painter created the image from other sources, rather than meeting Victoria herself. It also reminds us why it is important for us to look at different sources today, to help get a fuller idea of the past. </a:t>
            </a:r>
          </a:p>
          <a:p>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Image Credit:</a:t>
            </a:r>
          </a:p>
          <a:p>
            <a:endParaRPr lang="en-GB" dirty="0"/>
          </a:p>
          <a:p>
            <a:r>
              <a:rPr lang="en-GB" dirty="0"/>
              <a:t>Historic Royal Palaces</a:t>
            </a:r>
            <a:endParaRPr lang="en-GB" b="0" i="0" dirty="0">
              <a:solidFill>
                <a:srgbClr val="000000"/>
              </a:solidFill>
              <a:effectLst/>
              <a:latin typeface="swiss721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swiss721light"/>
              </a:rPr>
              <a:t>National Gallery of Victoria, Melbourne, Purchased, 1892, This digital record has been made available on NGV Collection Online through the generous support of Digitisation Champion Ms Carol Grigor through Metal Manufactures Limited</a:t>
            </a: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5</a:t>
            </a:fld>
            <a:endParaRPr lang="en-GB"/>
          </a:p>
        </p:txBody>
      </p:sp>
    </p:spTree>
    <p:extLst>
      <p:ext uri="{BB962C8B-B14F-4D97-AF65-F5344CB8AC3E}">
        <p14:creationId xmlns:p14="http://schemas.microsoft.com/office/powerpoint/2010/main" val="38433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EA22-CE32-2EF9-0680-AB7D62D8A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7467F-0760-3C2C-77CE-84A2E4374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4EFA1-EBD4-573A-5FE5-EAF7343FE6FE}"/>
              </a:ext>
            </a:extLst>
          </p:cNvPr>
          <p:cNvSpPr>
            <a:spLocks noGrp="1"/>
          </p:cNvSpPr>
          <p:nvPr>
            <p:ph type="body" idx="1"/>
          </p:nvPr>
        </p:nvSpPr>
        <p:spPr/>
        <p:txBody>
          <a:bodyPr/>
          <a:lstStyle/>
          <a:p>
            <a:pPr algn="l" rtl="0" fontAlgn="base"/>
            <a:r>
              <a:rPr lang="en-GB" b="1" i="0" u="none" strike="noStrike" dirty="0">
                <a:solidFill>
                  <a:srgbClr val="000000"/>
                </a:solidFill>
                <a:effectLst/>
                <a:latin typeface="Aptos" panose="020B0004020202020204" pitchFamily="34" charset="0"/>
              </a:rPr>
              <a:t>Task:</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Ask the students to look closely at this source.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Aptos" panose="020B0004020202020204" pitchFamily="34" charset="0"/>
              </a:rPr>
              <a:t>Questions to ask:</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Can you find something that shows Victoria was the monarch?</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Aptos" panose="020B0004020202020204" pitchFamily="34" charset="0"/>
              </a:rPr>
              <a:t>She is wearing a crown (children may refer to her being sat on a throne too).</a:t>
            </a:r>
            <a:r>
              <a:rPr lang="en-GB" b="0" i="0" dirty="0">
                <a:solidFill>
                  <a:srgbClr val="444444"/>
                </a:solidFill>
                <a:effectLst/>
                <a:latin typeface="Aptos" panose="020B0004020202020204" pitchFamily="34" charset="0"/>
              </a:rPr>
              <a:t>​</a:t>
            </a:r>
            <a:br>
              <a:rPr lang="en-GB" b="0" i="0" dirty="0">
                <a:solidFill>
                  <a:srgbClr val="444444"/>
                </a:solidFill>
                <a:effectLst/>
                <a:latin typeface="Aptos" panose="020B0004020202020204" pitchFamily="34" charset="0"/>
              </a:rPr>
            </a:b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Can you find something that shows how wealthy the British monarch was in the Victorian period?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Aptos" panose="020B0004020202020204" pitchFamily="34" charset="0"/>
              </a:rPr>
              <a:t>She is wearing a crown, carrying a sceptre and holding a globe; they are made of gold and include valuable jewels.</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Aptos" panose="020B0004020202020204" pitchFamily="34" charset="0"/>
              </a:rPr>
              <a:t>Themes to explore: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Whilst Queen Victoria enjoyed many luxuries in life, it is important to remember that life was not fair or easy for many other people at that time. In Great Britain, many people were forced into workhouses, where they had very strict rules. Many children were also forced to work. Overseas, in many parts of the British Empire, the British gave local people very strict rules and imposed lots of changes to culture, religion and trade.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Queen Victoria was the ruler of the British Empire. This included lots of different countries around the world including India. The </a:t>
            </a:r>
            <a:r>
              <a:rPr lang="en-GB" b="0" i="0" u="none" strike="noStrike" dirty="0" err="1">
                <a:solidFill>
                  <a:srgbClr val="000000"/>
                </a:solidFill>
                <a:effectLst/>
                <a:latin typeface="Aptos" panose="020B0004020202020204" pitchFamily="34" charset="0"/>
              </a:rPr>
              <a:t>Koh-i-Noor</a:t>
            </a:r>
            <a:r>
              <a:rPr lang="en-GB" b="0" i="0" u="none" strike="noStrike" dirty="0">
                <a:solidFill>
                  <a:srgbClr val="000000"/>
                </a:solidFill>
                <a:effectLst/>
                <a:latin typeface="Aptos" panose="020B0004020202020204" pitchFamily="34" charset="0"/>
              </a:rPr>
              <a:t> diamond seen in the portrait is one of the most famous diamonds in the world. This diamond had been taken from a deposed ten-year-old Maharaja (King) in present India in 1849. He was Sophia </a:t>
            </a:r>
            <a:r>
              <a:rPr lang="en-GB" b="0" i="0" u="none" strike="noStrike" dirty="0" err="1">
                <a:solidFill>
                  <a:srgbClr val="000000"/>
                </a:solidFill>
                <a:effectLst/>
                <a:latin typeface="Aptos" panose="020B0004020202020204" pitchFamily="34" charset="0"/>
              </a:rPr>
              <a:t>Duleep</a:t>
            </a:r>
            <a:r>
              <a:rPr lang="en-GB" b="0" i="0" u="none" strike="noStrike" dirty="0">
                <a:solidFill>
                  <a:srgbClr val="000000"/>
                </a:solidFill>
                <a:effectLst/>
                <a:latin typeface="Aptos" panose="020B0004020202020204" pitchFamily="34" charset="0"/>
              </a:rPr>
              <a:t> Singh's father. The jewel was surrendered to Queen Victoria and is still part of the Crown Jewels today.</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B6B46638-4C07-5EB7-3B56-F45D59FFC1F9}"/>
              </a:ext>
            </a:extLst>
          </p:cNvPr>
          <p:cNvSpPr>
            <a:spLocks noGrp="1"/>
          </p:cNvSpPr>
          <p:nvPr>
            <p:ph type="sldNum" sz="quarter" idx="5"/>
          </p:nvPr>
        </p:nvSpPr>
        <p:spPr/>
        <p:txBody>
          <a:bodyPr/>
          <a:lstStyle/>
          <a:p>
            <a:fld id="{3437763D-30BC-40D1-94C9-1E24159BADCE}" type="slidenum">
              <a:rPr lang="en-GB" smtClean="0"/>
              <a:t>6</a:t>
            </a:fld>
            <a:endParaRPr lang="en-GB"/>
          </a:p>
        </p:txBody>
      </p:sp>
    </p:spTree>
    <p:extLst>
      <p:ext uri="{BB962C8B-B14F-4D97-AF65-F5344CB8AC3E}">
        <p14:creationId xmlns:p14="http://schemas.microsoft.com/office/powerpoint/2010/main" val="16973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Task:</a:t>
            </a:r>
          </a:p>
          <a:p>
            <a:endParaRPr lang="en-US" dirty="0"/>
          </a:p>
          <a:p>
            <a:r>
              <a:rPr lang="en-GB" dirty="0"/>
              <a:t>Look at the three sections of the portrait. </a:t>
            </a:r>
            <a:r>
              <a:rPr lang="en-GB" b="0" dirty="0"/>
              <a:t>Ask the </a:t>
            </a:r>
            <a:r>
              <a:rPr lang="en-GB" dirty="0"/>
              <a:t>students to</a:t>
            </a:r>
            <a:r>
              <a:rPr lang="en-GB" b="0" dirty="0"/>
              <a:t> </a:t>
            </a:r>
            <a:r>
              <a:rPr lang="en-GB" dirty="0"/>
              <a:t>describe what they can see in </a:t>
            </a:r>
            <a:r>
              <a:rPr lang="en-GB" b="0" dirty="0"/>
              <a:t>that </a:t>
            </a:r>
            <a:r>
              <a:rPr lang="en-GB" dirty="0"/>
              <a:t>part </a:t>
            </a:r>
            <a:r>
              <a:rPr lang="en-GB" b="0" dirty="0"/>
              <a:t>of the </a:t>
            </a:r>
            <a:r>
              <a:rPr lang="en-GB" dirty="0"/>
              <a:t>painting</a:t>
            </a:r>
            <a:r>
              <a:rPr lang="en-GB" b="0" dirty="0"/>
              <a:t>. </a:t>
            </a:r>
            <a:r>
              <a:rPr lang="en-GB" dirty="0"/>
              <a:t>Ask how each part helps to tell Queen Victoria's story</a:t>
            </a:r>
            <a:r>
              <a:rPr lang="en-GB" b="0" dirty="0"/>
              <a:t>?</a:t>
            </a:r>
            <a:endParaRPr lang="en-US" dirty="0"/>
          </a:p>
          <a:p>
            <a:endParaRPr lang="en-GB" b="0" dirty="0"/>
          </a:p>
          <a:p>
            <a:r>
              <a:rPr lang="en-GB" b="0" dirty="0"/>
              <a:t>(answers on the next slide)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7</a:t>
            </a:fld>
            <a:endParaRPr lang="en-GB"/>
          </a:p>
        </p:txBody>
      </p:sp>
    </p:spTree>
    <p:extLst>
      <p:ext uri="{BB962C8B-B14F-4D97-AF65-F5344CB8AC3E}">
        <p14:creationId xmlns:p14="http://schemas.microsoft.com/office/powerpoint/2010/main" val="130527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section of the painting helps tell us about Elizabeth I's story and remind us why she is a significant individual.</a:t>
            </a:r>
            <a:endParaRPr lang="en-US" dirty="0"/>
          </a:p>
          <a:p>
            <a:endParaRPr lang="en-GB" b="1" dirty="0"/>
          </a:p>
          <a:p>
            <a:r>
              <a:rPr lang="en-GB" b="1" dirty="0"/>
              <a:t>The Crown</a:t>
            </a:r>
          </a:p>
          <a:p>
            <a:r>
              <a:rPr lang="en-GB" dirty="0"/>
              <a:t>Victoria was queen</a:t>
            </a:r>
            <a:r>
              <a:rPr lang="en-GB" b="0" dirty="0"/>
              <a:t> </a:t>
            </a:r>
            <a:r>
              <a:rPr lang="en-GB" dirty="0"/>
              <a:t>for 63 years, the second longest in British history (Queen Elizabeth II reigned for 70 years).</a:t>
            </a:r>
            <a:r>
              <a:rPr lang="en-GB" b="0" dirty="0"/>
              <a:t> </a:t>
            </a:r>
            <a:r>
              <a:rPr lang="en-GB" dirty="0"/>
              <a:t>During this time Victoria saw lots of new inventions and changes, such as trains, cameras and the telephone. This crown includes the </a:t>
            </a:r>
            <a:r>
              <a:rPr lang="en-GB" dirty="0" err="1"/>
              <a:t>Koh-i-Noor</a:t>
            </a:r>
            <a:r>
              <a:rPr lang="en-GB" dirty="0"/>
              <a:t> diamond, a symbol of her position as Empress of India too.</a:t>
            </a:r>
            <a:endParaRPr lang="en-GB" b="0" dirty="0"/>
          </a:p>
          <a:p>
            <a:endParaRPr lang="en-GB" dirty="0"/>
          </a:p>
          <a:p>
            <a:r>
              <a:rPr lang="en-GB" b="1" dirty="0"/>
              <a:t>The Sceptre </a:t>
            </a:r>
          </a:p>
          <a:p>
            <a:r>
              <a:rPr lang="en-GB" b="0" dirty="0"/>
              <a:t>‘</a:t>
            </a:r>
            <a:r>
              <a:rPr lang="en-GB" dirty="0"/>
              <a:t>Ordinary</a:t>
            </a:r>
            <a:r>
              <a:rPr lang="en-GB" b="0" dirty="0"/>
              <a:t>’ people looked to the Queen as being powerful and someone to be inspired by. The sceptre is still used as a symbol of royalty today and was held by King Charles III when he was coronated.</a:t>
            </a:r>
            <a:endParaRPr lang="en-GB" dirty="0"/>
          </a:p>
          <a:p>
            <a:endParaRPr lang="en-GB" dirty="0"/>
          </a:p>
          <a:p>
            <a:r>
              <a:rPr lang="en-GB" b="1" dirty="0"/>
              <a:t>The Globe </a:t>
            </a:r>
          </a:p>
          <a:p>
            <a:r>
              <a:rPr lang="en-GB" dirty="0"/>
              <a:t>Queen Victoria was the ruler of many countries that were part of the British Empire. She also had two goddaughters with global connections: Ina Sarah Forbes </a:t>
            </a:r>
            <a:r>
              <a:rPr lang="en-GB" dirty="0" err="1"/>
              <a:t>Bonetta</a:t>
            </a:r>
            <a:r>
              <a:rPr lang="en-GB" dirty="0"/>
              <a:t> was from (what is now) Nigeria and Sophia </a:t>
            </a:r>
            <a:r>
              <a:rPr lang="en-GB" dirty="0" err="1"/>
              <a:t>Duleep</a:t>
            </a:r>
            <a:r>
              <a:rPr lang="en-GB" dirty="0"/>
              <a:t> Singh was born in England but had Indian, Ethiopian and German heritage.​ </a:t>
            </a:r>
          </a:p>
          <a:p>
            <a:endParaRPr lang="en-GB" dirty="0"/>
          </a:p>
          <a:p>
            <a:r>
              <a:rPr lang="en-GB" dirty="0"/>
              <a:t>​It is important students understand the British Empire brought lots of benefits to Britain. This included wealth and access to raw materials. It helped Britain grow more powerful during the Victorian period. However, students should be introduced to the idea that people of colonised areas did not experience these benefits and were often exploited by the British.  </a:t>
            </a:r>
          </a:p>
          <a:p>
            <a:endParaRPr lang="en-GB" dirty="0"/>
          </a:p>
          <a:p>
            <a:r>
              <a:rPr lang="en-GB" dirty="0"/>
              <a:t>The British Empire no longer exists but some countries have chosen to stay close to Britain as part of the Commonwealth. </a:t>
            </a:r>
          </a:p>
          <a:p>
            <a:endParaRPr lang="en-GB" dirty="0"/>
          </a:p>
          <a:p>
            <a:r>
              <a:rPr lang="en-GB" dirty="0"/>
              <a:t>Today, we know it is important to respect and consider other people’s beliefs and cultures.​ </a:t>
            </a:r>
          </a:p>
        </p:txBody>
      </p:sp>
      <p:sp>
        <p:nvSpPr>
          <p:cNvPr id="4" name="Slide Number Placeholder 3"/>
          <p:cNvSpPr>
            <a:spLocks noGrp="1"/>
          </p:cNvSpPr>
          <p:nvPr>
            <p:ph type="sldNum" sz="quarter" idx="5"/>
          </p:nvPr>
        </p:nvSpPr>
        <p:spPr/>
        <p:txBody>
          <a:bodyPr/>
          <a:lstStyle/>
          <a:p>
            <a:fld id="{3437763D-30BC-40D1-94C9-1E24159BADCE}" type="slidenum">
              <a:rPr lang="en-GB" smtClean="0"/>
              <a:t>8</a:t>
            </a:fld>
            <a:endParaRPr lang="en-GB"/>
          </a:p>
        </p:txBody>
      </p:sp>
    </p:spTree>
    <p:extLst>
      <p:ext uri="{BB962C8B-B14F-4D97-AF65-F5344CB8AC3E}">
        <p14:creationId xmlns:p14="http://schemas.microsoft.com/office/powerpoint/2010/main" val="326049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Queen Victoria kept a diary across her life. They are important to historians studying her reign as they show what she saw, thought and felt as she travelled around the United Kingdom and beyond. </a:t>
            </a:r>
            <a:r>
              <a:rPr lang="en-GB" dirty="0"/>
              <a:t>They are a wonderful example of a primary source and how historians know about people and events in the past. In this diary entry, Victoria writes about leaving Kensington Palace, seeing beautiful scenery and also having to change horses. </a:t>
            </a:r>
          </a:p>
          <a:p>
            <a:endParaRPr lang="en-GB" dirty="0"/>
          </a:p>
          <a:p>
            <a:r>
              <a:rPr lang="en-GB" dirty="0"/>
              <a:t>Learn more about Victoria's Journal with the Bodleian Library:</a:t>
            </a:r>
          </a:p>
          <a:p>
            <a:r>
              <a:rPr lang="en-GB" dirty="0">
                <a:hlinkClick r:id="rId3"/>
              </a:rPr>
              <a:t>https://qvj.bodleian.ox.ac.uk/search/</a:t>
            </a:r>
            <a:r>
              <a:rPr lang="en-GB" dirty="0"/>
              <a:t> </a:t>
            </a:r>
          </a:p>
          <a:p>
            <a:endParaRPr lang="en-GB" dirty="0"/>
          </a:p>
          <a:p>
            <a:r>
              <a:rPr lang="en-GB" dirty="0"/>
              <a:t>See more images from Victoria's journal with Royal Collection Trust:</a:t>
            </a:r>
          </a:p>
          <a:p>
            <a:r>
              <a:rPr lang="en-GB" dirty="0">
                <a:hlinkClick r:id="rId4"/>
              </a:rPr>
              <a:t>Queen Victoria's Journal</a:t>
            </a:r>
            <a:endParaRPr lang="en-GB" dirty="0"/>
          </a:p>
          <a:p>
            <a:endParaRPr lang="en-GB" dirty="0"/>
          </a:p>
          <a:p>
            <a:r>
              <a:rPr lang="en-GB" b="1" dirty="0"/>
              <a:t>Image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u="none" strike="noStrike" dirty="0">
                <a:solidFill>
                  <a:srgbClr val="000000"/>
                </a:solidFill>
                <a:effectLst/>
                <a:latin typeface="Aptos Narrow" panose="020B0004020202020204" pitchFamily="34" charset="0"/>
              </a:rPr>
              <a:t>© Royal Collection Enterprises Limited 2025 | Royal Collection Trust</a:t>
            </a:r>
            <a:endParaRPr lang="en-GB" b="0" dirty="0"/>
          </a:p>
          <a:p>
            <a:endParaRPr lang="en-GB" b="1" dirty="0"/>
          </a:p>
        </p:txBody>
      </p:sp>
      <p:sp>
        <p:nvSpPr>
          <p:cNvPr id="4" name="Slide Number Placeholder 3"/>
          <p:cNvSpPr>
            <a:spLocks noGrp="1"/>
          </p:cNvSpPr>
          <p:nvPr>
            <p:ph type="sldNum" sz="quarter" idx="5"/>
          </p:nvPr>
        </p:nvSpPr>
        <p:spPr/>
        <p:txBody>
          <a:bodyPr/>
          <a:lstStyle/>
          <a:p>
            <a:fld id="{3437763D-30BC-40D1-94C9-1E24159BADCE}" type="slidenum">
              <a:rPr lang="en-GB" smtClean="0"/>
              <a:t>9</a:t>
            </a:fld>
            <a:endParaRPr lang="en-GB"/>
          </a:p>
        </p:txBody>
      </p:sp>
    </p:spTree>
    <p:extLst>
      <p:ext uri="{BB962C8B-B14F-4D97-AF65-F5344CB8AC3E}">
        <p14:creationId xmlns:p14="http://schemas.microsoft.com/office/powerpoint/2010/main" val="169640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AD7-BB8D-C7FD-5047-02B536AD2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09D78C-F217-5E2E-1B9B-0371D5AFF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E3602E-8E88-F871-4667-9CEB0701A9D4}"/>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7A38E7-A13D-A0FB-6E44-5F97CA46B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A03D2-75F2-34C6-56AE-941A599756C6}"/>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9099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14B7-3E8C-2EC8-9B8D-400ECD7430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CE6385-9852-A37E-4ECA-426098D8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4D811-431F-A97E-1FCE-E45F0554893A}"/>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B463C1-9853-EF12-D983-3829CAC80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9305F-8271-48D9-B74B-71AC95B5D9A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267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A1F72-93F3-F0C8-A79C-1C953E40C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906FE3-3868-30DA-D543-7FED3AD48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79CDB-240B-BFAC-6C84-DB63B606BC5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DC154E7-9D6D-235B-31BC-624B8BA22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F95F1-834B-8823-DBA8-EE5137160344}"/>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23446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E1A0-7B5E-06B1-6BCE-A3D2309E23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E7192F-4F89-A1B9-78D4-DD6812DAD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B2660-064F-25B6-686D-0605528FFB2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04C3ACF1-3F8A-EBE8-BA40-DACDF2C7A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5F513-EB40-12DB-D8EC-F6DDC21199B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8965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A4F1-5867-CE68-6BA4-1509F05E9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D69BA4-698A-425C-7350-E439DD88CF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8E280-74CB-D8EA-FA15-B7E9622E9701}"/>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EB69E1BC-5516-5AEB-225B-34E642943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35A5C-4300-8A46-1F9A-8A5CA8A426E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25702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283-264A-2AEB-3813-9A6CE77DF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2E224-CA12-59C3-9B95-314ADA853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8FC9DB-82FA-15F0-1329-78E6CAF40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38DD6C-76C0-27CD-3710-5D4216AB84B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2840FC23-E1F0-8C27-51F2-378909EA8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C6C2A-E612-8209-134D-35F302912215}"/>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62721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C55-CD36-72DE-9CB4-413966BA54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FB569-8AE7-FD4C-9D7F-D12D97229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D80C2-754E-E261-4D1A-64996826D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D8AD9A-50BC-9DDD-7EDD-042C826B9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25089-12C2-E348-85E3-ED3283D2E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68D950-C137-6DA6-057B-B5A80BBBEF6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8" name="Footer Placeholder 7">
            <a:extLst>
              <a:ext uri="{FF2B5EF4-FFF2-40B4-BE49-F238E27FC236}">
                <a16:creationId xmlns:a16="http://schemas.microsoft.com/office/drawing/2014/main" id="{69B65FBB-05E6-AFB7-F37A-87D565C87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CC697C-2A28-5821-D172-D54B98DE7F1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59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731E-F6F3-8508-E248-8659ED2A55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A1BF5-7D36-E0C4-286E-1ABD44ED10E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4" name="Footer Placeholder 3">
            <a:extLst>
              <a:ext uri="{FF2B5EF4-FFF2-40B4-BE49-F238E27FC236}">
                <a16:creationId xmlns:a16="http://schemas.microsoft.com/office/drawing/2014/main" id="{57CD69CF-CB59-44AE-61A6-DA7E5A8CF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5442C0-2761-83DF-F27C-78F3BA39288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4727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8C3F0-780B-3A5D-6755-32F3D4EDBF89}"/>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3" name="Footer Placeholder 2">
            <a:extLst>
              <a:ext uri="{FF2B5EF4-FFF2-40B4-BE49-F238E27FC236}">
                <a16:creationId xmlns:a16="http://schemas.microsoft.com/office/drawing/2014/main" id="{0D9EBA8D-5B9A-B130-7CD5-91EBE95D0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541D2-3343-A165-B08F-31045B6F7F4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0065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C3B0-6FB8-47B2-E8E7-91A54FCFD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B262C-CC68-42D6-C172-2715A5597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9C4891-2E67-638B-09B0-21FB686D3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C2965-30D4-8E6C-D1FD-9D56657F951C}"/>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AE280EB6-817A-16D9-D9D6-609F064E5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564DED-D31F-E1B1-488A-E57EB10C7C5B}"/>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555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053D-A0CF-2500-E610-67B50D3D0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8A3FC-81C7-0B77-ED20-D73A4C06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62022-9EEC-086E-D825-CC7553BF8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2F6FC-C708-BEC1-2141-26A1AD6422A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FD406554-2278-54F8-9D6E-E3732122A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DCDFC-2600-99B3-822D-AEB069EECE6A}"/>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4602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6CB0D-D080-E3CD-A910-B991B5C7C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52A02-5203-FFF2-DA40-99883333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3CE49-6E43-DFCF-2214-687FF7EFB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F4F020F-A3B0-CAC0-B5D7-3FAD7223E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E9D757-F1BE-8392-686D-A638AA105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5F2E5-92FC-4754-B86D-00225C73A162}" type="slidenum">
              <a:rPr lang="en-GB" smtClean="0"/>
              <a:t>‹#›</a:t>
            </a:fld>
            <a:endParaRPr lang="en-GB"/>
          </a:p>
        </p:txBody>
      </p:sp>
    </p:spTree>
    <p:extLst>
      <p:ext uri="{BB962C8B-B14F-4D97-AF65-F5344CB8AC3E}">
        <p14:creationId xmlns:p14="http://schemas.microsoft.com/office/powerpoint/2010/main" val="385329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hyperlink" Target="https://youtu.be/2TY_91Q3KUc?feature=shared" TargetMode="External"/><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youtu.be/RdsBXioYolM?feature=shared" TargetMode="External"/><Relationship Id="rId5" Type="http://schemas.openxmlformats.org/officeDocument/2006/relationships/hyperlink" Target="Watch%20the%20videos:%20https:/youtube.com/playlist?list=PLmQztN3936tL1ZgIHlfwlsKaRAqEDNQf1&amp;feature=shared" TargetMode="External"/><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F17BB3-A357-4E12-11A7-0BB42599357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Queen Victoria source task</a:t>
            </a:r>
          </a:p>
        </p:txBody>
      </p:sp>
      <p:pic>
        <p:nvPicPr>
          <p:cNvPr id="4" name="Picture 3">
            <a:extLst>
              <a:ext uri="{FF2B5EF4-FFF2-40B4-BE49-F238E27FC236}">
                <a16:creationId xmlns:a16="http://schemas.microsoft.com/office/drawing/2014/main" id="{975C98AE-E694-1E9C-40D3-7CE6F2826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06" y="-75157"/>
            <a:ext cx="12693040" cy="7139835"/>
          </a:xfrm>
          <a:prstGeom prst="rect">
            <a:avLst/>
          </a:prstGeom>
        </p:spPr>
      </p:pic>
      <p:pic>
        <p:nvPicPr>
          <p:cNvPr id="5" name="Picture 2">
            <a:extLst>
              <a:ext uri="{FF2B5EF4-FFF2-40B4-BE49-F238E27FC236}">
                <a16:creationId xmlns:a16="http://schemas.microsoft.com/office/drawing/2014/main" id="{28B54512-164A-3E07-DF8B-329999E5B3E2}"/>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90833" y="959881"/>
            <a:ext cx="3977761" cy="47439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A68580D-9212-73C4-404A-321149C7513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6640" y="-419519"/>
            <a:ext cx="13512708" cy="7600898"/>
          </a:xfrm>
          <a:prstGeom prst="rect">
            <a:avLst/>
          </a:prstGeom>
        </p:spPr>
      </p:pic>
      <p:sp>
        <p:nvSpPr>
          <p:cNvPr id="6" name="Title 8">
            <a:extLst>
              <a:ext uri="{FF2B5EF4-FFF2-40B4-BE49-F238E27FC236}">
                <a16:creationId xmlns:a16="http://schemas.microsoft.com/office/drawing/2014/main" id="{38336CDA-D3EB-24C6-5900-8B59760339AD}"/>
              </a:ext>
            </a:extLst>
          </p:cNvPr>
          <p:cNvSpPr txBox="1">
            <a:spLocks/>
          </p:cNvSpPr>
          <p:nvPr/>
        </p:nvSpPr>
        <p:spPr>
          <a:xfrm>
            <a:off x="-66807" y="4349093"/>
            <a:ext cx="12693039"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9600" b="1" dirty="0">
                <a:solidFill>
                  <a:schemeClr val="bg1"/>
                </a:solidFill>
                <a:latin typeface="Gill Sans Nova Cond"/>
                <a:ea typeface="Open Sans Condensed" panose="020B0306030504020204" pitchFamily="34" charset="0"/>
                <a:cs typeface="Open Sans Condensed" panose="020B0306030504020204" pitchFamily="34" charset="0"/>
              </a:rPr>
              <a:t>Queen Victoria</a:t>
            </a:r>
            <a:endParaRPr lang="en-US" sz="9600" b="1" dirty="0">
              <a:solidFill>
                <a:schemeClr val="bg1"/>
              </a:solidFill>
              <a:latin typeface="Gill Sans Nova Cond"/>
              <a:ea typeface="Open Sans Condensed" panose="020B0306030504020204" pitchFamily="34" charset="0"/>
              <a:cs typeface="Open Sans Condensed" panose="020B0306030504020204" pitchFamily="34" charset="0"/>
            </a:endParaRPr>
          </a:p>
        </p:txBody>
      </p:sp>
      <p:sp>
        <p:nvSpPr>
          <p:cNvPr id="9" name="TextBox 8">
            <a:extLst>
              <a:ext uri="{FF2B5EF4-FFF2-40B4-BE49-F238E27FC236}">
                <a16:creationId xmlns:a16="http://schemas.microsoft.com/office/drawing/2014/main" id="{478B1542-1CC3-8F94-C7BD-1A3C721C1A90}"/>
              </a:ext>
            </a:extLst>
          </p:cNvPr>
          <p:cNvSpPr txBox="1"/>
          <p:nvPr/>
        </p:nvSpPr>
        <p:spPr>
          <a:xfrm>
            <a:off x="3142179" y="6254472"/>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eorgia" panose="02040502050405020303" pitchFamily="18" charset="0"/>
                <a:ea typeface="Open Sans Condensed" panose="020B0606030504020204" pitchFamily="34" charset="0"/>
                <a:cs typeface="Open Sans Condensed" panose="020B0606030504020204" pitchFamily="34" charset="0"/>
              </a:rPr>
              <a:t>– Source Task – </a:t>
            </a:r>
          </a:p>
        </p:txBody>
      </p:sp>
    </p:spTree>
    <p:extLst>
      <p:ext uri="{BB962C8B-B14F-4D97-AF65-F5344CB8AC3E}">
        <p14:creationId xmlns:p14="http://schemas.microsoft.com/office/powerpoint/2010/main" val="87853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15E6DE6-A986-9CBC-74A3-2B789BAA1F8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Have you watched me tell my story?</a:t>
            </a:r>
          </a:p>
        </p:txBody>
      </p:sp>
      <p:pic>
        <p:nvPicPr>
          <p:cNvPr id="5" name="Picture 4">
            <a:extLst>
              <a:ext uri="{FF2B5EF4-FFF2-40B4-BE49-F238E27FC236}">
                <a16:creationId xmlns:a16="http://schemas.microsoft.com/office/drawing/2014/main" id="{6680B426-9FEA-FBB6-ADDE-369DE7D2BC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70" y="-82203"/>
            <a:ext cx="12423731" cy="6988349"/>
          </a:xfrm>
          <a:prstGeom prst="rect">
            <a:avLst/>
          </a:prstGeom>
        </p:spPr>
      </p:pic>
      <p:sp>
        <p:nvSpPr>
          <p:cNvPr id="3" name="Title 2">
            <a:extLst>
              <a:ext uri="{FF2B5EF4-FFF2-40B4-BE49-F238E27FC236}">
                <a16:creationId xmlns:a16="http://schemas.microsoft.com/office/drawing/2014/main" id="{44AD1FFE-C544-681A-B38A-DD872AE96AE0}"/>
              </a:ext>
              <a:ext uri="{C183D7F6-B498-43B3-948B-1728B52AA6E4}">
                <adec:decorative xmlns:adec="http://schemas.microsoft.com/office/drawing/2017/decorative" val="1"/>
              </a:ext>
            </a:extLst>
          </p:cNvPr>
          <p:cNvSpPr txBox="1">
            <a:spLocks/>
          </p:cNvSpPr>
          <p:nvPr/>
        </p:nvSpPr>
        <p:spPr>
          <a:xfrm>
            <a:off x="573499" y="555170"/>
            <a:ext cx="919658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Have you watched me tell my story?</a:t>
            </a:r>
          </a:p>
        </p:txBody>
      </p:sp>
      <p:sp>
        <p:nvSpPr>
          <p:cNvPr id="33" name="TextBox 32">
            <a:extLst>
              <a:ext uri="{FF2B5EF4-FFF2-40B4-BE49-F238E27FC236}">
                <a16:creationId xmlns:a16="http://schemas.microsoft.com/office/drawing/2014/main" id="{B6A044F9-29D2-4937-D12E-3AF48F420C5F}"/>
              </a:ext>
            </a:extLst>
          </p:cNvPr>
          <p:cNvSpPr txBox="1"/>
          <p:nvPr/>
        </p:nvSpPr>
        <p:spPr>
          <a:xfrm>
            <a:off x="2941295" y="6089917"/>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Queen Victoria</a:t>
            </a:r>
          </a:p>
        </p:txBody>
      </p:sp>
      <p:pic>
        <p:nvPicPr>
          <p:cNvPr id="13" name="Picture 12" descr="Photograph of Queen Victoria from the video.">
            <a:extLst>
              <a:ext uri="{FF2B5EF4-FFF2-40B4-BE49-F238E27FC236}">
                <a16:creationId xmlns:a16="http://schemas.microsoft.com/office/drawing/2014/main" id="{56F1A36D-32A1-FE4D-B7EF-6FA8966AE3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2834" y="2233073"/>
            <a:ext cx="2702096" cy="3254400"/>
          </a:xfrm>
          <a:prstGeom prst="rect">
            <a:avLst/>
          </a:prstGeom>
        </p:spPr>
      </p:pic>
      <p:pic>
        <p:nvPicPr>
          <p:cNvPr id="25" name="Picture 24">
            <a:hlinkClick r:id="rId5"/>
            <a:extLst>
              <a:ext uri="{FF2B5EF4-FFF2-40B4-BE49-F238E27FC236}">
                <a16:creationId xmlns:a16="http://schemas.microsoft.com/office/drawing/2014/main" id="{06CC0225-F51D-0B88-C0B8-34C1A705606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4666" y="1534765"/>
            <a:ext cx="8396752" cy="4723173"/>
          </a:xfrm>
          <a:prstGeom prst="rect">
            <a:avLst/>
          </a:prstGeom>
        </p:spPr>
      </p:pic>
      <p:sp>
        <p:nvSpPr>
          <p:cNvPr id="32" name="TextBox 31">
            <a:extLst>
              <a:ext uri="{FF2B5EF4-FFF2-40B4-BE49-F238E27FC236}">
                <a16:creationId xmlns:a16="http://schemas.microsoft.com/office/drawing/2014/main" id="{744D4410-8CEC-E9FA-7C9B-94508FD9FA93}"/>
              </a:ext>
            </a:extLst>
          </p:cNvPr>
          <p:cNvSpPr txBox="1"/>
          <p:nvPr/>
        </p:nvSpPr>
        <p:spPr>
          <a:xfrm>
            <a:off x="-1103279" y="5560793"/>
            <a:ext cx="6275070" cy="830997"/>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Princess Sophia </a:t>
            </a:r>
          </a:p>
          <a:p>
            <a:pPr algn="ctr">
              <a:lnSpc>
                <a:spcPct val="100000"/>
              </a:lnSpc>
              <a:spcBef>
                <a:spcPts val="0"/>
              </a:spcBef>
              <a:defRPr/>
            </a:pPr>
            <a:r>
              <a:rPr lang="en-GB" sz="2400" b="1" spc="100" dirty="0" err="1">
                <a:solidFill>
                  <a:schemeClr val="bg1"/>
                </a:solidFill>
                <a:latin typeface="Gill Sans Nova Cond"/>
                <a:ea typeface="Open Sans Condensed" panose="020B0306030504020204" pitchFamily="34" charset="0"/>
                <a:cs typeface="Open Sans Condensed" panose="020B0306030504020204" pitchFamily="34" charset="0"/>
              </a:rPr>
              <a:t>Duleep</a:t>
            </a: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 Singh</a:t>
            </a:r>
          </a:p>
        </p:txBody>
      </p:sp>
      <p:pic>
        <p:nvPicPr>
          <p:cNvPr id="7" name="Picture 6" descr="Photograph of Sophia Duleep Singh from the video.">
            <a:extLst>
              <a:ext uri="{FF2B5EF4-FFF2-40B4-BE49-F238E27FC236}">
                <a16:creationId xmlns:a16="http://schemas.microsoft.com/office/drawing/2014/main" id="{0AB5E41F-D1AD-26E5-0A7A-F52EE0757D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66798" y="2576945"/>
            <a:ext cx="2141255" cy="2568452"/>
          </a:xfrm>
          <a:prstGeom prst="rect">
            <a:avLst/>
          </a:prstGeom>
        </p:spPr>
      </p:pic>
      <p:pic>
        <p:nvPicPr>
          <p:cNvPr id="29" name="Picture 28">
            <a:hlinkClick r:id="rId8"/>
            <a:extLst>
              <a:ext uri="{FF2B5EF4-FFF2-40B4-BE49-F238E27FC236}">
                <a16:creationId xmlns:a16="http://schemas.microsoft.com/office/drawing/2014/main" id="{D68CB819-B91F-4775-4C95-2E283DDA92D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51944" y="1710365"/>
            <a:ext cx="7772400" cy="4371975"/>
          </a:xfrm>
          <a:prstGeom prst="rect">
            <a:avLst/>
          </a:prstGeom>
        </p:spPr>
      </p:pic>
      <p:pic>
        <p:nvPicPr>
          <p:cNvPr id="11" name="Picture 10" descr="Photograph of Ina Sarah Forbes Banetta from the video.">
            <a:extLst>
              <a:ext uri="{FF2B5EF4-FFF2-40B4-BE49-F238E27FC236}">
                <a16:creationId xmlns:a16="http://schemas.microsoft.com/office/drawing/2014/main" id="{212CD383-8BC5-8824-8509-88BA8283AD1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89979" y="2552225"/>
            <a:ext cx="2265948" cy="2781803"/>
          </a:xfrm>
          <a:prstGeom prst="rect">
            <a:avLst/>
          </a:prstGeom>
        </p:spPr>
      </p:pic>
      <p:pic>
        <p:nvPicPr>
          <p:cNvPr id="31" name="Picture 30">
            <a:hlinkClick r:id="rId11"/>
            <a:extLst>
              <a:ext uri="{FF2B5EF4-FFF2-40B4-BE49-F238E27FC236}">
                <a16:creationId xmlns:a16="http://schemas.microsoft.com/office/drawing/2014/main" id="{6A676900-C8B8-072F-3987-3FCC019035DF}"/>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53042" y="1700847"/>
            <a:ext cx="7772400" cy="4371975"/>
          </a:xfrm>
          <a:prstGeom prst="rect">
            <a:avLst/>
          </a:prstGeom>
        </p:spPr>
      </p:pic>
      <p:sp>
        <p:nvSpPr>
          <p:cNvPr id="34" name="TextBox 33">
            <a:extLst>
              <a:ext uri="{FF2B5EF4-FFF2-40B4-BE49-F238E27FC236}">
                <a16:creationId xmlns:a16="http://schemas.microsoft.com/office/drawing/2014/main" id="{A244496A-52AA-1AB7-2348-8713429A872C}"/>
              </a:ext>
            </a:extLst>
          </p:cNvPr>
          <p:cNvSpPr txBox="1"/>
          <p:nvPr/>
        </p:nvSpPr>
        <p:spPr>
          <a:xfrm>
            <a:off x="6952015" y="5599167"/>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Sarah Forbes </a:t>
            </a:r>
            <a:r>
              <a:rPr lang="en-GB" sz="2400" b="1" spc="100" dirty="0" err="1">
                <a:solidFill>
                  <a:schemeClr val="bg1"/>
                </a:solidFill>
                <a:latin typeface="Gill Sans Nova Cond"/>
                <a:ea typeface="Open Sans Condensed" panose="020B0306030504020204" pitchFamily="34" charset="0"/>
                <a:cs typeface="Open Sans Condensed" panose="020B0306030504020204" pitchFamily="34" charset="0"/>
              </a:rPr>
              <a:t>Bonetta</a:t>
            </a:r>
            <a:endParaRPr lang="en-GB" sz="2400" b="1" spc="100" dirty="0">
              <a:solidFill>
                <a:schemeClr val="bg1"/>
              </a:solidFill>
              <a:latin typeface="Gill Sans Nova Cond"/>
              <a:ea typeface="Open Sans Condensed" panose="020B0306030504020204" pitchFamily="34" charset="0"/>
              <a:cs typeface="Open Sans Condensed" panose="020B0306030504020204" pitchFamily="34" charset="0"/>
            </a:endParaRPr>
          </a:p>
        </p:txBody>
      </p:sp>
    </p:spTree>
    <p:extLst>
      <p:ext uri="{BB962C8B-B14F-4D97-AF65-F5344CB8AC3E}">
        <p14:creationId xmlns:p14="http://schemas.microsoft.com/office/powerpoint/2010/main" val="45636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E6BBB-1ABD-0389-081A-2613E52C417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1" y="33817"/>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4832" y="640653"/>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u="none" strike="noStrike" kern="1200" cap="none" spc="100" normalizeH="0" baseline="0" noProof="0" dirty="0">
                <a:ln>
                  <a:noFill/>
                </a:ln>
                <a:solidFill>
                  <a:srgbClr val="3365A3"/>
                </a:solidFill>
                <a:effectLst/>
                <a:uLnTx/>
                <a:uFillTx/>
                <a:latin typeface="Gill Sans Nova Cond"/>
                <a:ea typeface="Open Sans Condensed" panose="020B0306030504020204" pitchFamily="34" charset="0"/>
                <a:cs typeface="Open Sans Condensed" panose="020B0306030504020204" pitchFamily="34" charset="0"/>
              </a:rPr>
              <a:t>Vocabulary</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641774"/>
            <a:ext cx="10613273" cy="446276"/>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history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solidFill>
                  <a:sysClr val="windowText" lastClr="000000"/>
                </a:solidFill>
                <a:effectLst/>
                <a:latin typeface="Georgia" panose="02040502050405020303" pitchFamily="18" charset="0"/>
                <a:ea typeface="Open Sans" panose="020B0606030504020204" pitchFamily="34" charset="0"/>
                <a:cs typeface="Open Sans" panose="020B0606030504020204" pitchFamily="34" charset="0"/>
              </a:rPr>
              <a:t>Learning about people, places and events from a long time ago to understand what life was like in the past</a:t>
            </a:r>
            <a:r>
              <a:rPr lang="en-GB" sz="1200" b="0" dirty="0">
                <a:solidFill>
                  <a:sysClr val="windowText" lastClr="000000"/>
                </a:solidFill>
                <a:latin typeface="Georgia" panose="02040502050405020303" pitchFamily="18" charset="0"/>
              </a:rPr>
              <a:t>.</a:t>
            </a:r>
          </a:p>
          <a:p>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9528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989516"/>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source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Items from the past that help us learn about what happened. </a:t>
            </a:r>
            <a:r>
              <a:rPr lang="en-GB" sz="1200" dirty="0">
                <a:effectLst/>
                <a:latin typeface="Georgia" panose="02040502050405020303" pitchFamily="18" charset="0"/>
                <a:ea typeface="Open Sans" panose="020B0606030504020204" pitchFamily="34" charset="0"/>
                <a:cs typeface="Open Sans" panose="020B0606030504020204" pitchFamily="34" charset="0"/>
              </a:rPr>
              <a:t>These might be portraits or documents.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228784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2339306"/>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evidence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Clues that help us understand and explain what life was like in the past.</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6228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659600"/>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portrait </a:t>
            </a:r>
            <a:r>
              <a:rPr lang="en-GB" sz="1200" dirty="0">
                <a:effectLst/>
                <a:latin typeface="Georgia" panose="02040502050405020303" pitchFamily="18" charset="0"/>
                <a:ea typeface="Open Sans" panose="020B0606030504020204" pitchFamily="34" charset="0"/>
                <a:cs typeface="Open Sans" panose="020B0606030504020204" pitchFamily="34" charset="0"/>
              </a:rPr>
              <a:t>  |   A picture or artwork of a person. It </a:t>
            </a:r>
            <a:r>
              <a:rPr lang="en-GB" sz="1200" dirty="0">
                <a:latin typeface="Georgia" panose="02040502050405020303" pitchFamily="18" charset="0"/>
                <a:ea typeface="Open Sans" panose="020B0606030504020204" pitchFamily="34" charset="0"/>
                <a:cs typeface="Open Sans" panose="020B0606030504020204" pitchFamily="34" charset="0"/>
              </a:rPr>
              <a:t>can be a painting, a photograph or even a sculpture</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9579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994642"/>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king or queen who leads a country and makes important decisions.</a:t>
            </a:r>
            <a:endParaRPr lang="en-GB" sz="12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329296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3329684"/>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empire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group of countries that were ruled over by one monarch or another country.</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62801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679474"/>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empress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woman who reigns over an empire</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96305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999768"/>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crown</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Something </a:t>
            </a:r>
            <a:r>
              <a:rPr lang="en-GB" sz="1200" dirty="0">
                <a:latin typeface="Georgia" panose="02040502050405020303" pitchFamily="18" charset="0"/>
                <a:ea typeface="Open Sans" panose="020B0606030504020204" pitchFamily="34" charset="0"/>
                <a:cs typeface="Open Sans" panose="020B0606030504020204" pitchFamily="34" charset="0"/>
              </a:rPr>
              <a:t>that a king or queen wears</a:t>
            </a:r>
            <a:r>
              <a:rPr lang="en-GB" sz="1200" dirty="0">
                <a:effectLst/>
                <a:latin typeface="Georgia" panose="02040502050405020303" pitchFamily="18" charset="0"/>
                <a:ea typeface="Open Sans" panose="020B0606030504020204" pitchFamily="34" charset="0"/>
                <a:cs typeface="Open Sans" panose="020B0606030504020204" pitchFamily="34" charset="0"/>
              </a:rPr>
              <a:t> on their head </a:t>
            </a:r>
            <a:r>
              <a:rPr lang="en-GB" sz="1200" dirty="0">
                <a:latin typeface="Georgia" panose="02040502050405020303" pitchFamily="18" charset="0"/>
                <a:ea typeface="Open Sans" panose="020B0606030504020204" pitchFamily="34" charset="0"/>
                <a:cs typeface="Open Sans" panose="020B0606030504020204" pitchFamily="34" charset="0"/>
              </a:rPr>
              <a:t>to show they have</a:t>
            </a:r>
            <a:r>
              <a:rPr lang="en-GB" sz="1200" dirty="0">
                <a:effectLst/>
                <a:latin typeface="Georgia" panose="02040502050405020303" pitchFamily="18" charset="0"/>
                <a:ea typeface="Open Sans" panose="020B0606030504020204" pitchFamily="34" charset="0"/>
                <a:cs typeface="Open Sans" panose="020B0606030504020204" pitchFamily="34" charset="0"/>
              </a:rPr>
              <a:t> power.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429809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4334810"/>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sceptre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A rod carried by monarchs as a symbol of their power.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63313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D3B661E-44BD-C123-4CE6-6F1D5FD2ED9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528" y="4887475"/>
            <a:ext cx="1662944" cy="1419046"/>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3"/>
        </a:solidFill>
        <a:effectLst/>
      </p:bgPr>
    </p:bg>
    <p:spTree>
      <p:nvGrpSpPr>
        <p:cNvPr id="1" name=""/>
        <p:cNvGrpSpPr/>
        <p:nvPr/>
      </p:nvGrpSpPr>
      <p:grpSpPr>
        <a:xfrm>
          <a:off x="0" y="0"/>
          <a:ext cx="0" cy="0"/>
          <a:chOff x="0" y="0"/>
          <a:chExt cx="0" cy="0"/>
        </a:xfrm>
      </p:grpSpPr>
      <p:sp>
        <p:nvSpPr>
          <p:cNvPr id="11" name="Title 10" hidden="1">
            <a:extLst>
              <a:ext uri="{FF2B5EF4-FFF2-40B4-BE49-F238E27FC236}">
                <a16:creationId xmlns:a16="http://schemas.microsoft.com/office/drawing/2014/main" id="{58C80740-F136-6F28-89E7-67996D6BC9BA}"/>
              </a:ext>
            </a:extLst>
          </p:cNvPr>
          <p:cNvSpPr>
            <a:spLocks noGrp="1"/>
          </p:cNvSpPr>
          <p:nvPr>
            <p:ph type="title"/>
          </p:nvPr>
        </p:nvSpPr>
        <p:spPr>
          <a:xfrm>
            <a:off x="796384" y="-1235181"/>
            <a:ext cx="10515600" cy="1325563"/>
          </a:xfrm>
        </p:spPr>
        <p:txBody>
          <a:bodyPr/>
          <a:lstStyle/>
          <a:p>
            <a:r>
              <a:rPr lang="en-US" dirty="0"/>
              <a:t>When did Queen</a:t>
            </a:r>
            <a:r>
              <a:rPr lang="en-US" baseline="0" dirty="0"/>
              <a:t> Victoria live?</a:t>
            </a:r>
            <a:endParaRPr lang="en-US" dirty="0"/>
          </a:p>
        </p:txBody>
      </p:sp>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690" y="-1"/>
            <a:ext cx="12357748" cy="6908121"/>
          </a:xfrm>
          <a:prstGeom prst="rect">
            <a:avLst/>
          </a:prstGeom>
        </p:spPr>
      </p:pic>
      <p:sp>
        <p:nvSpPr>
          <p:cNvPr id="3" name="Title 8">
            <a:extLst>
              <a:ext uri="{FF2B5EF4-FFF2-40B4-BE49-F238E27FC236}">
                <a16:creationId xmlns:a16="http://schemas.microsoft.com/office/drawing/2014/main" id="{F4503A46-E96A-F21D-5F55-C2633B04F788}"/>
              </a:ext>
            </a:extLst>
          </p:cNvPr>
          <p:cNvSpPr txBox="1">
            <a:spLocks/>
          </p:cNvSpPr>
          <p:nvPr/>
        </p:nvSpPr>
        <p:spPr>
          <a:xfrm>
            <a:off x="629360" y="732822"/>
            <a:ext cx="8133329" cy="2257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When did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Queen Victoria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live?</a:t>
            </a:r>
          </a:p>
        </p:txBody>
      </p:sp>
      <p:sp>
        <p:nvSpPr>
          <p:cNvPr id="23" name="Rectangle 22" descr="Section of a timeline labelled Now.">
            <a:extLst>
              <a:ext uri="{FF2B5EF4-FFF2-40B4-BE49-F238E27FC236}">
                <a16:creationId xmlns:a16="http://schemas.microsoft.com/office/drawing/2014/main" id="{4CF79FF0-4E6B-9D62-DA6D-E5A5E114CF15}"/>
              </a:ext>
            </a:extLst>
          </p:cNvPr>
          <p:cNvSpPr/>
          <p:nvPr/>
        </p:nvSpPr>
        <p:spPr>
          <a:xfrm>
            <a:off x="9691432" y="4918355"/>
            <a:ext cx="1826086" cy="360000"/>
          </a:xfrm>
          <a:prstGeom prst="rect">
            <a:avLst/>
          </a:prstGeom>
          <a:solidFill>
            <a:srgbClr val="3365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descr="A section of a timeline labelled 'further into the past', including an arrow pointing toward 'further into the past'.">
            <a:extLst>
              <a:ext uri="{FF2B5EF4-FFF2-40B4-BE49-F238E27FC236}">
                <a16:creationId xmlns:a16="http://schemas.microsoft.com/office/drawing/2014/main" id="{830D5CA8-1C19-4942-E8C6-42063AB407F4}"/>
              </a:ext>
            </a:extLst>
          </p:cNvPr>
          <p:cNvSpPr/>
          <p:nvPr/>
        </p:nvSpPr>
        <p:spPr>
          <a:xfrm>
            <a:off x="1405382" y="4918355"/>
            <a:ext cx="8237381" cy="360000"/>
          </a:xfrm>
          <a:prstGeom prst="rect">
            <a:avLst/>
          </a:prstGeom>
          <a:solidFill>
            <a:srgbClr val="839EBF">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DE94A64-A383-9672-8ABB-A63ED3402AA4}"/>
              </a:ext>
              <a:ext uri="{C183D7F6-B498-43B3-948B-1728B52AA6E4}">
                <adec:decorative xmlns:adec="http://schemas.microsoft.com/office/drawing/2017/decorative" val="1"/>
              </a:ext>
            </a:extLst>
          </p:cNvPr>
          <p:cNvSpPr txBox="1"/>
          <p:nvPr/>
        </p:nvSpPr>
        <p:spPr>
          <a:xfrm>
            <a:off x="1737970" y="4935261"/>
            <a:ext cx="2103461"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Further into the past</a:t>
            </a:r>
          </a:p>
        </p:txBody>
      </p:sp>
      <p:sp>
        <p:nvSpPr>
          <p:cNvPr id="9" name="TextBox 8">
            <a:extLst>
              <a:ext uri="{FF2B5EF4-FFF2-40B4-BE49-F238E27FC236}">
                <a16:creationId xmlns:a16="http://schemas.microsoft.com/office/drawing/2014/main" id="{FCF72206-60B7-1C59-137F-E5C7AFB49A46}"/>
              </a:ext>
              <a:ext uri="{C183D7F6-B498-43B3-948B-1728B52AA6E4}">
                <adec:decorative xmlns:adec="http://schemas.microsoft.com/office/drawing/2017/decorative" val="1"/>
              </a:ext>
            </a:extLst>
          </p:cNvPr>
          <p:cNvSpPr txBox="1"/>
          <p:nvPr/>
        </p:nvSpPr>
        <p:spPr>
          <a:xfrm>
            <a:off x="10314748" y="4949111"/>
            <a:ext cx="604653"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Now</a:t>
            </a:r>
          </a:p>
        </p:txBody>
      </p:sp>
      <p:sp>
        <p:nvSpPr>
          <p:cNvPr id="46" name="Left Arrow 45">
            <a:extLst>
              <a:ext uri="{FF2B5EF4-FFF2-40B4-BE49-F238E27FC236}">
                <a16:creationId xmlns:a16="http://schemas.microsoft.com/office/drawing/2014/main" id="{2B200786-714E-D6AA-7D85-C05349D83E48}"/>
              </a:ext>
              <a:ext uri="{C183D7F6-B498-43B3-948B-1728B52AA6E4}">
                <adec:decorative xmlns:adec="http://schemas.microsoft.com/office/drawing/2017/decorative" val="1"/>
              </a:ext>
            </a:extLst>
          </p:cNvPr>
          <p:cNvSpPr/>
          <p:nvPr/>
        </p:nvSpPr>
        <p:spPr>
          <a:xfrm>
            <a:off x="702201" y="4735256"/>
            <a:ext cx="706519" cy="726198"/>
          </a:xfrm>
          <a:prstGeom prst="leftArrow">
            <a:avLst/>
          </a:prstGeom>
          <a:solidFill>
            <a:srgbClr val="839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 painting of Queen Victoria sat on a throne holding a sceptre and wearing a crown.">
            <a:extLst>
              <a:ext uri="{FF2B5EF4-FFF2-40B4-BE49-F238E27FC236}">
                <a16:creationId xmlns:a16="http://schemas.microsoft.com/office/drawing/2014/main" id="{279C6D15-1BA4-A90C-6F8E-0A24856EAD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97971" y="773504"/>
            <a:ext cx="1988234" cy="2371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D35FA83-1F36-AAAE-D941-EBF2FC9D141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2142" y="147371"/>
            <a:ext cx="6259201" cy="3520800"/>
          </a:xfrm>
          <a:prstGeom prst="rect">
            <a:avLst/>
          </a:prstGeom>
        </p:spPr>
      </p:pic>
      <p:sp>
        <p:nvSpPr>
          <p:cNvPr id="59" name="Rectangle 58" descr="Diagram displaying when and how long Victoria lived in relation to the era known as the Victorian period.">
            <a:extLst>
              <a:ext uri="{FF2B5EF4-FFF2-40B4-BE49-F238E27FC236}">
                <a16:creationId xmlns:a16="http://schemas.microsoft.com/office/drawing/2014/main" id="{D6EE9799-112D-0F73-FCDE-6D462D32000E}"/>
              </a:ext>
              <a:ext uri="{C183D7F6-B498-43B3-948B-1728B52AA6E4}">
                <adec:decorative xmlns:adec="http://schemas.microsoft.com/office/drawing/2017/decorative" val="0"/>
              </a:ext>
            </a:extLst>
          </p:cNvPr>
          <p:cNvSpPr/>
          <p:nvPr/>
        </p:nvSpPr>
        <p:spPr>
          <a:xfrm>
            <a:off x="6809350" y="3303806"/>
            <a:ext cx="1965468" cy="359255"/>
          </a:xfrm>
          <a:prstGeom prst="rect">
            <a:avLst/>
          </a:prstGeom>
          <a:solidFill>
            <a:srgbClr val="3365A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Gill Sans Nova Cond"/>
                <a:ea typeface="Open Sans Condensed" panose="020B0306030504020204" pitchFamily="34" charset="0"/>
                <a:cs typeface="Open Sans Condensed" panose="020B0306030504020204" pitchFamily="34" charset="0"/>
              </a:rPr>
              <a:t>VICTORIAN PERIOD</a:t>
            </a:r>
          </a:p>
        </p:txBody>
      </p:sp>
      <p:grpSp>
        <p:nvGrpSpPr>
          <p:cNvPr id="12" name="Group 11">
            <a:extLst>
              <a:ext uri="{FF2B5EF4-FFF2-40B4-BE49-F238E27FC236}">
                <a16:creationId xmlns:a16="http://schemas.microsoft.com/office/drawing/2014/main" id="{05583691-E71B-B6C0-3C7B-A2457CCDAA7B}"/>
              </a:ext>
              <a:ext uri="{C183D7F6-B498-43B3-948B-1728B52AA6E4}">
                <adec:decorative xmlns:adec="http://schemas.microsoft.com/office/drawing/2017/decorative" val="1"/>
              </a:ext>
            </a:extLst>
          </p:cNvPr>
          <p:cNvGrpSpPr/>
          <p:nvPr/>
        </p:nvGrpSpPr>
        <p:grpSpPr>
          <a:xfrm>
            <a:off x="6594768" y="3704712"/>
            <a:ext cx="2180050" cy="1079689"/>
            <a:chOff x="6594768" y="3704712"/>
            <a:chExt cx="2180050" cy="1079689"/>
          </a:xfrm>
        </p:grpSpPr>
        <p:cxnSp>
          <p:nvCxnSpPr>
            <p:cNvPr id="30" name="Straight Connector 29">
              <a:extLst>
                <a:ext uri="{FF2B5EF4-FFF2-40B4-BE49-F238E27FC236}">
                  <a16:creationId xmlns:a16="http://schemas.microsoft.com/office/drawing/2014/main" id="{CBC9554E-DE1A-AADC-B72C-471A45A87591}"/>
                </a:ext>
                <a:ext uri="{C183D7F6-B498-43B3-948B-1728B52AA6E4}">
                  <adec:decorative xmlns:adec="http://schemas.microsoft.com/office/drawing/2017/decorative" val="1"/>
                </a:ext>
              </a:extLst>
            </p:cNvPr>
            <p:cNvCxnSpPr>
              <a:cxnSpLocks/>
            </p:cNvCxnSpPr>
            <p:nvPr/>
          </p:nvCxnSpPr>
          <p:spPr>
            <a:xfrm>
              <a:off x="7670173" y="4042228"/>
              <a:ext cx="0" cy="457229"/>
            </a:xfrm>
            <a:prstGeom prst="line">
              <a:avLst/>
            </a:prstGeom>
            <a:ln>
              <a:solidFill>
                <a:srgbClr val="839EBF"/>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00C503DC-DD46-F723-F6DC-50FC70A1B84D}"/>
                </a:ext>
                <a:ext uri="{C183D7F6-B498-43B3-948B-1728B52AA6E4}">
                  <adec:decorative xmlns:adec="http://schemas.microsoft.com/office/drawing/2017/decorative" val="1"/>
                </a:ext>
              </a:extLst>
            </p:cNvPr>
            <p:cNvSpPr/>
            <p:nvPr/>
          </p:nvSpPr>
          <p:spPr>
            <a:xfrm>
              <a:off x="6594768" y="3704712"/>
              <a:ext cx="2180050" cy="360000"/>
            </a:xfrm>
            <a:prstGeom prst="rect">
              <a:avLst/>
            </a:prstGeom>
            <a:solidFill>
              <a:srgbClr val="839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Georgia" panose="02040502050405020303" pitchFamily="18" charset="0"/>
              </a:endParaRPr>
            </a:p>
          </p:txBody>
        </p:sp>
        <p:sp>
          <p:nvSpPr>
            <p:cNvPr id="61" name="TextBox 60">
              <a:extLst>
                <a:ext uri="{FF2B5EF4-FFF2-40B4-BE49-F238E27FC236}">
                  <a16:creationId xmlns:a16="http://schemas.microsoft.com/office/drawing/2014/main" id="{491AA2EC-3088-21D9-2EE3-F4179771996D}"/>
                </a:ext>
                <a:ext uri="{C183D7F6-B498-43B3-948B-1728B52AA6E4}">
                  <adec:decorative xmlns:adec="http://schemas.microsoft.com/office/drawing/2017/decorative" val="1"/>
                </a:ext>
              </a:extLst>
            </p:cNvPr>
            <p:cNvSpPr txBox="1"/>
            <p:nvPr/>
          </p:nvSpPr>
          <p:spPr>
            <a:xfrm>
              <a:off x="7125906" y="4476624"/>
              <a:ext cx="1371600" cy="307777"/>
            </a:xfrm>
            <a:prstGeom prst="rect">
              <a:avLst/>
            </a:prstGeom>
            <a:noFill/>
          </p:spPr>
          <p:txBody>
            <a:bodyPr wrap="square" rtlCol="0">
              <a:spAutoFit/>
            </a:bodyPr>
            <a:lstStyle/>
            <a:p>
              <a:r>
                <a:rPr lang="en-US" sz="1400" dirty="0">
                  <a:latin typeface="Georgia" panose="02040502050405020303" pitchFamily="18" charset="0"/>
                </a:rPr>
                <a:t>Queen Victoria</a:t>
              </a:r>
            </a:p>
          </p:txBody>
        </p:sp>
      </p:grpSp>
      <p:sp>
        <p:nvSpPr>
          <p:cNvPr id="10" name="TextBox 9">
            <a:extLst>
              <a:ext uri="{FF2B5EF4-FFF2-40B4-BE49-F238E27FC236}">
                <a16:creationId xmlns:a16="http://schemas.microsoft.com/office/drawing/2014/main" id="{20655357-5662-0A74-FD83-4BA89304F7B0}"/>
              </a:ext>
            </a:extLst>
          </p:cNvPr>
          <p:cNvSpPr txBox="1"/>
          <p:nvPr/>
        </p:nvSpPr>
        <p:spPr>
          <a:xfrm>
            <a:off x="9248102" y="2702673"/>
            <a:ext cx="2063961" cy="523220"/>
          </a:xfrm>
          <a:prstGeom prst="rect">
            <a:avLst/>
          </a:prstGeom>
          <a:noFill/>
        </p:spPr>
        <p:txBody>
          <a:bodyPr wrap="square" rtlCol="0">
            <a:spAutoFit/>
          </a:bodyPr>
          <a:lstStyle/>
          <a:p>
            <a:r>
              <a:rPr lang="en-US" sz="1400" dirty="0">
                <a:latin typeface="Georgia" panose="02040502050405020303" pitchFamily="18" charset="0"/>
              </a:rPr>
              <a:t>Victoria was born </a:t>
            </a:r>
          </a:p>
          <a:p>
            <a:r>
              <a:rPr lang="en-US" sz="1400" dirty="0">
                <a:latin typeface="Georgia" panose="02040502050405020303" pitchFamily="18" charset="0"/>
              </a:rPr>
              <a:t>over 200 years ago!</a:t>
            </a:r>
          </a:p>
        </p:txBody>
      </p:sp>
      <p:pic>
        <p:nvPicPr>
          <p:cNvPr id="5" name="Picture 4">
            <a:extLst>
              <a:ext uri="{FF2B5EF4-FFF2-40B4-BE49-F238E27FC236}">
                <a16:creationId xmlns:a16="http://schemas.microsoft.com/office/drawing/2014/main" id="{4927DBD2-6955-DEF9-BA58-66EE81A7352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81764" y="548282"/>
            <a:ext cx="1064895" cy="1157603"/>
          </a:xfrm>
          <a:prstGeom prst="rect">
            <a:avLst/>
          </a:prstGeom>
        </p:spPr>
      </p:pic>
      <p:pic>
        <p:nvPicPr>
          <p:cNvPr id="26" name="Picture 25">
            <a:extLst>
              <a:ext uri="{FF2B5EF4-FFF2-40B4-BE49-F238E27FC236}">
                <a16:creationId xmlns:a16="http://schemas.microsoft.com/office/drawing/2014/main" id="{EB370EF9-C9B1-E0D5-6BF8-86488D34C2B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pic>
        <p:nvPicPr>
          <p:cNvPr id="24" name="Picture 23">
            <a:extLst>
              <a:ext uri="{FF2B5EF4-FFF2-40B4-BE49-F238E27FC236}">
                <a16:creationId xmlns:a16="http://schemas.microsoft.com/office/drawing/2014/main" id="{4A2A936D-5BDF-EFDE-4C36-301FBF041A34}"/>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5491687"/>
            <a:ext cx="12185706" cy="726198"/>
          </a:xfrm>
          <a:prstGeom prst="rect">
            <a:avLst/>
          </a:prstGeom>
        </p:spPr>
      </p:pic>
    </p:spTree>
    <p:extLst>
      <p:ext uri="{BB962C8B-B14F-4D97-AF65-F5344CB8AC3E}">
        <p14:creationId xmlns:p14="http://schemas.microsoft.com/office/powerpoint/2010/main" val="365416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598B"/>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9ACCB2-D27F-A901-12D9-484677299157}"/>
              </a:ext>
            </a:extLst>
          </p:cNvPr>
          <p:cNvSpPr>
            <a:spLocks noGrp="1"/>
          </p:cNvSpPr>
          <p:nvPr>
            <p:ph type="title"/>
          </p:nvPr>
        </p:nvSpPr>
        <p:spPr>
          <a:xfrm>
            <a:off x="796641" y="-1142159"/>
            <a:ext cx="10515600" cy="1325563"/>
          </a:xfrm>
        </p:spPr>
        <p:txBody>
          <a:bodyPr/>
          <a:lstStyle/>
          <a:p>
            <a:r>
              <a:rPr lang="en-US" dirty="0"/>
              <a:t>Do you remember these sources?</a:t>
            </a:r>
          </a:p>
        </p:txBody>
      </p:sp>
      <p:pic>
        <p:nvPicPr>
          <p:cNvPr id="7" name="Picture 6">
            <a:extLst>
              <a:ext uri="{FF2B5EF4-FFF2-40B4-BE49-F238E27FC236}">
                <a16:creationId xmlns:a16="http://schemas.microsoft.com/office/drawing/2014/main" id="{DAEA262D-50A7-0B0A-0226-E71A52D99A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339" y="-75157"/>
            <a:ext cx="12963973" cy="7292235"/>
          </a:xfrm>
          <a:prstGeom prst="rect">
            <a:avLst/>
          </a:prstGeom>
        </p:spPr>
      </p:pic>
      <p:pic>
        <p:nvPicPr>
          <p:cNvPr id="3" name="Picture 2" descr="Portrait of Queen Victoria, sitting on throne holding a globe and a sceptre and wearing a crown.">
            <a:extLst>
              <a:ext uri="{FF2B5EF4-FFF2-40B4-BE49-F238E27FC236}">
                <a16:creationId xmlns:a16="http://schemas.microsoft.com/office/drawing/2014/main" id="{F8B8A61A-09AB-8981-9C05-76F8E01C7D7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94343" y="1770041"/>
            <a:ext cx="3977761" cy="47439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hotograph of Victoria sitting in a dark dress, facing to the side.">
            <a:extLst>
              <a:ext uri="{FF2B5EF4-FFF2-40B4-BE49-F238E27FC236}">
                <a16:creationId xmlns:a16="http://schemas.microsoft.com/office/drawing/2014/main" id="{770658E5-57E7-F4B2-D72A-0024FDE094EB}"/>
              </a:ext>
            </a:extLst>
          </p:cNvPr>
          <p:cNvPicPr>
            <a:picLocks noGrp="1" noChangeAspect="1" noChangeArrowheads="1"/>
          </p:cNvPicPr>
          <p:nvPr>
            <p:ph idx="1"/>
          </p:nvPr>
        </p:nvPicPr>
        <p:blipFill rotWithShape="1">
          <a:blip r:embed="rId5" cstate="screen">
            <a:extLst>
              <a:ext uri="{28A0092B-C50C-407E-A947-70E740481C1C}">
                <a14:useLocalDpi xmlns:a14="http://schemas.microsoft.com/office/drawing/2010/main"/>
              </a:ext>
            </a:extLst>
          </a:blip>
          <a:srcRect t="-538"/>
          <a:stretch/>
        </p:blipFill>
        <p:spPr bwMode="auto">
          <a:xfrm>
            <a:off x="1865878" y="1870364"/>
            <a:ext cx="3383280" cy="4557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66FC0BB-273B-F58D-8726-D593A9D9B31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83007" y="499028"/>
            <a:ext cx="12963974" cy="7292235"/>
          </a:xfrm>
          <a:prstGeom prst="rect">
            <a:avLst/>
          </a:prstGeom>
        </p:spPr>
      </p:pic>
      <p:pic>
        <p:nvPicPr>
          <p:cNvPr id="14" name="Picture 13">
            <a:extLst>
              <a:ext uri="{FF2B5EF4-FFF2-40B4-BE49-F238E27FC236}">
                <a16:creationId xmlns:a16="http://schemas.microsoft.com/office/drawing/2014/main" id="{ACB336DC-A4B2-D2FC-CD25-3D38C5B7233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1007529" y="1606264"/>
            <a:ext cx="9039321" cy="5084618"/>
          </a:xfrm>
          <a:prstGeom prst="rect">
            <a:avLst/>
          </a:prstGeom>
        </p:spPr>
      </p:pic>
      <p:sp>
        <p:nvSpPr>
          <p:cNvPr id="13" name="Title 8">
            <a:extLst>
              <a:ext uri="{FF2B5EF4-FFF2-40B4-BE49-F238E27FC236}">
                <a16:creationId xmlns:a16="http://schemas.microsoft.com/office/drawing/2014/main" id="{EC774FA0-6DDB-2F20-49D3-B6D82F556320}"/>
              </a:ext>
            </a:extLst>
          </p:cNvPr>
          <p:cNvSpPr txBox="1">
            <a:spLocks/>
          </p:cNvSpPr>
          <p:nvPr/>
        </p:nvSpPr>
        <p:spPr>
          <a:xfrm>
            <a:off x="2154044" y="-159581"/>
            <a:ext cx="8133329" cy="1446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defRPr/>
            </a:pPr>
            <a:endParaRPr lang="en-GB" sz="5400" spc="100" dirty="0">
              <a:solidFill>
                <a:schemeClr val="bg1"/>
              </a:solidFill>
              <a:latin typeface="Gill Sans MT Condensed" panose="020B0506020104020203" pitchFamily="34" charset="77"/>
              <a:ea typeface="Open Sans Condensed" panose="020B0606030504020204" pitchFamily="34" charset="0"/>
              <a:cs typeface="Open Sans Condensed" panose="020B0606030504020204" pitchFamily="34" charset="0"/>
            </a:endParaRPr>
          </a:p>
          <a:p>
            <a:pPr algn="ctr">
              <a:lnSpc>
                <a:spcPct val="800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Do you remember these sources?</a:t>
            </a:r>
          </a:p>
        </p:txBody>
      </p:sp>
    </p:spTree>
    <p:extLst>
      <p:ext uri="{BB962C8B-B14F-4D97-AF65-F5344CB8AC3E}">
        <p14:creationId xmlns:p14="http://schemas.microsoft.com/office/powerpoint/2010/main" val="405327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a:extLst>
            <a:ext uri="{FF2B5EF4-FFF2-40B4-BE49-F238E27FC236}">
              <a16:creationId xmlns:a16="http://schemas.microsoft.com/office/drawing/2014/main" id="{B2719426-419C-63DC-B5A5-6EFADF07DF00}"/>
            </a:ext>
          </a:extLst>
        </p:cNvPr>
        <p:cNvGrpSpPr/>
        <p:nvPr/>
      </p:nvGrpSpPr>
      <p:grpSpPr>
        <a:xfrm>
          <a:off x="0" y="0"/>
          <a:ext cx="0" cy="0"/>
          <a:chOff x="0" y="0"/>
          <a:chExt cx="0" cy="0"/>
        </a:xfrm>
      </p:grpSpPr>
      <p:sp>
        <p:nvSpPr>
          <p:cNvPr id="3" name="Title 2" hidden="1">
            <a:extLst>
              <a:ext uri="{FF2B5EF4-FFF2-40B4-BE49-F238E27FC236}">
                <a16:creationId xmlns:a16="http://schemas.microsoft.com/office/drawing/2014/main" id="{F72FE0CD-0798-4B99-420A-457A19E7649E}"/>
              </a:ext>
            </a:extLst>
          </p:cNvPr>
          <p:cNvSpPr>
            <a:spLocks noGrp="1"/>
          </p:cNvSpPr>
          <p:nvPr>
            <p:ph type="title"/>
          </p:nvPr>
        </p:nvSpPr>
        <p:spPr>
          <a:xfrm>
            <a:off x="604359" y="-1325563"/>
            <a:ext cx="10515600" cy="1325563"/>
          </a:xfrm>
        </p:spPr>
        <p:txBody>
          <a:bodyPr/>
          <a:lstStyle/>
          <a:p>
            <a:r>
              <a:rPr lang="en-US" dirty="0"/>
              <a:t>How does this source help tell Victoria’s</a:t>
            </a:r>
            <a:r>
              <a:rPr lang="en-US" baseline="0" dirty="0"/>
              <a:t> story?</a:t>
            </a:r>
            <a:endParaRPr lang="en-US" dirty="0"/>
          </a:p>
        </p:txBody>
      </p:sp>
      <p:pic>
        <p:nvPicPr>
          <p:cNvPr id="6" name="Picture 5">
            <a:extLst>
              <a:ext uri="{FF2B5EF4-FFF2-40B4-BE49-F238E27FC236}">
                <a16:creationId xmlns:a16="http://schemas.microsoft.com/office/drawing/2014/main" id="{88DE9FD3-A956-FA57-6C6F-0921E5C907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845"/>
            <a:ext cx="12191999" cy="6911689"/>
          </a:xfrm>
          <a:prstGeom prst="rect">
            <a:avLst/>
          </a:prstGeom>
        </p:spPr>
      </p:pic>
      <p:sp>
        <p:nvSpPr>
          <p:cNvPr id="4" name="Title 8">
            <a:extLst>
              <a:ext uri="{FF2B5EF4-FFF2-40B4-BE49-F238E27FC236}">
                <a16:creationId xmlns:a16="http://schemas.microsoft.com/office/drawing/2014/main" id="{6EAD9B39-7689-953E-9DA6-9B873EEB0765}"/>
              </a:ext>
            </a:extLst>
          </p:cNvPr>
          <p:cNvSpPr txBox="1">
            <a:spLocks/>
          </p:cNvSpPr>
          <p:nvPr/>
        </p:nvSpPr>
        <p:spPr>
          <a:xfrm>
            <a:off x="604359" y="703540"/>
            <a:ext cx="8133329" cy="2257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How does this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source help tell</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Victoria’s story?</a:t>
            </a:r>
          </a:p>
        </p:txBody>
      </p:sp>
      <p:pic>
        <p:nvPicPr>
          <p:cNvPr id="2" name="Picture 2" descr="Portrait of Queen Victoria, sitting on throne holding a globe and a sceptre and wearing a crown.">
            <a:extLst>
              <a:ext uri="{FF2B5EF4-FFF2-40B4-BE49-F238E27FC236}">
                <a16:creationId xmlns:a16="http://schemas.microsoft.com/office/drawing/2014/main" id="{0A8490C0-6185-A047-1EA9-1639545EDA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4005" y="627727"/>
            <a:ext cx="4505300" cy="5426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412F08-5DAD-6657-E596-2CD924EC297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95044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0D6C3A6-BBDD-A720-85BF-2261EEBBC429}"/>
              </a:ext>
            </a:extLst>
          </p:cNvPr>
          <p:cNvSpPr>
            <a:spLocks noGrp="1"/>
          </p:cNvSpPr>
          <p:nvPr>
            <p:ph type="title"/>
          </p:nvPr>
        </p:nvSpPr>
        <p:spPr>
          <a:xfrm>
            <a:off x="618121" y="-1180085"/>
            <a:ext cx="10515600" cy="1325563"/>
          </a:xfrm>
        </p:spPr>
        <p:txBody>
          <a:bodyPr/>
          <a:lstStyle/>
          <a:p>
            <a:r>
              <a:rPr lang="en-US" dirty="0"/>
              <a:t>Source</a:t>
            </a:r>
            <a:r>
              <a:rPr lang="en-US" baseline="0" dirty="0"/>
              <a:t> close-up</a:t>
            </a:r>
            <a:endParaRPr lang="en-US" dirty="0"/>
          </a:p>
        </p:txBody>
      </p:sp>
      <p:pic>
        <p:nvPicPr>
          <p:cNvPr id="10" name="Picture 9">
            <a:extLst>
              <a:ext uri="{FF2B5EF4-FFF2-40B4-BE49-F238E27FC236}">
                <a16:creationId xmlns:a16="http://schemas.microsoft.com/office/drawing/2014/main" id="{959A5AC8-A3E6-5DA9-CCBC-EDF41B74EE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 y="-1"/>
            <a:ext cx="12180272" cy="6905041"/>
          </a:xfrm>
          <a:prstGeom prst="rect">
            <a:avLst/>
          </a:prstGeom>
        </p:spPr>
      </p:pic>
      <p:sp>
        <p:nvSpPr>
          <p:cNvPr id="2" name="Title 8">
            <a:extLst>
              <a:ext uri="{FF2B5EF4-FFF2-40B4-BE49-F238E27FC236}">
                <a16:creationId xmlns:a16="http://schemas.microsoft.com/office/drawing/2014/main" id="{52BA77B3-BAC7-CB7C-CB2C-DB0A0ED3C1C6}"/>
              </a:ext>
            </a:extLst>
          </p:cNvPr>
          <p:cNvSpPr txBox="1">
            <a:spLocks/>
          </p:cNvSpPr>
          <p:nvPr/>
        </p:nvSpPr>
        <p:spPr>
          <a:xfrm>
            <a:off x="604360" y="703540"/>
            <a:ext cx="4425154" cy="2257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How does this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source help tell</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Victoria’s story?</a:t>
            </a:r>
          </a:p>
        </p:txBody>
      </p:sp>
      <p:pic>
        <p:nvPicPr>
          <p:cNvPr id="7" name="Picture 2" descr="Portrait of Queen Victoria, sitting on throne holding a globe and a sceptre and wearing a crown.">
            <a:extLst>
              <a:ext uri="{FF2B5EF4-FFF2-40B4-BE49-F238E27FC236}">
                <a16:creationId xmlns:a16="http://schemas.microsoft.com/office/drawing/2014/main" id="{7804806D-5B5F-4D89-BA33-42CDE7C2BA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4005" y="627727"/>
            <a:ext cx="4505300" cy="542671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FC374EE-0223-DA98-67E2-1EFA5506E47F}"/>
              </a:ext>
              <a:ext uri="{C183D7F6-B498-43B3-948B-1728B52AA6E4}">
                <adec:decorative xmlns:adec="http://schemas.microsoft.com/office/drawing/2017/decorative" val="1"/>
              </a:ext>
            </a:extLst>
          </p:cNvPr>
          <p:cNvGrpSpPr/>
          <p:nvPr/>
        </p:nvGrpSpPr>
        <p:grpSpPr>
          <a:xfrm>
            <a:off x="7245926" y="958447"/>
            <a:ext cx="3269676" cy="3239476"/>
            <a:chOff x="6876069" y="495632"/>
            <a:chExt cx="3554649" cy="3548591"/>
          </a:xfrm>
        </p:grpSpPr>
        <p:sp>
          <p:nvSpPr>
            <p:cNvPr id="6" name="Rectangle 5" descr="A rectangle focusing on the crown.">
              <a:extLst>
                <a:ext uri="{FF2B5EF4-FFF2-40B4-BE49-F238E27FC236}">
                  <a16:creationId xmlns:a16="http://schemas.microsoft.com/office/drawing/2014/main" id="{C214468E-799B-D063-6662-AB97DDC26AD1}"/>
                </a:ext>
              </a:extLst>
            </p:cNvPr>
            <p:cNvSpPr/>
            <p:nvPr/>
          </p:nvSpPr>
          <p:spPr>
            <a:xfrm>
              <a:off x="8457585" y="495632"/>
              <a:ext cx="1147732" cy="733439"/>
            </a:xfrm>
            <a:prstGeom prst="rect">
              <a:avLst/>
            </a:prstGeom>
            <a:noFill/>
            <a:ln w="57150">
              <a:solidFill>
                <a:srgbClr val="3365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descr="A rectangle focusing on the globe.">
              <a:extLst>
                <a:ext uri="{FF2B5EF4-FFF2-40B4-BE49-F238E27FC236}">
                  <a16:creationId xmlns:a16="http://schemas.microsoft.com/office/drawing/2014/main" id="{711A0745-EE16-26DF-191F-1F1E1B8CACA3}"/>
                </a:ext>
              </a:extLst>
            </p:cNvPr>
            <p:cNvSpPr/>
            <p:nvPr/>
          </p:nvSpPr>
          <p:spPr>
            <a:xfrm>
              <a:off x="9105258" y="1803911"/>
              <a:ext cx="1325460" cy="1844091"/>
            </a:xfrm>
            <a:prstGeom prst="rect">
              <a:avLst/>
            </a:prstGeom>
            <a:noFill/>
            <a:ln w="57150">
              <a:solidFill>
                <a:srgbClr val="86A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descr="A rectangle focusing on the sceptre.">
              <a:extLst>
                <a:ext uri="{FF2B5EF4-FFF2-40B4-BE49-F238E27FC236}">
                  <a16:creationId xmlns:a16="http://schemas.microsoft.com/office/drawing/2014/main" id="{8CEA7AC5-3CDB-AE33-DB6B-29179EFEEC6C}"/>
                </a:ext>
              </a:extLst>
            </p:cNvPr>
            <p:cNvSpPr/>
            <p:nvPr/>
          </p:nvSpPr>
          <p:spPr>
            <a:xfrm>
              <a:off x="6876069" y="2627040"/>
              <a:ext cx="2789499" cy="1417183"/>
            </a:xfrm>
            <a:prstGeom prst="rect">
              <a:avLst/>
            </a:prstGeom>
            <a:noFill/>
            <a:ln w="57150">
              <a:solidFill>
                <a:srgbClr val="86A2C4">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11">
            <a:extLst>
              <a:ext uri="{FF2B5EF4-FFF2-40B4-BE49-F238E27FC236}">
                <a16:creationId xmlns:a16="http://schemas.microsoft.com/office/drawing/2014/main" id="{E5B2D972-749B-3F8F-EF26-6E015C0A0BA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06515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AB1778AE-E66B-5A66-41AD-1DC1C699E2A2}"/>
              </a:ext>
            </a:extLst>
          </p:cNvPr>
          <p:cNvSpPr>
            <a:spLocks noGrp="1"/>
          </p:cNvSpPr>
          <p:nvPr>
            <p:ph type="title"/>
          </p:nvPr>
        </p:nvSpPr>
        <p:spPr>
          <a:xfrm>
            <a:off x="838124" y="-1144159"/>
            <a:ext cx="10515600" cy="1325563"/>
          </a:xfrm>
        </p:spPr>
        <p:txBody>
          <a:bodyPr/>
          <a:lstStyle/>
          <a:p>
            <a:r>
              <a:rPr lang="en-US" dirty="0"/>
              <a:t>Look closer</a:t>
            </a:r>
          </a:p>
        </p:txBody>
      </p:sp>
      <p:pic>
        <p:nvPicPr>
          <p:cNvPr id="4" name="Picture 3">
            <a:extLst>
              <a:ext uri="{FF2B5EF4-FFF2-40B4-BE49-F238E27FC236}">
                <a16:creationId xmlns:a16="http://schemas.microsoft.com/office/drawing/2014/main" id="{03E2FE0D-D29E-6FD6-80A3-D9D61A337E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p:spPr>
      </p:pic>
      <p:sp>
        <p:nvSpPr>
          <p:cNvPr id="8" name="Title 8">
            <a:extLst>
              <a:ext uri="{FF2B5EF4-FFF2-40B4-BE49-F238E27FC236}">
                <a16:creationId xmlns:a16="http://schemas.microsoft.com/office/drawing/2014/main" id="{D9644CA8-D2B7-3E09-8082-7DD5744F5954}"/>
              </a:ext>
            </a:extLst>
          </p:cNvPr>
          <p:cNvSpPr txBox="1">
            <a:spLocks/>
          </p:cNvSpPr>
          <p:nvPr/>
        </p:nvSpPr>
        <p:spPr>
          <a:xfrm>
            <a:off x="524775" y="718521"/>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Look closer at this source…</a:t>
            </a:r>
          </a:p>
        </p:txBody>
      </p:sp>
      <p:pic>
        <p:nvPicPr>
          <p:cNvPr id="15" name="Picture 2" descr="Cropped section of portrait showing the crown.">
            <a:extLst>
              <a:ext uri="{FF2B5EF4-FFF2-40B4-BE49-F238E27FC236}">
                <a16:creationId xmlns:a16="http://schemas.microsoft.com/office/drawing/2014/main" id="{FBCFA605-54BE-42CA-632B-D7C2E86C7B5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52125" y="2403172"/>
            <a:ext cx="2005300" cy="154678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9C29841-6B16-BA5A-7784-7903516EC946}"/>
              </a:ext>
            </a:extLst>
          </p:cNvPr>
          <p:cNvSpPr/>
          <p:nvPr/>
        </p:nvSpPr>
        <p:spPr>
          <a:xfrm>
            <a:off x="321440" y="4197158"/>
            <a:ext cx="3685309" cy="1450427"/>
          </a:xfrm>
          <a:prstGeom prst="rect">
            <a:avLst/>
          </a:prstGeom>
          <a:noFill/>
          <a:ln w="63500">
            <a:solidFill>
              <a:srgbClr val="3365A3"/>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The crown is a symbol </a:t>
            </a:r>
          </a:p>
          <a:p>
            <a:pPr algn="ctr"/>
            <a:r>
              <a:rPr lang="en-US" dirty="0">
                <a:solidFill>
                  <a:schemeClr val="tx1"/>
                </a:solidFill>
                <a:latin typeface="Georgia" panose="02040502050405020303" pitchFamily="18" charset="0"/>
              </a:rPr>
              <a:t>of Victoria’s royal power.</a:t>
            </a:r>
          </a:p>
        </p:txBody>
      </p:sp>
      <p:pic>
        <p:nvPicPr>
          <p:cNvPr id="13" name="Picture 2" descr="Cropped section of portrait showing the sceptre.">
            <a:extLst>
              <a:ext uri="{FF2B5EF4-FFF2-40B4-BE49-F238E27FC236}">
                <a16:creationId xmlns:a16="http://schemas.microsoft.com/office/drawing/2014/main" id="{1BA9D685-74AC-A733-ABC3-33C0DD0A76F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51823" y="2384334"/>
            <a:ext cx="2688203" cy="151525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4E658F4-8DB3-C647-8667-D5F9BC9F9D8E}"/>
              </a:ext>
            </a:extLst>
          </p:cNvPr>
          <p:cNvSpPr/>
          <p:nvPr/>
        </p:nvSpPr>
        <p:spPr>
          <a:xfrm>
            <a:off x="4253345" y="4193064"/>
            <a:ext cx="3685309" cy="1450427"/>
          </a:xfrm>
          <a:prstGeom prst="rect">
            <a:avLst/>
          </a:prstGeom>
          <a:noFill/>
          <a:ln w="63500">
            <a:solidFill>
              <a:srgbClr val="3365A3"/>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The scepter is another symbol </a:t>
            </a:r>
          </a:p>
          <a:p>
            <a:pPr algn="ctr"/>
            <a:r>
              <a:rPr lang="en-US" dirty="0">
                <a:solidFill>
                  <a:schemeClr val="tx1"/>
                </a:solidFill>
                <a:latin typeface="Georgia" panose="02040502050405020303" pitchFamily="18" charset="0"/>
              </a:rPr>
              <a:t>of Victoria’s power.</a:t>
            </a:r>
          </a:p>
        </p:txBody>
      </p:sp>
      <p:pic>
        <p:nvPicPr>
          <p:cNvPr id="16" name="Picture 2" descr="Cropped section of portrait showing the globe.">
            <a:extLst>
              <a:ext uri="{FF2B5EF4-FFF2-40B4-BE49-F238E27FC236}">
                <a16:creationId xmlns:a16="http://schemas.microsoft.com/office/drawing/2014/main" id="{B6E16558-7E59-AC29-D5A8-16E6726DC79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057066" y="1306561"/>
            <a:ext cx="1982809" cy="259302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F6BBB75A-E46B-3855-2990-8FAB29391AD0}"/>
              </a:ext>
            </a:extLst>
          </p:cNvPr>
          <p:cNvSpPr/>
          <p:nvPr/>
        </p:nvSpPr>
        <p:spPr>
          <a:xfrm>
            <a:off x="8185251" y="4193064"/>
            <a:ext cx="3685309" cy="1450427"/>
          </a:xfrm>
          <a:prstGeom prst="rect">
            <a:avLst/>
          </a:prstGeom>
          <a:noFill/>
          <a:ln w="63500">
            <a:solidFill>
              <a:srgbClr val="3365A3"/>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The globe shows </a:t>
            </a:r>
          </a:p>
          <a:p>
            <a:pPr algn="ctr"/>
            <a:r>
              <a:rPr lang="en-US" dirty="0">
                <a:solidFill>
                  <a:schemeClr val="tx1"/>
                </a:solidFill>
                <a:latin typeface="Georgia" panose="02040502050405020303" pitchFamily="18" charset="0"/>
              </a:rPr>
              <a:t>Victoria’s power in other </a:t>
            </a:r>
          </a:p>
          <a:p>
            <a:pPr algn="ctr"/>
            <a:r>
              <a:rPr lang="en-US" dirty="0">
                <a:solidFill>
                  <a:schemeClr val="tx1"/>
                </a:solidFill>
                <a:latin typeface="Georgia" panose="02040502050405020303" pitchFamily="18" charset="0"/>
              </a:rPr>
              <a:t>parts of the world.</a:t>
            </a:r>
          </a:p>
        </p:txBody>
      </p:sp>
      <p:pic>
        <p:nvPicPr>
          <p:cNvPr id="2" name="Picture 1">
            <a:extLst>
              <a:ext uri="{FF2B5EF4-FFF2-40B4-BE49-F238E27FC236}">
                <a16:creationId xmlns:a16="http://schemas.microsoft.com/office/drawing/2014/main" id="{2262D2DA-2155-450A-9DC3-44664B5169F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78768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F8AE45F-56E9-F891-0B50-27CF05A84966}"/>
              </a:ext>
            </a:extLst>
          </p:cNvPr>
          <p:cNvSpPr>
            <a:spLocks noGrp="1"/>
          </p:cNvSpPr>
          <p:nvPr>
            <p:ph type="title"/>
          </p:nvPr>
        </p:nvSpPr>
        <p:spPr>
          <a:xfrm>
            <a:off x="838125" y="-1125759"/>
            <a:ext cx="10515600" cy="1325563"/>
          </a:xfrm>
        </p:spPr>
        <p:txBody>
          <a:bodyPr/>
          <a:lstStyle/>
          <a:p>
            <a:r>
              <a:rPr lang="en-US" dirty="0"/>
              <a:t>Other</a:t>
            </a:r>
            <a:r>
              <a:rPr lang="en-US" baseline="0" dirty="0"/>
              <a:t> sources</a:t>
            </a:r>
            <a:endParaRPr lang="en-US" dirty="0"/>
          </a:p>
        </p:txBody>
      </p:sp>
      <p:pic>
        <p:nvPicPr>
          <p:cNvPr id="6" name="Picture 5">
            <a:extLst>
              <a:ext uri="{FF2B5EF4-FFF2-40B4-BE49-F238E27FC236}">
                <a16:creationId xmlns:a16="http://schemas.microsoft.com/office/drawing/2014/main" id="{446ACC00-0E65-EBC0-4A70-2505469E673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p:spPr>
      </p:pic>
      <p:sp>
        <p:nvSpPr>
          <p:cNvPr id="8" name="Title 8">
            <a:extLst>
              <a:ext uri="{FF2B5EF4-FFF2-40B4-BE49-F238E27FC236}">
                <a16:creationId xmlns:a16="http://schemas.microsoft.com/office/drawing/2014/main" id="{44FCEB67-0D68-8CC6-6F04-78F838F37794}"/>
              </a:ext>
            </a:extLst>
          </p:cNvPr>
          <p:cNvSpPr txBox="1">
            <a:spLocks/>
          </p:cNvSpPr>
          <p:nvPr/>
        </p:nvSpPr>
        <p:spPr>
          <a:xfrm>
            <a:off x="583319" y="757105"/>
            <a:ext cx="4666180" cy="2257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Other sources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about Queen Victoria</a:t>
            </a:r>
          </a:p>
        </p:txBody>
      </p:sp>
      <p:pic>
        <p:nvPicPr>
          <p:cNvPr id="7" name="Picture 6" descr="Photograph of a page of Queen Victoria's diary.">
            <a:extLst>
              <a:ext uri="{FF2B5EF4-FFF2-40B4-BE49-F238E27FC236}">
                <a16:creationId xmlns:a16="http://schemas.microsoft.com/office/drawing/2014/main" id="{472DF7FC-ECC9-6ACB-6E08-8BB4F76192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3571" y="644617"/>
            <a:ext cx="4083452" cy="5955034"/>
          </a:xfrm>
          <a:prstGeom prst="rect">
            <a:avLst/>
          </a:prstGeom>
        </p:spPr>
      </p:pic>
      <p:pic>
        <p:nvPicPr>
          <p:cNvPr id="4" name="Picture 3">
            <a:extLst>
              <a:ext uri="{FF2B5EF4-FFF2-40B4-BE49-F238E27FC236}">
                <a16:creationId xmlns:a16="http://schemas.microsoft.com/office/drawing/2014/main" id="{F54FA5A7-4817-6FAA-995A-13D56F415EC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1298964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TMSDE-177636704-55926</_dlc_DocId>
    <_dlc_DocIdUrl xmlns="6a0bfff4-67be-4a96-b973-4401e8ac1668">
      <Url>https://historicroyalpalaces2.sharepoint.com/sites/TMS_Digital_Engagement_Workspace/_layouts/15/DocIdRedir.aspx?ID=TMSDE-177636704-55926</Url>
      <Description>TMSDE-177636704-55926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ecbaf607731c9d2ed15fede415985a53">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adede733c91aed84a6440150bb4cb41b"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7F2441-92A8-4F9E-B90E-C02E3C912DDA}">
  <ds:schemaRefs>
    <ds:schemaRef ds:uri="http://schemas.microsoft.com/sharepoint/events"/>
  </ds:schemaRefs>
</ds:datastoreItem>
</file>

<file path=customXml/itemProps2.xml><?xml version="1.0" encoding="utf-8"?>
<ds:datastoreItem xmlns:ds="http://schemas.openxmlformats.org/officeDocument/2006/customXml" ds:itemID="{02E2071F-D9C5-46D8-817F-976C706672D0}">
  <ds:schemaRefs>
    <ds:schemaRef ds:uri="http://schemas.microsoft.com/sharepoint/v3/contenttype/forms"/>
  </ds:schemaRefs>
</ds:datastoreItem>
</file>

<file path=customXml/itemProps3.xml><?xml version="1.0" encoding="utf-8"?>
<ds:datastoreItem xmlns:ds="http://schemas.openxmlformats.org/officeDocument/2006/customXml" ds:itemID="{2F1F7D27-37ED-4715-BF08-39A8FE708ABF}">
  <ds:schemaRefs>
    <ds:schemaRef ds:uri="http://purl.org/dc/elements/1.1/"/>
    <ds:schemaRef ds:uri="311830fd-edab-4bb4-afbf-658c422cd60d"/>
    <ds:schemaRef ds:uri="http://schemas.microsoft.com/office/2006/documentManagement/types"/>
    <ds:schemaRef ds:uri="http://purl.org/dc/terms/"/>
    <ds:schemaRef ds:uri="http://schemas.microsoft.com/office/2006/metadata/properties"/>
    <ds:schemaRef ds:uri="c12aeb96-693d-4a38-af2e-b31719837d9a"/>
    <ds:schemaRef ds:uri="http://www.w3.org/XML/1998/namespace"/>
    <ds:schemaRef ds:uri="6a0bfff4-67be-4a96-b973-4401e8ac1668"/>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A3213324-F0D6-4092-AE4D-D05506484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4340</TotalTime>
  <Words>1709</Words>
  <Application>Microsoft Office PowerPoint</Application>
  <PresentationFormat>Widescreen</PresentationFormat>
  <Paragraphs>149</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Aptos</vt:lpstr>
      <vt:lpstr>Aptos Display</vt:lpstr>
      <vt:lpstr>Aptos Narrow</vt:lpstr>
      <vt:lpstr>Arial</vt:lpstr>
      <vt:lpstr>Calibri</vt:lpstr>
      <vt:lpstr>Georgia</vt:lpstr>
      <vt:lpstr>Gill Sans MT Condensed</vt:lpstr>
      <vt:lpstr>Gill Sans Nova Cond</vt:lpstr>
      <vt:lpstr>swiss721light</vt:lpstr>
      <vt:lpstr>Office Theme</vt:lpstr>
      <vt:lpstr>Queen Victoria source task</vt:lpstr>
      <vt:lpstr>Have you watched me tell my story?</vt:lpstr>
      <vt:lpstr>Vocabulary</vt:lpstr>
      <vt:lpstr>When did Queen Victoria live?</vt:lpstr>
      <vt:lpstr>Do you remember these sources?</vt:lpstr>
      <vt:lpstr>How does this source help tell Victoria’s story?</vt:lpstr>
      <vt:lpstr>Source close-up</vt:lpstr>
      <vt:lpstr>Look closer</vt:lpstr>
      <vt:lpstr>Other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Elizabeth I Source Task</dc:title>
  <dc:creator>Stuart Tiffany</dc:creator>
  <cp:lastModifiedBy>Rosie Cooper</cp:lastModifiedBy>
  <cp:revision>373</cp:revision>
  <dcterms:created xsi:type="dcterms:W3CDTF">2024-12-28T10:26:57Z</dcterms:created>
  <dcterms:modified xsi:type="dcterms:W3CDTF">2025-03-28T14:07:06Z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31399e97-4377-4e88-97ef-24f66d8000ee</vt:lpwstr>
  </property>
  <property fmtid="{D5CDD505-2E9C-101B-9397-08002B2CF9AE}" pid="4" name="MediaServiceImageTags">
    <vt:lpwstr/>
  </property>
</Properties>
</file>