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6176" userDrawn="1">
          <p15:clr>
            <a:srgbClr val="A4A3A4"/>
          </p15:clr>
        </p15:guide>
        <p15:guide id="3" pos="3908" userDrawn="1">
          <p15:clr>
            <a:srgbClr val="A4A3A4"/>
          </p15:clr>
        </p15:guide>
        <p15:guide id="4" pos="2683" userDrawn="1">
          <p15:clr>
            <a:srgbClr val="A4A3A4"/>
          </p15:clr>
        </p15:guide>
        <p15:guide id="5" pos="7401" userDrawn="1">
          <p15:clr>
            <a:srgbClr val="A4A3A4"/>
          </p15:clr>
        </p15:guide>
        <p15:guide id="6" pos="5586" userDrawn="1">
          <p15:clr>
            <a:srgbClr val="A4A3A4"/>
          </p15:clr>
        </p15:guide>
        <p15:guide id="7" pos="5722" userDrawn="1">
          <p15:clr>
            <a:srgbClr val="A4A3A4"/>
          </p15:clr>
        </p15:guide>
        <p15:guide id="8" pos="4362" userDrawn="1">
          <p15:clr>
            <a:srgbClr val="A4A3A4"/>
          </p15:clr>
        </p15:guide>
        <p15:guide id="9" pos="4498" userDrawn="1">
          <p15:clr>
            <a:srgbClr val="A4A3A4"/>
          </p15:clr>
        </p15:guide>
        <p15:guide id="10" pos="279" userDrawn="1">
          <p15:clr>
            <a:srgbClr val="A4A3A4"/>
          </p15:clr>
        </p15:guide>
        <p15:guide id="11" orient="horz" pos="4178" userDrawn="1">
          <p15:clr>
            <a:srgbClr val="A4A3A4"/>
          </p15:clr>
        </p15:guide>
        <p15:guide id="12" orient="horz" pos="3748" userDrawn="1">
          <p15:clr>
            <a:srgbClr val="A4A3A4"/>
          </p15:clr>
        </p15:guide>
        <p15:guide id="13" pos="6312" userDrawn="1">
          <p15:clr>
            <a:srgbClr val="A4A3A4"/>
          </p15:clr>
        </p15:guide>
        <p15:guide id="14" pos="1481" userDrawn="1">
          <p15:clr>
            <a:srgbClr val="A4A3A4"/>
          </p15:clr>
        </p15:guide>
        <p15:guide id="15" pos="3885" userDrawn="1">
          <p15:clr>
            <a:srgbClr val="A4A3A4"/>
          </p15:clr>
        </p15:guide>
        <p15:guide id="16" pos="6289" userDrawn="1">
          <p15:clr>
            <a:srgbClr val="A4A3A4"/>
          </p15:clr>
        </p15:guide>
        <p15:guide id="17" pos="5087" userDrawn="1">
          <p15:clr>
            <a:srgbClr val="A4A3A4"/>
          </p15:clr>
        </p15:guide>
        <p15:guide id="18" orient="horz" pos="414" userDrawn="1">
          <p15:clr>
            <a:srgbClr val="A4A3A4"/>
          </p15:clr>
        </p15:guide>
        <p15:guide id="19" orient="horz" pos="572" userDrawn="1">
          <p15:clr>
            <a:srgbClr val="A4A3A4"/>
          </p15:clr>
        </p15:guide>
        <p15:guide id="20" orient="horz" pos="913" userDrawn="1">
          <p15:clr>
            <a:srgbClr val="A4A3A4"/>
          </p15:clr>
        </p15:guide>
        <p15:guide id="21" orient="horz" pos="2976" userDrawn="1">
          <p15:clr>
            <a:srgbClr val="A4A3A4"/>
          </p15:clr>
        </p15:guide>
        <p15:guide id="22" pos="3840" userDrawn="1">
          <p15:clr>
            <a:srgbClr val="A4A3A4"/>
          </p15:clr>
        </p15:guide>
        <p15:guide id="23" orient="horz" pos="187" userDrawn="1">
          <p15:clr>
            <a:srgbClr val="A4A3A4"/>
          </p15:clr>
        </p15:guide>
        <p15:guide id="24"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5A3"/>
    <a:srgbClr val="CC1632"/>
    <a:srgbClr val="3F265B"/>
    <a:srgbClr val="C58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67967D-4576-248D-BA41-3D888F32FCB5}" v="107" dt="2025-03-27T21:38:50.325"/>
    <p1510:client id="{57CAD5CA-4041-44FA-9F7B-ACE98C1B1EC5}" v="6" dt="2025-03-28T13:54:37.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84" d="100"/>
          <a:sy n="84" d="100"/>
        </p:scale>
        <p:origin x="96" y="366"/>
      </p:cViewPr>
      <p:guideLst>
        <p:guide orient="horz" pos="2137"/>
        <p:guide pos="6176"/>
        <p:guide pos="3908"/>
        <p:guide pos="2683"/>
        <p:guide pos="7401"/>
        <p:guide pos="5586"/>
        <p:guide pos="5722"/>
        <p:guide pos="4362"/>
        <p:guide pos="4498"/>
        <p:guide pos="279"/>
        <p:guide orient="horz" pos="4178"/>
        <p:guide orient="horz" pos="3748"/>
        <p:guide pos="6312"/>
        <p:guide pos="1481"/>
        <p:guide pos="3885"/>
        <p:guide pos="6289"/>
        <p:guide pos="5087"/>
        <p:guide orient="horz" pos="414"/>
        <p:guide orient="horz" pos="572"/>
        <p:guide orient="horz" pos="913"/>
        <p:guide orient="horz" pos="2976"/>
        <p:guide pos="3840"/>
        <p:guide orient="horz" pos="187"/>
        <p:guide orient="horz" pos="25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57CAD5CA-4041-44FA-9F7B-ACE98C1B1EC5}"/>
    <pc:docChg chg="undo custSel modSld">
      <pc:chgData name="Rosie Cooper" userId="bf124abb-9a2b-4602-9121-6ae61623fa8e" providerId="ADAL" clId="{57CAD5CA-4041-44FA-9F7B-ACE98C1B1EC5}" dt="2025-03-28T13:55:33.169" v="23" actId="478"/>
      <pc:docMkLst>
        <pc:docMk/>
      </pc:docMkLst>
      <pc:sldChg chg="addSp delSp modSp mod">
        <pc:chgData name="Rosie Cooper" userId="bf124abb-9a2b-4602-9121-6ae61623fa8e" providerId="ADAL" clId="{57CAD5CA-4041-44FA-9F7B-ACE98C1B1EC5}" dt="2025-03-28T13:55:21.302" v="19" actId="33553"/>
        <pc:sldMkLst>
          <pc:docMk/>
          <pc:sldMk cId="4191014491" sldId="257"/>
        </pc:sldMkLst>
        <pc:spChg chg="del mod modVis">
          <ac:chgData name="Rosie Cooper" userId="bf124abb-9a2b-4602-9121-6ae61623fa8e" providerId="ADAL" clId="{57CAD5CA-4041-44FA-9F7B-ACE98C1B1EC5}" dt="2025-03-28T13:55:12.771" v="15" actId="478"/>
          <ac:spMkLst>
            <pc:docMk/>
            <pc:sldMk cId="4191014491" sldId="257"/>
            <ac:spMk id="4" creationId="{E988BD15-0354-2841-EF07-92BCCCE197A5}"/>
          </ac:spMkLst>
        </pc:spChg>
        <pc:spChg chg="add del mod">
          <ac:chgData name="Rosie Cooper" userId="bf124abb-9a2b-4602-9121-6ae61623fa8e" providerId="ADAL" clId="{57CAD5CA-4041-44FA-9F7B-ACE98C1B1EC5}" dt="2025-03-28T13:55:18.476" v="18" actId="478"/>
          <ac:spMkLst>
            <pc:docMk/>
            <pc:sldMk cId="4191014491" sldId="257"/>
            <ac:spMk id="7" creationId="{0930F77B-2D90-6A86-C822-5CE21FD6820E}"/>
          </ac:spMkLst>
        </pc:spChg>
        <pc:spChg chg="mod">
          <ac:chgData name="Rosie Cooper" userId="bf124abb-9a2b-4602-9121-6ae61623fa8e" providerId="ADAL" clId="{57CAD5CA-4041-44FA-9F7B-ACE98C1B1EC5}" dt="2025-03-28T13:55:21.302" v="19" actId="33553"/>
          <ac:spMkLst>
            <pc:docMk/>
            <pc:sldMk cId="4191014491" sldId="257"/>
            <ac:spMk id="34" creationId="{732C9630-0E20-8479-5E8C-92C0B168317E}"/>
          </ac:spMkLst>
        </pc:spChg>
        <pc:spChg chg="mod">
          <ac:chgData name="Rosie Cooper" userId="bf124abb-9a2b-4602-9121-6ae61623fa8e" providerId="ADAL" clId="{57CAD5CA-4041-44FA-9F7B-ACE98C1B1EC5}" dt="2025-03-28T13:53:56.817" v="3" actId="6549"/>
          <ac:spMkLst>
            <pc:docMk/>
            <pc:sldMk cId="4191014491" sldId="257"/>
            <ac:spMk id="40" creationId="{A95A2337-639D-E27F-D7CB-38C4D7939750}"/>
          </ac:spMkLst>
        </pc:spChg>
        <pc:picChg chg="add del">
          <ac:chgData name="Rosie Cooper" userId="bf124abb-9a2b-4602-9121-6ae61623fa8e" providerId="ADAL" clId="{57CAD5CA-4041-44FA-9F7B-ACE98C1B1EC5}" dt="2025-03-28T13:55:16.242" v="17" actId="478"/>
          <ac:picMkLst>
            <pc:docMk/>
            <pc:sldMk cId="4191014491" sldId="257"/>
            <ac:picMk id="6" creationId="{CC937A8D-843C-9721-0899-D044028183E7}"/>
          </ac:picMkLst>
        </pc:picChg>
      </pc:sldChg>
      <pc:sldChg chg="delSp modSp mod">
        <pc:chgData name="Rosie Cooper" userId="bf124abb-9a2b-4602-9121-6ae61623fa8e" providerId="ADAL" clId="{57CAD5CA-4041-44FA-9F7B-ACE98C1B1EC5}" dt="2025-03-28T13:55:33.169" v="23" actId="478"/>
        <pc:sldMkLst>
          <pc:docMk/>
          <pc:sldMk cId="2653748676" sldId="258"/>
        </pc:sldMkLst>
        <pc:spChg chg="mod">
          <ac:chgData name="Rosie Cooper" userId="bf124abb-9a2b-4602-9121-6ae61623fa8e" providerId="ADAL" clId="{57CAD5CA-4041-44FA-9F7B-ACE98C1B1EC5}" dt="2025-03-28T13:55:04.981" v="12" actId="962"/>
          <ac:spMkLst>
            <pc:docMk/>
            <pc:sldMk cId="2653748676" sldId="258"/>
            <ac:spMk id="2" creationId="{4BDF63D0-DA15-2A16-391E-BDA0AD2AF499}"/>
          </ac:spMkLst>
        </pc:spChg>
        <pc:spChg chg="mod">
          <ac:chgData name="Rosie Cooper" userId="bf124abb-9a2b-4602-9121-6ae61623fa8e" providerId="ADAL" clId="{57CAD5CA-4041-44FA-9F7B-ACE98C1B1EC5}" dt="2025-03-28T13:55:06.296" v="13" actId="962"/>
          <ac:spMkLst>
            <pc:docMk/>
            <pc:sldMk cId="2653748676" sldId="258"/>
            <ac:spMk id="3" creationId="{78159748-F427-6A97-53CA-846C15125886}"/>
          </ac:spMkLst>
        </pc:spChg>
        <pc:spChg chg="del mod modVis">
          <ac:chgData name="Rosie Cooper" userId="bf124abb-9a2b-4602-9121-6ae61623fa8e" providerId="ADAL" clId="{57CAD5CA-4041-44FA-9F7B-ACE98C1B1EC5}" dt="2025-03-28T13:55:33.169" v="23" actId="478"/>
          <ac:spMkLst>
            <pc:docMk/>
            <pc:sldMk cId="2653748676" sldId="258"/>
            <ac:spMk id="4" creationId="{DAC506B4-80DB-2F7C-778A-D5A7028BAAC4}"/>
          </ac:spMkLst>
        </pc:spChg>
        <pc:spChg chg="mod topLvl">
          <ac:chgData name="Rosie Cooper" userId="bf124abb-9a2b-4602-9121-6ae61623fa8e" providerId="ADAL" clId="{57CAD5CA-4041-44FA-9F7B-ACE98C1B1EC5}" dt="2025-03-28T13:54:25.231" v="5" actId="165"/>
          <ac:spMkLst>
            <pc:docMk/>
            <pc:sldMk cId="2653748676" sldId="258"/>
            <ac:spMk id="16" creationId="{6F1D1D68-60B8-DA18-F392-88F7414D7658}"/>
          </ac:spMkLst>
        </pc:spChg>
        <pc:spChg chg="mod topLvl">
          <ac:chgData name="Rosie Cooper" userId="bf124abb-9a2b-4602-9121-6ae61623fa8e" providerId="ADAL" clId="{57CAD5CA-4041-44FA-9F7B-ACE98C1B1EC5}" dt="2025-03-28T13:54:22.774" v="4" actId="165"/>
          <ac:spMkLst>
            <pc:docMk/>
            <pc:sldMk cId="2653748676" sldId="258"/>
            <ac:spMk id="30" creationId="{1D878AAE-A0EE-BE18-6A2C-BBAF11A4C930}"/>
          </ac:spMkLst>
        </pc:spChg>
        <pc:spChg chg="mod topLvl">
          <ac:chgData name="Rosie Cooper" userId="bf124abb-9a2b-4602-9121-6ae61623fa8e" providerId="ADAL" clId="{57CAD5CA-4041-44FA-9F7B-ACE98C1B1EC5}" dt="2025-03-28T13:54:25.231" v="5" actId="165"/>
          <ac:spMkLst>
            <pc:docMk/>
            <pc:sldMk cId="2653748676" sldId="258"/>
            <ac:spMk id="33" creationId="{4B5A00BD-CE0E-E390-1038-C16627AAF6E1}"/>
          </ac:spMkLst>
        </pc:spChg>
        <pc:spChg chg="mod topLvl">
          <ac:chgData name="Rosie Cooper" userId="bf124abb-9a2b-4602-9121-6ae61623fa8e" providerId="ADAL" clId="{57CAD5CA-4041-44FA-9F7B-ACE98C1B1EC5}" dt="2025-03-28T13:54:27.816" v="6" actId="165"/>
          <ac:spMkLst>
            <pc:docMk/>
            <pc:sldMk cId="2653748676" sldId="258"/>
            <ac:spMk id="34" creationId="{D7E4A9B6-B839-604A-052F-D0DC5D91E3DC}"/>
          </ac:spMkLst>
        </pc:spChg>
        <pc:spChg chg="mod topLvl">
          <ac:chgData name="Rosie Cooper" userId="bf124abb-9a2b-4602-9121-6ae61623fa8e" providerId="ADAL" clId="{57CAD5CA-4041-44FA-9F7B-ACE98C1B1EC5}" dt="2025-03-28T13:54:31.028" v="7" actId="165"/>
          <ac:spMkLst>
            <pc:docMk/>
            <pc:sldMk cId="2653748676" sldId="258"/>
            <ac:spMk id="35" creationId="{41F7739A-60DE-5F89-E5AE-75B4924301D9}"/>
          </ac:spMkLst>
        </pc:spChg>
        <pc:spChg chg="mod topLvl">
          <ac:chgData name="Rosie Cooper" userId="bf124abb-9a2b-4602-9121-6ae61623fa8e" providerId="ADAL" clId="{57CAD5CA-4041-44FA-9F7B-ACE98C1B1EC5}" dt="2025-03-28T13:54:34.624" v="8" actId="165"/>
          <ac:spMkLst>
            <pc:docMk/>
            <pc:sldMk cId="2653748676" sldId="258"/>
            <ac:spMk id="36" creationId="{31509D55-C78A-FC54-DFB3-7E5B6B431047}"/>
          </ac:spMkLst>
        </pc:spChg>
        <pc:spChg chg="mod topLvl">
          <ac:chgData name="Rosie Cooper" userId="bf124abb-9a2b-4602-9121-6ae61623fa8e" providerId="ADAL" clId="{57CAD5CA-4041-44FA-9F7B-ACE98C1B1EC5}" dt="2025-03-28T13:54:37.691" v="9" actId="165"/>
          <ac:spMkLst>
            <pc:docMk/>
            <pc:sldMk cId="2653748676" sldId="258"/>
            <ac:spMk id="37" creationId="{62286B8D-A1E3-01E3-0BB9-F2BD8E22908C}"/>
          </ac:spMkLst>
        </pc:spChg>
        <pc:spChg chg="mod topLvl">
          <ac:chgData name="Rosie Cooper" userId="bf124abb-9a2b-4602-9121-6ae61623fa8e" providerId="ADAL" clId="{57CAD5CA-4041-44FA-9F7B-ACE98C1B1EC5}" dt="2025-03-28T13:54:22.774" v="4" actId="165"/>
          <ac:spMkLst>
            <pc:docMk/>
            <pc:sldMk cId="2653748676" sldId="258"/>
            <ac:spMk id="38" creationId="{DE770084-CA8A-CB3B-5A46-695F6B72FFDD}"/>
          </ac:spMkLst>
        </pc:spChg>
        <pc:spChg chg="mod topLvl">
          <ac:chgData name="Rosie Cooper" userId="bf124abb-9a2b-4602-9121-6ae61623fa8e" providerId="ADAL" clId="{57CAD5CA-4041-44FA-9F7B-ACE98C1B1EC5}" dt="2025-03-28T13:54:22.774" v="4" actId="165"/>
          <ac:spMkLst>
            <pc:docMk/>
            <pc:sldMk cId="2653748676" sldId="258"/>
            <ac:spMk id="39" creationId="{CAE1B15A-152A-C488-A178-F1D0DDABFC65}"/>
          </ac:spMkLst>
        </pc:spChg>
        <pc:spChg chg="mod topLvl">
          <ac:chgData name="Rosie Cooper" userId="bf124abb-9a2b-4602-9121-6ae61623fa8e" providerId="ADAL" clId="{57CAD5CA-4041-44FA-9F7B-ACE98C1B1EC5}" dt="2025-03-28T13:54:25.231" v="5" actId="165"/>
          <ac:spMkLst>
            <pc:docMk/>
            <pc:sldMk cId="2653748676" sldId="258"/>
            <ac:spMk id="40" creationId="{3B200B8B-F068-0720-9128-54F5CE82E105}"/>
          </ac:spMkLst>
        </pc:spChg>
        <pc:spChg chg="mod topLvl">
          <ac:chgData name="Rosie Cooper" userId="bf124abb-9a2b-4602-9121-6ae61623fa8e" providerId="ADAL" clId="{57CAD5CA-4041-44FA-9F7B-ACE98C1B1EC5}" dt="2025-03-28T13:54:27.816" v="6" actId="165"/>
          <ac:spMkLst>
            <pc:docMk/>
            <pc:sldMk cId="2653748676" sldId="258"/>
            <ac:spMk id="41" creationId="{C17C64B9-CDAE-1C0C-40FD-86F04ECAB403}"/>
          </ac:spMkLst>
        </pc:spChg>
        <pc:spChg chg="mod topLvl">
          <ac:chgData name="Rosie Cooper" userId="bf124abb-9a2b-4602-9121-6ae61623fa8e" providerId="ADAL" clId="{57CAD5CA-4041-44FA-9F7B-ACE98C1B1EC5}" dt="2025-03-28T13:54:27.816" v="6" actId="165"/>
          <ac:spMkLst>
            <pc:docMk/>
            <pc:sldMk cId="2653748676" sldId="258"/>
            <ac:spMk id="42" creationId="{8E74FA18-D6B0-9347-7E34-F361B2E7415F}"/>
          </ac:spMkLst>
        </pc:spChg>
        <pc:spChg chg="mod topLvl">
          <ac:chgData name="Rosie Cooper" userId="bf124abb-9a2b-4602-9121-6ae61623fa8e" providerId="ADAL" clId="{57CAD5CA-4041-44FA-9F7B-ACE98C1B1EC5}" dt="2025-03-28T13:54:31.028" v="7" actId="165"/>
          <ac:spMkLst>
            <pc:docMk/>
            <pc:sldMk cId="2653748676" sldId="258"/>
            <ac:spMk id="43" creationId="{D8786539-287E-123F-A106-789C4FA97497}"/>
          </ac:spMkLst>
        </pc:spChg>
        <pc:spChg chg="mod topLvl">
          <ac:chgData name="Rosie Cooper" userId="bf124abb-9a2b-4602-9121-6ae61623fa8e" providerId="ADAL" clId="{57CAD5CA-4041-44FA-9F7B-ACE98C1B1EC5}" dt="2025-03-28T13:54:31.028" v="7" actId="165"/>
          <ac:spMkLst>
            <pc:docMk/>
            <pc:sldMk cId="2653748676" sldId="258"/>
            <ac:spMk id="44" creationId="{4B73DAC7-6994-40CA-64B0-8C5A3BFCCF6A}"/>
          </ac:spMkLst>
        </pc:spChg>
        <pc:spChg chg="mod topLvl">
          <ac:chgData name="Rosie Cooper" userId="bf124abb-9a2b-4602-9121-6ae61623fa8e" providerId="ADAL" clId="{57CAD5CA-4041-44FA-9F7B-ACE98C1B1EC5}" dt="2025-03-28T13:54:34.624" v="8" actId="165"/>
          <ac:spMkLst>
            <pc:docMk/>
            <pc:sldMk cId="2653748676" sldId="258"/>
            <ac:spMk id="45" creationId="{EB5D1AD1-2107-3A21-E1EB-3657DB3EB6E5}"/>
          </ac:spMkLst>
        </pc:spChg>
        <pc:spChg chg="mod topLvl">
          <ac:chgData name="Rosie Cooper" userId="bf124abb-9a2b-4602-9121-6ae61623fa8e" providerId="ADAL" clId="{57CAD5CA-4041-44FA-9F7B-ACE98C1B1EC5}" dt="2025-03-28T13:54:34.624" v="8" actId="165"/>
          <ac:spMkLst>
            <pc:docMk/>
            <pc:sldMk cId="2653748676" sldId="258"/>
            <ac:spMk id="46" creationId="{30415952-06D2-009D-ACC2-1454BED75BBE}"/>
          </ac:spMkLst>
        </pc:spChg>
        <pc:spChg chg="mod topLvl">
          <ac:chgData name="Rosie Cooper" userId="bf124abb-9a2b-4602-9121-6ae61623fa8e" providerId="ADAL" clId="{57CAD5CA-4041-44FA-9F7B-ACE98C1B1EC5}" dt="2025-03-28T13:54:37.691" v="9" actId="165"/>
          <ac:spMkLst>
            <pc:docMk/>
            <pc:sldMk cId="2653748676" sldId="258"/>
            <ac:spMk id="47" creationId="{CB8B6DD1-6DA0-52E9-6B11-410ED7CE27C0}"/>
          </ac:spMkLst>
        </pc:spChg>
        <pc:spChg chg="mod topLvl">
          <ac:chgData name="Rosie Cooper" userId="bf124abb-9a2b-4602-9121-6ae61623fa8e" providerId="ADAL" clId="{57CAD5CA-4041-44FA-9F7B-ACE98C1B1EC5}" dt="2025-03-28T13:54:37.691" v="9" actId="165"/>
          <ac:spMkLst>
            <pc:docMk/>
            <pc:sldMk cId="2653748676" sldId="258"/>
            <ac:spMk id="48" creationId="{3AAA2BF1-E90B-24B9-9BBC-3F7B25990BD4}"/>
          </ac:spMkLst>
        </pc:spChg>
        <pc:spChg chg="mod">
          <ac:chgData name="Rosie Cooper" userId="bf124abb-9a2b-4602-9121-6ae61623fa8e" providerId="ADAL" clId="{57CAD5CA-4041-44FA-9F7B-ACE98C1B1EC5}" dt="2025-03-28T13:54:43.153" v="11" actId="20577"/>
          <ac:spMkLst>
            <pc:docMk/>
            <pc:sldMk cId="2653748676" sldId="258"/>
            <ac:spMk id="52" creationId="{0A3B2F5A-0860-A53F-AED3-3833DAA0F47C}"/>
          </ac:spMkLst>
        </pc:spChg>
        <pc:spChg chg="mod">
          <ac:chgData name="Rosie Cooper" userId="bf124abb-9a2b-4602-9121-6ae61623fa8e" providerId="ADAL" clId="{57CAD5CA-4041-44FA-9F7B-ACE98C1B1EC5}" dt="2025-03-28T13:55:30.185" v="20" actId="33553"/>
          <ac:spMkLst>
            <pc:docMk/>
            <pc:sldMk cId="2653748676" sldId="258"/>
            <ac:spMk id="53" creationId="{31ED1ED2-DB5B-DFDB-1D13-B4407508DE18}"/>
          </ac:spMkLst>
        </pc:spChg>
        <pc:grpChg chg="del">
          <ac:chgData name="Rosie Cooper" userId="bf124abb-9a2b-4602-9121-6ae61623fa8e" providerId="ADAL" clId="{57CAD5CA-4041-44FA-9F7B-ACE98C1B1EC5}" dt="2025-03-28T13:54:22.774" v="4" actId="165"/>
          <ac:grpSpMkLst>
            <pc:docMk/>
            <pc:sldMk cId="2653748676" sldId="258"/>
            <ac:grpSpMk id="7" creationId="{3BDA4374-A5F8-C2A0-86C5-265896F10C50}"/>
          </ac:grpSpMkLst>
        </pc:grpChg>
        <pc:grpChg chg="del">
          <ac:chgData name="Rosie Cooper" userId="bf124abb-9a2b-4602-9121-6ae61623fa8e" providerId="ADAL" clId="{57CAD5CA-4041-44FA-9F7B-ACE98C1B1EC5}" dt="2025-03-28T13:54:25.231" v="5" actId="165"/>
          <ac:grpSpMkLst>
            <pc:docMk/>
            <pc:sldMk cId="2653748676" sldId="258"/>
            <ac:grpSpMk id="8" creationId="{BC56697D-A854-85D6-F57D-482FCC5FE16A}"/>
          </ac:grpSpMkLst>
        </pc:grpChg>
        <pc:grpChg chg="del">
          <ac:chgData name="Rosie Cooper" userId="bf124abb-9a2b-4602-9121-6ae61623fa8e" providerId="ADAL" clId="{57CAD5CA-4041-44FA-9F7B-ACE98C1B1EC5}" dt="2025-03-28T13:54:27.816" v="6" actId="165"/>
          <ac:grpSpMkLst>
            <pc:docMk/>
            <pc:sldMk cId="2653748676" sldId="258"/>
            <ac:grpSpMk id="9" creationId="{CB28152F-40DF-87F4-FFB6-4871C4621E1D}"/>
          </ac:grpSpMkLst>
        </pc:grpChg>
        <pc:grpChg chg="del">
          <ac:chgData name="Rosie Cooper" userId="bf124abb-9a2b-4602-9121-6ae61623fa8e" providerId="ADAL" clId="{57CAD5CA-4041-44FA-9F7B-ACE98C1B1EC5}" dt="2025-03-28T13:54:31.028" v="7" actId="165"/>
          <ac:grpSpMkLst>
            <pc:docMk/>
            <pc:sldMk cId="2653748676" sldId="258"/>
            <ac:grpSpMk id="10" creationId="{C4DD882E-7676-2501-EB20-901997835A08}"/>
          </ac:grpSpMkLst>
        </pc:grpChg>
        <pc:grpChg chg="del">
          <ac:chgData name="Rosie Cooper" userId="bf124abb-9a2b-4602-9121-6ae61623fa8e" providerId="ADAL" clId="{57CAD5CA-4041-44FA-9F7B-ACE98C1B1EC5}" dt="2025-03-28T13:54:34.624" v="8" actId="165"/>
          <ac:grpSpMkLst>
            <pc:docMk/>
            <pc:sldMk cId="2653748676" sldId="258"/>
            <ac:grpSpMk id="11" creationId="{BEBAF3A6-14DA-6F05-7114-58AED6B8343A}"/>
          </ac:grpSpMkLst>
        </pc:grpChg>
        <pc:grpChg chg="del">
          <ac:chgData name="Rosie Cooper" userId="bf124abb-9a2b-4602-9121-6ae61623fa8e" providerId="ADAL" clId="{57CAD5CA-4041-44FA-9F7B-ACE98C1B1EC5}" dt="2025-03-28T13:54:37.691" v="9" actId="165"/>
          <ac:grpSpMkLst>
            <pc:docMk/>
            <pc:sldMk cId="2653748676" sldId="258"/>
            <ac:grpSpMk id="12" creationId="{1C466E0E-EF14-8119-189C-4CFC8BCA9EE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0341-C8CE-8D4B-91C2-9A9206E861F0}"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EC70E-6A82-294B-81F9-5DA11C706A45}" type="slidenum">
              <a:rPr lang="en-US" smtClean="0"/>
              <a:t>‹#›</a:t>
            </a:fld>
            <a:endParaRPr lang="en-US"/>
          </a:p>
        </p:txBody>
      </p:sp>
    </p:spTree>
    <p:extLst>
      <p:ext uri="{BB962C8B-B14F-4D97-AF65-F5344CB8AC3E}">
        <p14:creationId xmlns:p14="http://schemas.microsoft.com/office/powerpoint/2010/main" val="1818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1</a:t>
            </a:fld>
            <a:endParaRPr lang="en-US"/>
          </a:p>
        </p:txBody>
      </p:sp>
    </p:spTree>
    <p:extLst>
      <p:ext uri="{BB962C8B-B14F-4D97-AF65-F5344CB8AC3E}">
        <p14:creationId xmlns:p14="http://schemas.microsoft.com/office/powerpoint/2010/main" val="1664327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3EC70E-6A82-294B-81F9-5DA11C706A45}" type="slidenum">
              <a:rPr lang="en-US" smtClean="0"/>
              <a:t>2</a:t>
            </a:fld>
            <a:endParaRPr lang="en-US"/>
          </a:p>
        </p:txBody>
      </p:sp>
    </p:spTree>
    <p:extLst>
      <p:ext uri="{BB962C8B-B14F-4D97-AF65-F5344CB8AC3E}">
        <p14:creationId xmlns:p14="http://schemas.microsoft.com/office/powerpoint/2010/main" val="198047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64703-82CD-8318-008B-64553787AD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FB1F9E-A126-5322-9A9E-DD0425D99A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1659353-CFBA-A07C-3602-335AF11201F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AF98CE74-E67C-667B-C937-70B42EC7E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4C106-EB49-96F3-1348-C4FC008C6292}"/>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19419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5FFC-E534-9D98-7C85-ECB4352ABEA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AEAB85-572B-3F3B-57DF-084B742182B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6FCF59B-26EA-540A-665A-8318DA901AC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2B2801B3-833D-8B6D-E025-73AC4EF38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BD152-5450-AE12-187C-C9F9788ED47B}"/>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71684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4AAF4-CE06-1145-5708-9B8A10ADA08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00D048-A2B0-9E73-1323-A2484E7AC0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360346-6A4D-FB54-9F86-EC83B1CAB13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02645F56-48A5-100C-26FC-95169C922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9B5BA-EDB9-5AD7-5EC3-3951177A327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9400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E043-7F87-D347-CBCF-89E013CE6E2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5829CD-4DD2-4042-49BB-53E037B532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0EE288-90FF-AB9C-982F-1D93A86E3153}"/>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75E140EC-1185-A893-1428-1BF2E410E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A6208-A27B-1CE8-7184-9CFAF3F2C7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542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3DDC-F8A6-38D1-75CC-13CEBC61DA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F46C9-9523-1C40-0857-D057289484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E9770F-1217-1BD0-7F23-1CC144F80EC6}"/>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ED203BFA-DAC5-F4A3-FEB8-DA801AAB50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8B45A6-950F-9200-D31B-59111AED4701}"/>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784318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BBB0-0E13-B46A-87CF-4985A061D5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66EBDC-950D-5E2E-ECA2-B99E72283B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36DCEF-DED3-86C1-82F7-4D05A9966FE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D49C427-33E5-FCCC-727C-5EBD72E2AE84}"/>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821F69AC-182E-E6C7-9964-1FDA4DA87C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DFA916-DFB6-C180-9CD3-FF0C2526F945}"/>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96230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50F2-C4EC-EF0C-C918-2B5CE93EA09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D6A352-1546-D768-E0FE-99B2D4A4F7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701B20-AC72-379B-67F5-07C4EAE5E3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B8E3210-95C0-CA5E-12F0-8F8A39E6E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1A874A1-A5A8-4D90-690B-F51273010C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FB4A011-ED2A-D8B4-1A51-9B013638847E}"/>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8" name="Footer Placeholder 7">
            <a:extLst>
              <a:ext uri="{FF2B5EF4-FFF2-40B4-BE49-F238E27FC236}">
                <a16:creationId xmlns:a16="http://schemas.microsoft.com/office/drawing/2014/main" id="{8E404E6C-70CB-3496-255F-5E51933CAF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277F90-5953-8B8D-F339-F5DF4B71BAD4}"/>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160482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80F6-743A-0C53-62AF-F48A2F27F35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3E9CDC-C362-EC16-CCD1-733C1C68F85D}"/>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4" name="Footer Placeholder 3">
            <a:extLst>
              <a:ext uri="{FF2B5EF4-FFF2-40B4-BE49-F238E27FC236}">
                <a16:creationId xmlns:a16="http://schemas.microsoft.com/office/drawing/2014/main" id="{E49E9856-9875-9F72-E59A-164526466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A808A9-5BB0-EBCE-F9B3-3BF23FEDAE5F}"/>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6985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BC457C-84D4-8F17-6DCB-10DDD297D98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3" name="Footer Placeholder 2">
            <a:extLst>
              <a:ext uri="{FF2B5EF4-FFF2-40B4-BE49-F238E27FC236}">
                <a16:creationId xmlns:a16="http://schemas.microsoft.com/office/drawing/2014/main" id="{E8DD942D-D86D-9176-EF04-2B1C5B2A2C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B737BC-3C21-96C7-A294-CB911A5F93BD}"/>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40639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6E14-6155-3DE1-790D-1902926256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E7051BA-BEDF-BD9F-FE63-5295700F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2BB29D6-01A2-F127-5EC4-EC8EB499C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F17525-CC94-B715-CE69-6E3C7BBB5D2C}"/>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C478B884-7F25-DEB9-056A-2E0299285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2A826D-9495-95D4-5704-D9C6FFE08C19}"/>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643620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73BC-CDB5-C679-6A23-06DD768B73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3550A6-8B26-461F-B26E-94EE7D952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2D531C-2B42-CE5D-2F69-4B7B36506D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6D43A9-69F9-EEC1-8B38-E0DE00B39D59}"/>
              </a:ext>
            </a:extLst>
          </p:cNvPr>
          <p:cNvSpPr>
            <a:spLocks noGrp="1"/>
          </p:cNvSpPr>
          <p:nvPr>
            <p:ph type="dt" sz="half" idx="10"/>
          </p:nvPr>
        </p:nvSpPr>
        <p:spPr/>
        <p:txBody>
          <a:bodyPr/>
          <a:lstStyle/>
          <a:p>
            <a:fld id="{7EF94D3E-CD4E-0748-95DA-54AB6F9C56CD}" type="datetimeFigureOut">
              <a:rPr lang="en-US" smtClean="0"/>
              <a:t>3/28/2025</a:t>
            </a:fld>
            <a:endParaRPr lang="en-US"/>
          </a:p>
        </p:txBody>
      </p:sp>
      <p:sp>
        <p:nvSpPr>
          <p:cNvPr id="6" name="Footer Placeholder 5">
            <a:extLst>
              <a:ext uri="{FF2B5EF4-FFF2-40B4-BE49-F238E27FC236}">
                <a16:creationId xmlns:a16="http://schemas.microsoft.com/office/drawing/2014/main" id="{EE689A0F-5D14-20D6-2126-01F49A44F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07AA-59C2-2EC0-29D6-3155902F85A8}"/>
              </a:ext>
            </a:extLst>
          </p:cNvPr>
          <p:cNvSpPr>
            <a:spLocks noGrp="1"/>
          </p:cNvSpPr>
          <p:nvPr>
            <p:ph type="sldNum" sz="quarter" idx="12"/>
          </p:nvPr>
        </p:nvSpPr>
        <p:spPr/>
        <p:txBody>
          <a:bodyPr/>
          <a:lstStyle/>
          <a:p>
            <a:fld id="{48B2E70E-CBD8-A240-936C-95856E8EBB69}" type="slidenum">
              <a:rPr lang="en-US" smtClean="0"/>
              <a:t>‹#›</a:t>
            </a:fld>
            <a:endParaRPr lang="en-US"/>
          </a:p>
        </p:txBody>
      </p:sp>
    </p:spTree>
    <p:extLst>
      <p:ext uri="{BB962C8B-B14F-4D97-AF65-F5344CB8AC3E}">
        <p14:creationId xmlns:p14="http://schemas.microsoft.com/office/powerpoint/2010/main" val="353243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5FBA21-B0DA-9C67-9A0C-D0A4E033E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D5B32C-EE66-2CE9-04EC-266C4293DF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BDF805-0212-383F-8539-31A71EF77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3E-CD4E-0748-95DA-54AB6F9C56CD}" type="datetimeFigureOut">
              <a:rPr lang="en-US" smtClean="0"/>
              <a:t>3/28/2025</a:t>
            </a:fld>
            <a:endParaRPr lang="en-US"/>
          </a:p>
        </p:txBody>
      </p:sp>
      <p:sp>
        <p:nvSpPr>
          <p:cNvPr id="5" name="Footer Placeholder 4">
            <a:extLst>
              <a:ext uri="{FF2B5EF4-FFF2-40B4-BE49-F238E27FC236}">
                <a16:creationId xmlns:a16="http://schemas.microsoft.com/office/drawing/2014/main" id="{CFD1A66C-1352-6D62-CF44-28BC5E70AE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34D26D-8DC9-FE76-4125-87F2390410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2E70E-CBD8-A240-936C-95856E8EBB69}" type="slidenum">
              <a:rPr lang="en-US" smtClean="0"/>
              <a:t>‹#›</a:t>
            </a:fld>
            <a:endParaRPr lang="en-US"/>
          </a:p>
        </p:txBody>
      </p:sp>
    </p:spTree>
    <p:extLst>
      <p:ext uri="{BB962C8B-B14F-4D97-AF65-F5344CB8AC3E}">
        <p14:creationId xmlns:p14="http://schemas.microsoft.com/office/powerpoint/2010/main" val="3483844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pic>
        <p:nvPicPr>
          <p:cNvPr id="11" name="Picture 10">
            <a:extLst>
              <a:ext uri="{FF2B5EF4-FFF2-40B4-BE49-F238E27FC236}">
                <a16:creationId xmlns:a16="http://schemas.microsoft.com/office/drawing/2014/main" id="{B8E86604-8EA5-DEB3-04AC-5FB1074709D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10" y="-121023"/>
            <a:ext cx="4036215" cy="7029144"/>
          </a:xfrm>
          <a:prstGeom prst="rect">
            <a:avLst/>
          </a:prstGeom>
        </p:spPr>
      </p:pic>
      <p:sp>
        <p:nvSpPr>
          <p:cNvPr id="16" name="TextBox 15">
            <a:extLst>
              <a:ext uri="{FF2B5EF4-FFF2-40B4-BE49-F238E27FC236}">
                <a16:creationId xmlns:a16="http://schemas.microsoft.com/office/drawing/2014/main" id="{6F1D1D68-60B8-DA18-F392-88F7414D7658}"/>
              </a:ext>
            </a:extLst>
          </p:cNvPr>
          <p:cNvSpPr txBox="1"/>
          <p:nvPr/>
        </p:nvSpPr>
        <p:spPr>
          <a:xfrm>
            <a:off x="-35527" y="4276866"/>
            <a:ext cx="4039398" cy="1450077"/>
          </a:xfrm>
          <a:prstGeom prst="rect">
            <a:avLst/>
          </a:prstGeom>
          <a:noFill/>
        </p:spPr>
        <p:txBody>
          <a:bodyPr wrap="square" lIns="91440" tIns="45720" rIns="91440" bIns="45720" rtlCol="0" anchor="t">
            <a:spAutoFit/>
          </a:bodyPr>
          <a:lstStyle/>
          <a:p>
            <a:pPr algn="ctr">
              <a:lnSpc>
                <a:spcPts val="5200"/>
              </a:lnSpc>
            </a:pPr>
            <a:r>
              <a:rPr lang="en-US" sz="5400" b="1" dirty="0">
                <a:solidFill>
                  <a:schemeClr val="bg1"/>
                </a:solidFill>
                <a:latin typeface="Gill Sans Nova Cond"/>
                <a:ea typeface="Open Sans Condensed" panose="020B0306030504020204" pitchFamily="34" charset="0"/>
                <a:cs typeface="Open Sans Condensed" panose="020B0306030504020204" pitchFamily="34" charset="0"/>
              </a:rPr>
              <a:t>SOPHIA </a:t>
            </a:r>
          </a:p>
          <a:p>
            <a:pPr algn="ctr">
              <a:lnSpc>
                <a:spcPts val="5200"/>
              </a:lnSpc>
            </a:pPr>
            <a:r>
              <a:rPr lang="en-US" sz="5400" b="1" dirty="0">
                <a:solidFill>
                  <a:schemeClr val="bg1"/>
                </a:solidFill>
                <a:latin typeface="Gill Sans Nova Cond"/>
                <a:ea typeface="Open Sans Condensed" panose="020B0306030504020204" pitchFamily="34" charset="0"/>
                <a:cs typeface="Open Sans Condensed" panose="020B0306030504020204" pitchFamily="34" charset="0"/>
              </a:rPr>
              <a:t>DULEEP SINGH</a:t>
            </a:r>
          </a:p>
        </p:txBody>
      </p:sp>
      <p:sp>
        <p:nvSpPr>
          <p:cNvPr id="34" name="Title 33">
            <a:extLst>
              <a:ext uri="{FF2B5EF4-FFF2-40B4-BE49-F238E27FC236}">
                <a16:creationId xmlns:a16="http://schemas.microsoft.com/office/drawing/2014/main" id="{732C9630-0E20-8479-5E8C-92C0B168317E}"/>
              </a:ext>
            </a:extLst>
          </p:cNvPr>
          <p:cNvSpPr txBox="1">
            <a:spLocks noGrp="1"/>
          </p:cNvSpPr>
          <p:nvPr>
            <p:ph type="title" idx="4294967295"/>
          </p:nvPr>
        </p:nvSpPr>
        <p:spPr>
          <a:xfrm>
            <a:off x="-35528" y="5844832"/>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Gill Sans Nova Cond"/>
                <a:ea typeface="Open Sans Condensed" panose="020B0306030504020204" pitchFamily="34" charset="0"/>
                <a:cs typeface="Open Sans Condensed" panose="020B0306030504020204" pitchFamily="34" charset="0"/>
              </a:rPr>
              <a:t>WATCH-ALONG GUIDE</a:t>
            </a:r>
          </a:p>
        </p:txBody>
      </p:sp>
      <p:pic>
        <p:nvPicPr>
          <p:cNvPr id="5" name="Picture 2" descr="Newspaper photograph of Sophia Duleep Singh standing on a street handing out copies of The Suffragette.">
            <a:extLst>
              <a:ext uri="{FF2B5EF4-FFF2-40B4-BE49-F238E27FC236}">
                <a16:creationId xmlns:a16="http://schemas.microsoft.com/office/drawing/2014/main" id="{7DC2B2ED-F936-0B8F-CCBD-1425E192D1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586" y="373769"/>
            <a:ext cx="2741740" cy="36477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C038F4-62ED-B6EF-8007-8F5BA00FFBD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268169" y="292119"/>
            <a:ext cx="4429782" cy="3770869"/>
          </a:xfrm>
          <a:prstGeom prst="rect">
            <a:avLst/>
          </a:prstGeom>
        </p:spPr>
      </p:pic>
      <p:sp>
        <p:nvSpPr>
          <p:cNvPr id="37" name="TextBox 36">
            <a:extLst>
              <a:ext uri="{FF2B5EF4-FFF2-40B4-BE49-F238E27FC236}">
                <a16:creationId xmlns:a16="http://schemas.microsoft.com/office/drawing/2014/main" id="{9BC7600D-EBEB-A4AC-4A92-D2037F807A12}"/>
              </a:ext>
            </a:extLst>
          </p:cNvPr>
          <p:cNvSpPr txBox="1"/>
          <p:nvPr/>
        </p:nvSpPr>
        <p:spPr>
          <a:xfrm>
            <a:off x="6068904" y="192643"/>
            <a:ext cx="4039399" cy="400110"/>
          </a:xfrm>
          <a:prstGeom prst="rect">
            <a:avLst/>
          </a:prstGeom>
          <a:noFill/>
        </p:spPr>
        <p:txBody>
          <a:bodyPr wrap="square" lIns="91440" tIns="45720" rIns="91440" bIns="45720" rtlCol="0" anchor="t">
            <a:spAutoFit/>
          </a:bodyPr>
          <a:lstStyle/>
          <a:p>
            <a:pPr algn="ctr"/>
            <a:r>
              <a:rPr lang="en-US" b="1" dirty="0">
                <a:solidFill>
                  <a:srgbClr val="3365A3"/>
                </a:solidFill>
                <a:latin typeface="Open Sans Condensed"/>
                <a:ea typeface="Open Sans Condensed" panose="020B0306030504020204" pitchFamily="34" charset="0"/>
                <a:cs typeface="Open Sans Condensed" panose="020B0306030504020204" pitchFamily="34" charset="0"/>
              </a:rPr>
              <a:t>BEFORE </a:t>
            </a: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WATCHING</a:t>
            </a:r>
          </a:p>
        </p:txBody>
      </p:sp>
      <p:sp>
        <p:nvSpPr>
          <p:cNvPr id="22" name="TextBox 21">
            <a:extLst>
              <a:ext uri="{FF2B5EF4-FFF2-40B4-BE49-F238E27FC236}">
                <a16:creationId xmlns:a16="http://schemas.microsoft.com/office/drawing/2014/main" id="{A9216EF2-CF39-70ED-2313-78D3CE7254B3}"/>
              </a:ext>
            </a:extLst>
          </p:cNvPr>
          <p:cNvSpPr txBox="1"/>
          <p:nvPr/>
        </p:nvSpPr>
        <p:spPr>
          <a:xfrm>
            <a:off x="4250740" y="807858"/>
            <a:ext cx="2506601"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KEY THEMES</a:t>
            </a:r>
          </a:p>
        </p:txBody>
      </p:sp>
      <p:sp>
        <p:nvSpPr>
          <p:cNvPr id="17" name="TextBox 16">
            <a:extLst>
              <a:ext uri="{FF2B5EF4-FFF2-40B4-BE49-F238E27FC236}">
                <a16:creationId xmlns:a16="http://schemas.microsoft.com/office/drawing/2014/main" id="{C268FC8D-EA78-8316-F459-0215FCFBD543}"/>
              </a:ext>
            </a:extLst>
          </p:cNvPr>
          <p:cNvSpPr txBox="1"/>
          <p:nvPr/>
        </p:nvSpPr>
        <p:spPr>
          <a:xfrm>
            <a:off x="4245332" y="1124714"/>
            <a:ext cx="2746018" cy="2754600"/>
          </a:xfrm>
          <a:prstGeom prst="rect">
            <a:avLst/>
          </a:prstGeom>
          <a:noFill/>
        </p:spPr>
        <p:txBody>
          <a:bodyPr wrap="square" rtlCol="0">
            <a:spAutoFit/>
          </a:bodyPr>
          <a:lstStyle/>
          <a:p>
            <a:r>
              <a:rPr lang="en-GB" sz="1100" dirty="0">
                <a:effectLst/>
                <a:latin typeface="Georgia" panose="02040502050405020303" pitchFamily="18" charset="0"/>
              </a:rPr>
              <a:t>Sophia </a:t>
            </a:r>
            <a:r>
              <a:rPr lang="en-GB" sz="1100" dirty="0" err="1">
                <a:effectLst/>
                <a:latin typeface="Georgia" panose="02040502050405020303" pitchFamily="18" charset="0"/>
              </a:rPr>
              <a:t>Duleep</a:t>
            </a:r>
            <a:r>
              <a:rPr lang="en-GB" sz="1100" dirty="0">
                <a:effectLst/>
                <a:latin typeface="Georgia" panose="02040502050405020303" pitchFamily="18" charset="0"/>
              </a:rPr>
              <a:t> Singh is a significant individual because she used her position as a princess to speak out against injustice and fight for social change.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This video explores how groups like the suffragettes fought for equality, often facing punishment and mistreatment for their actions. During this time, the bicycle became a symbol of women’s freedom and independence. </a:t>
            </a:r>
          </a:p>
          <a:p>
            <a:endParaRPr lang="en-GB" sz="800" dirty="0">
              <a:latin typeface="Georgia" panose="02040502050405020303" pitchFamily="18" charset="0"/>
            </a:endParaRPr>
          </a:p>
          <a:p>
            <a:r>
              <a:rPr lang="en-GB" sz="1100" dirty="0">
                <a:effectLst/>
                <a:latin typeface="Georgia" panose="02040502050405020303" pitchFamily="18" charset="0"/>
              </a:rPr>
              <a:t>The video also highlights the British Empire’s rule in India, where many Indian people faced harsh treatment and strict rules. </a:t>
            </a:r>
            <a:endParaRPr lang="en-GB" sz="1100" dirty="0"/>
          </a:p>
        </p:txBody>
      </p:sp>
      <p:sp>
        <p:nvSpPr>
          <p:cNvPr id="39" name="TextBox 38">
            <a:extLst>
              <a:ext uri="{FF2B5EF4-FFF2-40B4-BE49-F238E27FC236}">
                <a16:creationId xmlns:a16="http://schemas.microsoft.com/office/drawing/2014/main" id="{360F0D0B-5217-BD6A-6D96-FB9AA08DDE42}"/>
              </a:ext>
            </a:extLst>
          </p:cNvPr>
          <p:cNvSpPr txBox="1"/>
          <p:nvPr/>
        </p:nvSpPr>
        <p:spPr>
          <a:xfrm>
            <a:off x="7125056" y="807858"/>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WIDER HISTORICAL THEMES</a:t>
            </a:r>
          </a:p>
        </p:txBody>
      </p:sp>
      <p:sp>
        <p:nvSpPr>
          <p:cNvPr id="20" name="TextBox 19">
            <a:extLst>
              <a:ext uri="{FF2B5EF4-FFF2-40B4-BE49-F238E27FC236}">
                <a16:creationId xmlns:a16="http://schemas.microsoft.com/office/drawing/2014/main" id="{3460F4AE-70FA-42A0-567B-F010899EE75F}"/>
              </a:ext>
            </a:extLst>
          </p:cNvPr>
          <p:cNvSpPr txBox="1"/>
          <p:nvPr/>
        </p:nvSpPr>
        <p:spPr>
          <a:xfrm>
            <a:off x="7125056" y="1130353"/>
            <a:ext cx="2754286" cy="4616648"/>
          </a:xfrm>
          <a:prstGeom prst="rect">
            <a:avLst/>
          </a:prstGeom>
          <a:noFill/>
        </p:spPr>
        <p:txBody>
          <a:bodyPr wrap="square" rtlCol="0">
            <a:spAutoFit/>
          </a:bodyPr>
          <a:lstStyle/>
          <a:p>
            <a:r>
              <a:rPr lang="en-GB" sz="1100" i="1" dirty="0">
                <a:effectLst/>
                <a:latin typeface="Georgia" panose="02040502050405020303" pitchFamily="18" charset="0"/>
              </a:rPr>
              <a:t>Society </a:t>
            </a:r>
            <a:r>
              <a:rPr lang="en-GB" sz="1100" dirty="0">
                <a:effectLst/>
                <a:latin typeface="Georgia" panose="02040502050405020303" pitchFamily="18" charset="0"/>
              </a:rPr>
              <a:t>| During the Victorian period, women did not have the same rights as men. They were not allowed to vote and were often paid less for their work. </a:t>
            </a:r>
            <a:endParaRPr lang="en-GB" sz="1100" dirty="0"/>
          </a:p>
          <a:p>
            <a:endParaRPr lang="en-GB" sz="800" dirty="0">
              <a:effectLst/>
              <a:latin typeface="Georgia" panose="02040502050405020303" pitchFamily="18" charset="0"/>
            </a:endParaRPr>
          </a:p>
          <a:p>
            <a:r>
              <a:rPr lang="en-GB" sz="1100" dirty="0">
                <a:effectLst/>
                <a:latin typeface="Georgia" panose="02040502050405020303" pitchFamily="18" charset="0"/>
              </a:rPr>
              <a:t>Suffragettes were a group of women who protested to change these unfair laws and fought for women’s rights.</a:t>
            </a:r>
          </a:p>
          <a:p>
            <a:r>
              <a:rPr lang="en-GB" sz="1100" dirty="0">
                <a:effectLst/>
                <a:latin typeface="Georgia" panose="02040502050405020303" pitchFamily="18" charset="0"/>
              </a:rPr>
              <a:t> </a:t>
            </a:r>
            <a:endParaRPr lang="en-GB" sz="1100" dirty="0"/>
          </a:p>
          <a:p>
            <a:r>
              <a:rPr lang="en-GB" sz="1100" i="1" dirty="0">
                <a:effectLst/>
                <a:latin typeface="Georgia" panose="02040502050405020303" pitchFamily="18" charset="0"/>
              </a:rPr>
              <a:t>Power and protest </a:t>
            </a:r>
            <a:r>
              <a:rPr lang="en-GB" sz="1100" dirty="0">
                <a:effectLst/>
                <a:latin typeface="Georgia" panose="02040502050405020303" pitchFamily="18" charset="0"/>
              </a:rPr>
              <a:t>|</a:t>
            </a:r>
            <a:br>
              <a:rPr lang="en-GB" sz="1100" dirty="0">
                <a:effectLst/>
                <a:latin typeface="Georgia" panose="02040502050405020303" pitchFamily="18" charset="0"/>
              </a:rPr>
            </a:br>
            <a:r>
              <a:rPr lang="en-GB" sz="1100" dirty="0">
                <a:effectLst/>
                <a:latin typeface="Georgia" panose="02040502050405020303" pitchFamily="18" charset="0"/>
              </a:rPr>
              <a:t>Sophia used her position as a princess to support the suffragette movement. Despite facing criticism and danger, she kept fighting for women’s right to vote. </a:t>
            </a:r>
          </a:p>
          <a:p>
            <a:endParaRPr lang="en-GB" sz="1100" dirty="0"/>
          </a:p>
          <a:p>
            <a:r>
              <a:rPr lang="en-GB" sz="1100" i="1" dirty="0">
                <a:effectLst/>
                <a:latin typeface="Georgia" panose="02040502050405020303" pitchFamily="18" charset="0"/>
              </a:rPr>
              <a:t>Empire </a:t>
            </a:r>
            <a:r>
              <a:rPr lang="en-GB" sz="1100" dirty="0">
                <a:effectLst/>
                <a:latin typeface="Georgia" panose="02040502050405020303" pitchFamily="18" charset="0"/>
              </a:rPr>
              <a:t>| Sophia’s life was shaped by the British Empire’s rule in India. Her family lost their kingdom when the British took control of Punjab. In India, life was very unfair for lots of Indian people.</a:t>
            </a:r>
          </a:p>
          <a:p>
            <a:r>
              <a:rPr lang="en-GB" sz="800" dirty="0">
                <a:effectLst/>
                <a:latin typeface="Georgia" panose="02040502050405020303" pitchFamily="18" charset="0"/>
              </a:rPr>
              <a:t> </a:t>
            </a:r>
            <a:endParaRPr lang="en-GB" sz="800" dirty="0"/>
          </a:p>
          <a:p>
            <a:r>
              <a:rPr lang="en-GB" sz="1100" dirty="0">
                <a:effectLst/>
                <a:latin typeface="Georgia" panose="02040502050405020303" pitchFamily="18" charset="0"/>
              </a:rPr>
              <a:t>The British had very harsh rules and there was lots of violence and suffering. </a:t>
            </a:r>
            <a:endParaRPr lang="en-GB" sz="1100" dirty="0"/>
          </a:p>
          <a:p>
            <a:r>
              <a:rPr lang="en-GB" sz="1100" dirty="0">
                <a:effectLst/>
                <a:latin typeface="Georgia" panose="02040502050405020303" pitchFamily="18" charset="0"/>
              </a:rPr>
              <a:t>Sophia was deeply affected by her visit to India, which inspired her to speak up for people who needed a voice. </a:t>
            </a:r>
            <a:endParaRPr lang="en-GB" sz="1100" dirty="0"/>
          </a:p>
          <a:p>
            <a:endParaRPr lang="en-GB" sz="1100" dirty="0"/>
          </a:p>
        </p:txBody>
      </p:sp>
      <p:sp>
        <p:nvSpPr>
          <p:cNvPr id="43" name="TextBox 42">
            <a:extLst>
              <a:ext uri="{FF2B5EF4-FFF2-40B4-BE49-F238E27FC236}">
                <a16:creationId xmlns:a16="http://schemas.microsoft.com/office/drawing/2014/main" id="{1008EEE8-5F90-BF9E-7A10-9DB4993BA272}"/>
              </a:ext>
            </a:extLst>
          </p:cNvPr>
          <p:cNvSpPr txBox="1"/>
          <p:nvPr/>
        </p:nvSpPr>
        <p:spPr>
          <a:xfrm>
            <a:off x="4250740" y="4004011"/>
            <a:ext cx="2506601"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SOURCES USED IN THE VIDEO</a:t>
            </a:r>
          </a:p>
        </p:txBody>
      </p:sp>
      <p:sp>
        <p:nvSpPr>
          <p:cNvPr id="40" name="TextBox 39">
            <a:extLst>
              <a:ext uri="{FF2B5EF4-FFF2-40B4-BE49-F238E27FC236}">
                <a16:creationId xmlns:a16="http://schemas.microsoft.com/office/drawing/2014/main" id="{A95A2337-639D-E27F-D7CB-38C4D7939750}"/>
              </a:ext>
            </a:extLst>
          </p:cNvPr>
          <p:cNvSpPr txBox="1"/>
          <p:nvPr/>
        </p:nvSpPr>
        <p:spPr>
          <a:xfrm>
            <a:off x="4252587" y="4327179"/>
            <a:ext cx="2754286" cy="2123658"/>
          </a:xfrm>
          <a:prstGeom prst="rect">
            <a:avLst/>
          </a:prstGeom>
          <a:noFill/>
        </p:spPr>
        <p:txBody>
          <a:bodyPr wrap="square" rtlCol="0">
            <a:spAutoFit/>
          </a:bodyPr>
          <a:lstStyle/>
          <a:p>
            <a:r>
              <a:rPr lang="en-GB" sz="1100" i="1" dirty="0">
                <a:effectLst/>
                <a:latin typeface="Georgia" panose="02040502050405020303" pitchFamily="18" charset="0"/>
              </a:rPr>
              <a:t>Portraits </a:t>
            </a:r>
            <a:r>
              <a:rPr lang="en-GB" sz="1100" dirty="0">
                <a:effectLst/>
                <a:latin typeface="Georgia" panose="02040502050405020303" pitchFamily="18" charset="0"/>
              </a:rPr>
              <a:t>| Several photographs of </a:t>
            </a:r>
            <a:br>
              <a:rPr lang="en-GB" sz="1100" dirty="0">
                <a:effectLst/>
                <a:latin typeface="Georgia" panose="02040502050405020303" pitchFamily="18" charset="0"/>
              </a:rPr>
            </a:br>
            <a:r>
              <a:rPr lang="en-GB" sz="1100" dirty="0">
                <a:effectLst/>
                <a:latin typeface="Georgia" panose="02040502050405020303" pitchFamily="18" charset="0"/>
              </a:rPr>
              <a:t>Sophia and her family are featured in</a:t>
            </a:r>
            <a:br>
              <a:rPr lang="en-GB" sz="1100" dirty="0">
                <a:effectLst/>
                <a:latin typeface="Georgia" panose="02040502050405020303" pitchFamily="18" charset="0"/>
              </a:rPr>
            </a:br>
            <a:r>
              <a:rPr lang="en-GB" sz="1100" dirty="0">
                <a:effectLst/>
                <a:latin typeface="Georgia" panose="02040502050405020303" pitchFamily="18" charset="0"/>
              </a:rPr>
              <a:t>the video, giving an insight into their lives in England. </a:t>
            </a:r>
            <a:endParaRPr lang="en-GB" sz="1100" dirty="0"/>
          </a:p>
          <a:p>
            <a:r>
              <a:rPr lang="en-GB" sz="800" b="1" dirty="0">
                <a:solidFill>
                  <a:srgbClr val="FFFFFF"/>
                </a:solidFill>
                <a:effectLst/>
                <a:latin typeface="GillSansNova"/>
              </a:rPr>
              <a:t> </a:t>
            </a:r>
            <a:endParaRPr lang="en-GB" sz="800" dirty="0"/>
          </a:p>
          <a:p>
            <a:r>
              <a:rPr lang="en-GB" sz="1100" i="1" dirty="0">
                <a:effectLst/>
                <a:latin typeface="Georgia" panose="02040502050405020303" pitchFamily="18" charset="0"/>
              </a:rPr>
              <a:t>Documents </a:t>
            </a:r>
            <a:r>
              <a:rPr lang="en-GB" sz="1100" dirty="0">
                <a:effectLst/>
                <a:latin typeface="Georgia" panose="02040502050405020303" pitchFamily="18" charset="0"/>
              </a:rPr>
              <a:t>| The video includes a newspaper article and a volunteer record card, which help us understand Sophia’s involvement in the suffragette movement and her time volunteering during </a:t>
            </a:r>
            <a:br>
              <a:rPr lang="en-GB" sz="1100" dirty="0">
                <a:effectLst/>
                <a:latin typeface="Georgia" panose="02040502050405020303" pitchFamily="18" charset="0"/>
              </a:rPr>
            </a:br>
            <a:r>
              <a:rPr lang="en-GB" sz="1100" dirty="0">
                <a:effectLst/>
                <a:latin typeface="Georgia" panose="02040502050405020303" pitchFamily="18" charset="0"/>
              </a:rPr>
              <a:t>World War I. </a:t>
            </a:r>
            <a:endParaRPr lang="en-GB" sz="1100" dirty="0"/>
          </a:p>
          <a:p>
            <a:endParaRPr lang="en-GB" sz="1100" dirty="0"/>
          </a:p>
        </p:txBody>
      </p:sp>
      <p:sp>
        <p:nvSpPr>
          <p:cNvPr id="21" name="TextBox 20">
            <a:extLst>
              <a:ext uri="{FF2B5EF4-FFF2-40B4-BE49-F238E27FC236}">
                <a16:creationId xmlns:a16="http://schemas.microsoft.com/office/drawing/2014/main" id="{FBFEAC3A-D75D-00A8-57FB-8090CB198DD9}"/>
              </a:ext>
            </a:extLst>
          </p:cNvPr>
          <p:cNvSpPr txBox="1"/>
          <p:nvPr/>
        </p:nvSpPr>
        <p:spPr>
          <a:xfrm>
            <a:off x="10013048" y="2810596"/>
            <a:ext cx="1812240" cy="3308598"/>
          </a:xfrm>
          <a:prstGeom prst="rect">
            <a:avLst/>
          </a:prstGeom>
          <a:noFill/>
        </p:spPr>
        <p:txBody>
          <a:bodyPr wrap="square" rtlCol="0">
            <a:spAutoFit/>
          </a:bodyPr>
          <a:lstStyle/>
          <a:p>
            <a:r>
              <a:rPr lang="en-GB" sz="1100" b="1" dirty="0">
                <a:solidFill>
                  <a:srgbClr val="3870B7"/>
                </a:solidFill>
                <a:effectLst/>
                <a:latin typeface="Georgia" panose="02040502050405020303" pitchFamily="18" charset="0"/>
              </a:rPr>
              <a:t>Celebrity </a:t>
            </a:r>
            <a:endParaRPr lang="en-GB" sz="1100" dirty="0"/>
          </a:p>
          <a:p>
            <a:r>
              <a:rPr lang="en-GB" sz="1100" i="1" dirty="0">
                <a:effectLst/>
                <a:latin typeface="Georgia" panose="02040502050405020303" pitchFamily="18" charset="0"/>
              </a:rPr>
              <a:t>A famous person. </a:t>
            </a:r>
            <a:endParaRPr lang="en-GB" sz="1100" dirty="0"/>
          </a:p>
          <a:p>
            <a:endParaRPr lang="en-GB" sz="800" b="1" dirty="0">
              <a:solidFill>
                <a:srgbClr val="3870B7"/>
              </a:solidFill>
              <a:effectLst/>
              <a:latin typeface="Georgia" panose="02040502050405020303" pitchFamily="18" charset="0"/>
            </a:endParaRPr>
          </a:p>
          <a:p>
            <a:r>
              <a:rPr lang="en-GB" sz="1100" b="1" dirty="0">
                <a:solidFill>
                  <a:srgbClr val="3870B7"/>
                </a:solidFill>
                <a:effectLst/>
                <a:latin typeface="Georgia" panose="02040502050405020303" pitchFamily="18" charset="0"/>
              </a:rPr>
              <a:t>(British) Empire </a:t>
            </a:r>
            <a:endParaRPr lang="en-GB" sz="1100" dirty="0"/>
          </a:p>
          <a:p>
            <a:r>
              <a:rPr lang="en-GB" sz="1100" i="1" dirty="0">
                <a:effectLst/>
                <a:latin typeface="Georgia" panose="02040502050405020303" pitchFamily="18" charset="0"/>
              </a:rPr>
              <a:t>A group of countries ruled by one king, queen, or government. During Queen Victoria’s time, Britain ruled many countries around the world. </a:t>
            </a:r>
          </a:p>
          <a:p>
            <a:endParaRPr lang="en-GB" sz="800" dirty="0"/>
          </a:p>
          <a:p>
            <a:r>
              <a:rPr lang="en-GB" sz="1100" b="1" dirty="0">
                <a:solidFill>
                  <a:srgbClr val="3870B7"/>
                </a:solidFill>
                <a:effectLst/>
                <a:latin typeface="Georgia" panose="02040502050405020303" pitchFamily="18" charset="0"/>
              </a:rPr>
              <a:t>Goddaughter </a:t>
            </a:r>
            <a:endParaRPr lang="en-GB" sz="1100" dirty="0"/>
          </a:p>
          <a:p>
            <a:r>
              <a:rPr lang="en-GB" sz="1100" i="1" dirty="0">
                <a:effectLst/>
                <a:latin typeface="Georgia" panose="02040502050405020303" pitchFamily="18" charset="0"/>
              </a:rPr>
              <a:t>A child who has godparents. A godparent is a special adult chosen to guide and support a child as they grow up, especially in their faith. </a:t>
            </a:r>
            <a:endParaRPr lang="en-GB" sz="1100" dirty="0"/>
          </a:p>
        </p:txBody>
      </p:sp>
      <p:sp>
        <p:nvSpPr>
          <p:cNvPr id="3" name="Rectangle 2">
            <a:extLst>
              <a:ext uri="{FF2B5EF4-FFF2-40B4-BE49-F238E27FC236}">
                <a16:creationId xmlns:a16="http://schemas.microsoft.com/office/drawing/2014/main" id="{69850380-E2C0-6073-8521-BDBC410D4D14}"/>
              </a:ext>
              <a:ext uri="{C183D7F6-B498-43B3-948B-1728B52AA6E4}">
                <adec:decorative xmlns:adec="http://schemas.microsoft.com/office/drawing/2017/decorative" val="1"/>
              </a:ext>
            </a:extLst>
          </p:cNvPr>
          <p:cNvSpPr/>
          <p:nvPr/>
        </p:nvSpPr>
        <p:spPr>
          <a:xfrm>
            <a:off x="4330172"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D93EF4A-96AA-75C8-699A-8D7B217893A5}"/>
              </a:ext>
              <a:ext uri="{C183D7F6-B498-43B3-948B-1728B52AA6E4}">
                <adec:decorative xmlns:adec="http://schemas.microsoft.com/office/drawing/2017/decorative" val="1"/>
              </a:ext>
            </a:extLst>
          </p:cNvPr>
          <p:cNvSpPr/>
          <p:nvPr/>
        </p:nvSpPr>
        <p:spPr>
          <a:xfrm>
            <a:off x="3108325" y="5935508"/>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139F11-4FCD-224D-19E2-8F4E1CA815DA}"/>
              </a:ext>
              <a:ext uri="{C183D7F6-B498-43B3-948B-1728B52AA6E4}">
                <adec:decorative xmlns:adec="http://schemas.microsoft.com/office/drawing/2017/decorative" val="1"/>
              </a:ext>
            </a:extLst>
          </p:cNvPr>
          <p:cNvSpPr/>
          <p:nvPr/>
        </p:nvSpPr>
        <p:spPr>
          <a:xfrm>
            <a:off x="392113" y="5926672"/>
            <a:ext cx="44767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EA8757-8944-DC4C-5F62-FF18D86B0CF2}"/>
              </a:ext>
              <a:ext uri="{C183D7F6-B498-43B3-948B-1728B52AA6E4}">
                <adec:decorative xmlns:adec="http://schemas.microsoft.com/office/drawing/2017/decorative" val="1"/>
              </a:ext>
            </a:extLst>
          </p:cNvPr>
          <p:cNvSpPr/>
          <p:nvPr/>
        </p:nvSpPr>
        <p:spPr>
          <a:xfrm>
            <a:off x="9030404" y="287875"/>
            <a:ext cx="27948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n illustration of a newspaper front page with the headline 'Suffragette'.">
            <a:extLst>
              <a:ext uri="{FF2B5EF4-FFF2-40B4-BE49-F238E27FC236}">
                <a16:creationId xmlns:a16="http://schemas.microsoft.com/office/drawing/2014/main" id="{2660605F-A8F2-9252-B890-CBBAB538E94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19793" y="678453"/>
            <a:ext cx="2140166" cy="2048582"/>
          </a:xfrm>
          <a:prstGeom prst="rect">
            <a:avLst/>
          </a:prstGeom>
        </p:spPr>
      </p:pic>
    </p:spTree>
    <p:extLst>
      <p:ext uri="{BB962C8B-B14F-4D97-AF65-F5344CB8AC3E}">
        <p14:creationId xmlns:p14="http://schemas.microsoft.com/office/powerpoint/2010/main" val="419101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937A8D-843C-9721-0899-D044028183E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8" cy="6908121"/>
          </a:xfrm>
          <a:prstGeom prst="rect">
            <a:avLst/>
          </a:prstGeom>
        </p:spPr>
      </p:pic>
      <p:sp>
        <p:nvSpPr>
          <p:cNvPr id="53" name="Title 52">
            <a:extLst>
              <a:ext uri="{FF2B5EF4-FFF2-40B4-BE49-F238E27FC236}">
                <a16:creationId xmlns:a16="http://schemas.microsoft.com/office/drawing/2014/main" id="{31ED1ED2-DB5B-DFDB-1D13-B4407508DE18}"/>
              </a:ext>
            </a:extLst>
          </p:cNvPr>
          <p:cNvSpPr txBox="1">
            <a:spLocks noGrp="1"/>
          </p:cNvSpPr>
          <p:nvPr>
            <p:ph type="title" idx="4294967295"/>
          </p:nvPr>
        </p:nvSpPr>
        <p:spPr>
          <a:xfrm>
            <a:off x="4089006" y="202632"/>
            <a:ext cx="4039399"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365A3"/>
                </a:solidFill>
                <a:effectLst/>
                <a:uLnTx/>
                <a:uFillTx/>
                <a:latin typeface="Gill Sans Nova Cond"/>
                <a:ea typeface="Open Sans Condensed" panose="020B0306030504020204" pitchFamily="34" charset="0"/>
                <a:cs typeface="Open Sans Condensed" panose="020B0306030504020204" pitchFamily="34" charset="0"/>
              </a:rPr>
              <a:t>WHILE WATCHING</a:t>
            </a:r>
          </a:p>
        </p:txBody>
      </p:sp>
      <p:sp>
        <p:nvSpPr>
          <p:cNvPr id="39" name="TextBox 38">
            <a:extLst>
              <a:ext uri="{FF2B5EF4-FFF2-40B4-BE49-F238E27FC236}">
                <a16:creationId xmlns:a16="http://schemas.microsoft.com/office/drawing/2014/main" id="{CAE1B15A-152A-C488-A178-F1D0DDABFC65}"/>
              </a:ext>
            </a:extLst>
          </p:cNvPr>
          <p:cNvSpPr txBox="1"/>
          <p:nvPr/>
        </p:nvSpPr>
        <p:spPr>
          <a:xfrm>
            <a:off x="352639" y="571729"/>
            <a:ext cx="81128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00:52</a:t>
            </a:r>
          </a:p>
        </p:txBody>
      </p:sp>
      <p:sp>
        <p:nvSpPr>
          <p:cNvPr id="38" name="TextBox 37">
            <a:extLst>
              <a:ext uri="{FF2B5EF4-FFF2-40B4-BE49-F238E27FC236}">
                <a16:creationId xmlns:a16="http://schemas.microsoft.com/office/drawing/2014/main" id="{DE770084-CA8A-CB3B-5A46-695F6B72FFDD}"/>
              </a:ext>
            </a:extLst>
          </p:cNvPr>
          <p:cNvSpPr txBox="1"/>
          <p:nvPr/>
        </p:nvSpPr>
        <p:spPr>
          <a:xfrm>
            <a:off x="350672" y="822471"/>
            <a:ext cx="2506601"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USING YOUR VOICE</a:t>
            </a:r>
          </a:p>
        </p:txBody>
      </p:sp>
      <p:sp>
        <p:nvSpPr>
          <p:cNvPr id="30" name="TextBox 29">
            <a:extLst>
              <a:ext uri="{FF2B5EF4-FFF2-40B4-BE49-F238E27FC236}">
                <a16:creationId xmlns:a16="http://schemas.microsoft.com/office/drawing/2014/main" id="{1D878AAE-A0EE-BE18-6A2C-BBAF11A4C930}"/>
              </a:ext>
            </a:extLst>
          </p:cNvPr>
          <p:cNvSpPr txBox="1"/>
          <p:nvPr/>
        </p:nvSpPr>
        <p:spPr>
          <a:xfrm>
            <a:off x="354040" y="1104734"/>
            <a:ext cx="1923897" cy="1646605"/>
          </a:xfrm>
          <a:prstGeom prst="rect">
            <a:avLst/>
          </a:prstGeom>
          <a:noFill/>
        </p:spPr>
        <p:txBody>
          <a:bodyPr wrap="square" rtlCol="0">
            <a:spAutoFit/>
          </a:bodyPr>
          <a:lstStyle/>
          <a:p>
            <a:r>
              <a:rPr lang="en-GB" sz="1100" i="1" dirty="0">
                <a:effectLst/>
                <a:latin typeface="Georgia" panose="02040502050405020303" pitchFamily="18" charset="0"/>
              </a:rPr>
              <a:t>Do you think it is brave to speak up for others?</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Discuss that Sophia stood up for what she thought was fair and right, even when it was difficult. Encourage them to look for examples of her bravery in the video. </a:t>
            </a:r>
            <a:endParaRPr lang="en-GB" sz="1000" dirty="0"/>
          </a:p>
          <a:p>
            <a:r>
              <a:rPr lang="en-GB" sz="1100" dirty="0">
                <a:effectLst/>
                <a:latin typeface="Georgia" panose="02040502050405020303" pitchFamily="18" charset="0"/>
              </a:rPr>
              <a:t> </a:t>
            </a:r>
            <a:endParaRPr lang="en-GB" sz="1100" dirty="0"/>
          </a:p>
        </p:txBody>
      </p:sp>
      <p:sp>
        <p:nvSpPr>
          <p:cNvPr id="40" name="TextBox 39">
            <a:extLst>
              <a:ext uri="{FF2B5EF4-FFF2-40B4-BE49-F238E27FC236}">
                <a16:creationId xmlns:a16="http://schemas.microsoft.com/office/drawing/2014/main" id="{3B200B8B-F068-0720-9128-54F5CE82E105}"/>
              </a:ext>
            </a:extLst>
          </p:cNvPr>
          <p:cNvSpPr txBox="1"/>
          <p:nvPr/>
        </p:nvSpPr>
        <p:spPr>
          <a:xfrm>
            <a:off x="2257409" y="576592"/>
            <a:ext cx="684142"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2:24</a:t>
            </a:r>
          </a:p>
        </p:txBody>
      </p:sp>
      <p:sp>
        <p:nvSpPr>
          <p:cNvPr id="16" name="TextBox 15">
            <a:extLst>
              <a:ext uri="{FF2B5EF4-FFF2-40B4-BE49-F238E27FC236}">
                <a16:creationId xmlns:a16="http://schemas.microsoft.com/office/drawing/2014/main" id="{6F1D1D68-60B8-DA18-F392-88F7414D7658}"/>
              </a:ext>
            </a:extLst>
          </p:cNvPr>
          <p:cNvSpPr txBox="1"/>
          <p:nvPr/>
        </p:nvSpPr>
        <p:spPr>
          <a:xfrm>
            <a:off x="2263827" y="832571"/>
            <a:ext cx="1921385"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SUFFRAGETTES</a:t>
            </a:r>
          </a:p>
        </p:txBody>
      </p:sp>
      <p:sp>
        <p:nvSpPr>
          <p:cNvPr id="33" name="TextBox 32">
            <a:extLst>
              <a:ext uri="{FF2B5EF4-FFF2-40B4-BE49-F238E27FC236}">
                <a16:creationId xmlns:a16="http://schemas.microsoft.com/office/drawing/2014/main" id="{4B5A00BD-CE0E-E390-1038-C16627AAF6E1}"/>
              </a:ext>
            </a:extLst>
          </p:cNvPr>
          <p:cNvSpPr txBox="1"/>
          <p:nvPr/>
        </p:nvSpPr>
        <p:spPr>
          <a:xfrm>
            <a:off x="2263827" y="1107288"/>
            <a:ext cx="1931810" cy="1815882"/>
          </a:xfrm>
          <a:prstGeom prst="rect">
            <a:avLst/>
          </a:prstGeom>
          <a:noFill/>
        </p:spPr>
        <p:txBody>
          <a:bodyPr wrap="square" rtlCol="0">
            <a:spAutoFit/>
          </a:bodyPr>
          <a:lstStyle/>
          <a:p>
            <a:r>
              <a:rPr lang="en-GB" sz="1100" i="1" dirty="0">
                <a:effectLst/>
                <a:latin typeface="Georgia" panose="02040502050405020303" pitchFamily="18" charset="0"/>
              </a:rPr>
              <a:t>Do you think Sophia stopped fighting because some people disagreed with her views? </a:t>
            </a:r>
          </a:p>
          <a:p>
            <a:endParaRPr lang="en-GB" sz="800" dirty="0"/>
          </a:p>
          <a:p>
            <a:r>
              <a:rPr lang="en-GB" sz="1000" dirty="0">
                <a:effectLst/>
                <a:latin typeface="Georgia" panose="02040502050405020303" pitchFamily="18" charset="0"/>
              </a:rPr>
              <a:t>No, Sophia used her voice and position as a princess to campaign for justice. Some people disagreed with her actions, but she continued to support the suffragettes. </a:t>
            </a:r>
            <a:endParaRPr lang="en-GB" sz="1000" dirty="0"/>
          </a:p>
        </p:txBody>
      </p:sp>
      <p:sp>
        <p:nvSpPr>
          <p:cNvPr id="42" name="TextBox 41">
            <a:extLst>
              <a:ext uri="{FF2B5EF4-FFF2-40B4-BE49-F238E27FC236}">
                <a16:creationId xmlns:a16="http://schemas.microsoft.com/office/drawing/2014/main" id="{8E74FA18-D6B0-9347-7E34-F361B2E7415F}"/>
              </a:ext>
            </a:extLst>
          </p:cNvPr>
          <p:cNvSpPr txBox="1"/>
          <p:nvPr/>
        </p:nvSpPr>
        <p:spPr>
          <a:xfrm>
            <a:off x="4161321" y="576798"/>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2:28</a:t>
            </a:r>
          </a:p>
        </p:txBody>
      </p:sp>
      <p:sp>
        <p:nvSpPr>
          <p:cNvPr id="41" name="TextBox 40">
            <a:extLst>
              <a:ext uri="{FF2B5EF4-FFF2-40B4-BE49-F238E27FC236}">
                <a16:creationId xmlns:a16="http://schemas.microsoft.com/office/drawing/2014/main" id="{C17C64B9-CDAE-1C0C-40FD-86F04ECAB403}"/>
              </a:ext>
            </a:extLst>
          </p:cNvPr>
          <p:cNvSpPr txBox="1"/>
          <p:nvPr/>
        </p:nvSpPr>
        <p:spPr>
          <a:xfrm>
            <a:off x="4170719" y="827842"/>
            <a:ext cx="1441497"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BEING A PRINCESS</a:t>
            </a:r>
          </a:p>
        </p:txBody>
      </p:sp>
      <p:sp>
        <p:nvSpPr>
          <p:cNvPr id="34" name="TextBox 33">
            <a:extLst>
              <a:ext uri="{FF2B5EF4-FFF2-40B4-BE49-F238E27FC236}">
                <a16:creationId xmlns:a16="http://schemas.microsoft.com/office/drawing/2014/main" id="{D7E4A9B6-B839-604A-052F-D0DC5D91E3DC}"/>
              </a:ext>
            </a:extLst>
          </p:cNvPr>
          <p:cNvSpPr txBox="1"/>
          <p:nvPr/>
        </p:nvSpPr>
        <p:spPr>
          <a:xfrm>
            <a:off x="4175153" y="1103429"/>
            <a:ext cx="1920847" cy="1631216"/>
          </a:xfrm>
          <a:prstGeom prst="rect">
            <a:avLst/>
          </a:prstGeom>
          <a:noFill/>
        </p:spPr>
        <p:txBody>
          <a:bodyPr wrap="square" rtlCol="0">
            <a:spAutoFit/>
          </a:bodyPr>
          <a:lstStyle/>
          <a:p>
            <a:r>
              <a:rPr lang="en-GB" sz="1100" i="1" dirty="0">
                <a:effectLst/>
                <a:latin typeface="Georgia" panose="02040502050405020303" pitchFamily="18" charset="0"/>
              </a:rPr>
              <a:t>What words would </a:t>
            </a:r>
            <a:r>
              <a:rPr lang="en-GB" sz="1100" b="1" i="1" dirty="0">
                <a:effectLst/>
                <a:latin typeface="Georgia" panose="02040502050405020303" pitchFamily="18" charset="0"/>
              </a:rPr>
              <a:t>you </a:t>
            </a:r>
            <a:r>
              <a:rPr lang="en-GB" sz="1100" i="1" dirty="0">
                <a:effectLst/>
                <a:latin typeface="Georgia" panose="02040502050405020303" pitchFamily="18" charset="0"/>
              </a:rPr>
              <a:t>use to describe a princess?</a:t>
            </a:r>
          </a:p>
          <a:p>
            <a:r>
              <a:rPr lang="en-GB" sz="800" i="1" dirty="0">
                <a:effectLst/>
                <a:latin typeface="Georgia" panose="02040502050405020303" pitchFamily="18" charset="0"/>
              </a:rPr>
              <a:t> </a:t>
            </a:r>
            <a:endParaRPr lang="en-GB" sz="800" dirty="0"/>
          </a:p>
          <a:p>
            <a:r>
              <a:rPr lang="en-GB" sz="1000" dirty="0">
                <a:effectLst/>
                <a:latin typeface="Georgia" panose="02040502050405020303" pitchFamily="18" charset="0"/>
              </a:rPr>
              <a:t>Now listen to Sophia’s answer. Does your class agree with her description of a princess? Emphasise that Sophia wanted to use her privilege to help others and make a positive difference. </a:t>
            </a:r>
            <a:endParaRPr lang="en-GB" sz="1000" dirty="0"/>
          </a:p>
        </p:txBody>
      </p:sp>
      <p:sp>
        <p:nvSpPr>
          <p:cNvPr id="44" name="TextBox 43">
            <a:extLst>
              <a:ext uri="{FF2B5EF4-FFF2-40B4-BE49-F238E27FC236}">
                <a16:creationId xmlns:a16="http://schemas.microsoft.com/office/drawing/2014/main" id="{4B73DAC7-6994-40CA-64B0-8C5A3BFCCF6A}"/>
              </a:ext>
            </a:extLst>
          </p:cNvPr>
          <p:cNvSpPr txBox="1"/>
          <p:nvPr/>
        </p:nvSpPr>
        <p:spPr>
          <a:xfrm>
            <a:off x="6082453" y="576923"/>
            <a:ext cx="867879"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3:26</a:t>
            </a:r>
          </a:p>
        </p:txBody>
      </p:sp>
      <p:sp>
        <p:nvSpPr>
          <p:cNvPr id="43" name="TextBox 42">
            <a:extLst>
              <a:ext uri="{FF2B5EF4-FFF2-40B4-BE49-F238E27FC236}">
                <a16:creationId xmlns:a16="http://schemas.microsoft.com/office/drawing/2014/main" id="{D8786539-287E-123F-A106-789C4FA97497}"/>
              </a:ext>
            </a:extLst>
          </p:cNvPr>
          <p:cNvSpPr txBox="1"/>
          <p:nvPr/>
        </p:nvSpPr>
        <p:spPr>
          <a:xfrm>
            <a:off x="6069448" y="826221"/>
            <a:ext cx="1423718"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VISITING INDIA</a:t>
            </a:r>
          </a:p>
        </p:txBody>
      </p:sp>
      <p:sp>
        <p:nvSpPr>
          <p:cNvPr id="35" name="TextBox 34">
            <a:extLst>
              <a:ext uri="{FF2B5EF4-FFF2-40B4-BE49-F238E27FC236}">
                <a16:creationId xmlns:a16="http://schemas.microsoft.com/office/drawing/2014/main" id="{41F7739A-60DE-5F89-E5AE-75B4924301D9}"/>
              </a:ext>
            </a:extLst>
          </p:cNvPr>
          <p:cNvSpPr txBox="1"/>
          <p:nvPr/>
        </p:nvSpPr>
        <p:spPr>
          <a:xfrm>
            <a:off x="6068469" y="1103300"/>
            <a:ext cx="1931810" cy="2877711"/>
          </a:xfrm>
          <a:prstGeom prst="rect">
            <a:avLst/>
          </a:prstGeom>
          <a:noFill/>
        </p:spPr>
        <p:txBody>
          <a:bodyPr wrap="square" rtlCol="0">
            <a:spAutoFit/>
          </a:bodyPr>
          <a:lstStyle/>
          <a:p>
            <a:r>
              <a:rPr lang="en-GB" sz="1100" i="1" dirty="0">
                <a:effectLst/>
                <a:latin typeface="Georgia" panose="02040502050405020303" pitchFamily="18" charset="0"/>
              </a:rPr>
              <a:t>Why do you think Sophia found visiting India difficult? </a:t>
            </a:r>
          </a:p>
          <a:p>
            <a:endParaRPr lang="en-GB" sz="800" dirty="0"/>
          </a:p>
          <a:p>
            <a:r>
              <a:rPr lang="en-GB" sz="1000" b="0" i="0" dirty="0">
                <a:solidFill>
                  <a:srgbClr val="222222"/>
                </a:solidFill>
                <a:effectLst/>
                <a:latin typeface="Georgia" panose="02040502050405020303" pitchFamily="18" charset="0"/>
              </a:rPr>
              <a:t>Sophia’s father was Maharaja </a:t>
            </a:r>
            <a:r>
              <a:rPr lang="en-GB" sz="1000" b="0" i="0" dirty="0" err="1">
                <a:solidFill>
                  <a:srgbClr val="222222"/>
                </a:solidFill>
                <a:effectLst/>
                <a:latin typeface="Georgia" panose="02040502050405020303" pitchFamily="18" charset="0"/>
              </a:rPr>
              <a:t>Duleep</a:t>
            </a:r>
            <a:r>
              <a:rPr lang="en-GB" sz="1000" b="0" i="0" dirty="0">
                <a:solidFill>
                  <a:srgbClr val="222222"/>
                </a:solidFill>
                <a:effectLst/>
                <a:latin typeface="Georgia" panose="02040502050405020303" pitchFamily="18" charset="0"/>
              </a:rPr>
              <a:t> Singh. He was the last Sikh Maharaja of the Punjab. </a:t>
            </a:r>
          </a:p>
          <a:p>
            <a:r>
              <a:rPr lang="en-GB" sz="1000" b="0" i="0" dirty="0">
                <a:solidFill>
                  <a:srgbClr val="222222"/>
                </a:solidFill>
                <a:effectLst/>
                <a:latin typeface="Georgia" panose="02040502050405020303" pitchFamily="18" charset="0"/>
              </a:rPr>
              <a:t>When he was 10 years old, he was forced by the British to surrender his lands and the </a:t>
            </a:r>
            <a:r>
              <a:rPr lang="en-GB" sz="1000" b="0" i="0" dirty="0" err="1">
                <a:solidFill>
                  <a:srgbClr val="222222"/>
                </a:solidFill>
                <a:effectLst/>
                <a:latin typeface="Georgia" panose="02040502050405020303" pitchFamily="18" charset="0"/>
              </a:rPr>
              <a:t>Koh-i-Noor</a:t>
            </a:r>
            <a:r>
              <a:rPr lang="en-GB" sz="1000" b="0" i="0" dirty="0">
                <a:solidFill>
                  <a:srgbClr val="222222"/>
                </a:solidFill>
                <a:effectLst/>
                <a:latin typeface="Georgia" panose="02040502050405020303" pitchFamily="18" charset="0"/>
              </a:rPr>
              <a:t> diamond. The British treated the Indian</a:t>
            </a:r>
          </a:p>
          <a:p>
            <a:r>
              <a:rPr lang="en-GB" sz="1000" b="0" i="0" dirty="0">
                <a:solidFill>
                  <a:srgbClr val="222222"/>
                </a:solidFill>
                <a:effectLst/>
                <a:latin typeface="Georgia" panose="02040502050405020303" pitchFamily="18" charset="0"/>
              </a:rPr>
              <a:t>people very badly. It must have been hard for Sophia to witness this treatment of other people, particularly because as she had strong connections to both countries.</a:t>
            </a:r>
            <a:endParaRPr lang="en-GB" sz="1000" dirty="0"/>
          </a:p>
        </p:txBody>
      </p:sp>
      <p:sp>
        <p:nvSpPr>
          <p:cNvPr id="46" name="TextBox 45">
            <a:extLst>
              <a:ext uri="{FF2B5EF4-FFF2-40B4-BE49-F238E27FC236}">
                <a16:creationId xmlns:a16="http://schemas.microsoft.com/office/drawing/2014/main" id="{30415952-06D2-009D-ACC2-1454BED75BBE}"/>
              </a:ext>
            </a:extLst>
          </p:cNvPr>
          <p:cNvSpPr txBox="1"/>
          <p:nvPr/>
        </p:nvSpPr>
        <p:spPr>
          <a:xfrm>
            <a:off x="7984165" y="575704"/>
            <a:ext cx="1423718" cy="307777"/>
          </a:xfrm>
          <a:prstGeom prst="rect">
            <a:avLst/>
          </a:prstGeom>
          <a:noFill/>
        </p:spPr>
        <p:txBody>
          <a:bodyPr wrap="square" lIns="91440" tIns="45720" rIns="91440" bIns="45720" rtlCol="0" anchor="t">
            <a:spAutoFit/>
          </a:bodyPr>
          <a:lstStyle/>
          <a:p>
            <a:r>
              <a:rPr lang="en-US" sz="1400" b="1" dirty="0">
                <a:latin typeface="Gill Sans Nova Cond"/>
                <a:ea typeface="Open Sans Condensed" panose="020B0306030504020204" pitchFamily="34" charset="0"/>
                <a:cs typeface="Open Sans Condensed" panose="020B0306030504020204" pitchFamily="34" charset="0"/>
              </a:rPr>
              <a:t>3:38</a:t>
            </a:r>
          </a:p>
        </p:txBody>
      </p:sp>
      <p:sp>
        <p:nvSpPr>
          <p:cNvPr id="45" name="TextBox 44">
            <a:extLst>
              <a:ext uri="{FF2B5EF4-FFF2-40B4-BE49-F238E27FC236}">
                <a16:creationId xmlns:a16="http://schemas.microsoft.com/office/drawing/2014/main" id="{EB5D1AD1-2107-3A21-E1EB-3657DB3EB6E5}"/>
              </a:ext>
            </a:extLst>
          </p:cNvPr>
          <p:cNvSpPr txBox="1"/>
          <p:nvPr/>
        </p:nvSpPr>
        <p:spPr>
          <a:xfrm>
            <a:off x="7986982" y="824409"/>
            <a:ext cx="1708347" cy="338554"/>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THE BICYCLE</a:t>
            </a:r>
          </a:p>
        </p:txBody>
      </p:sp>
      <p:sp>
        <p:nvSpPr>
          <p:cNvPr id="36" name="TextBox 35">
            <a:extLst>
              <a:ext uri="{FF2B5EF4-FFF2-40B4-BE49-F238E27FC236}">
                <a16:creationId xmlns:a16="http://schemas.microsoft.com/office/drawing/2014/main" id="{31509D55-C78A-FC54-DFB3-7E5B6B431047}"/>
              </a:ext>
            </a:extLst>
          </p:cNvPr>
          <p:cNvSpPr txBox="1"/>
          <p:nvPr/>
        </p:nvSpPr>
        <p:spPr>
          <a:xfrm>
            <a:off x="7996266" y="1098217"/>
            <a:ext cx="1931810" cy="3031599"/>
          </a:xfrm>
          <a:prstGeom prst="rect">
            <a:avLst/>
          </a:prstGeom>
          <a:noFill/>
        </p:spPr>
        <p:txBody>
          <a:bodyPr wrap="square" rtlCol="0">
            <a:spAutoFit/>
          </a:bodyPr>
          <a:lstStyle/>
          <a:p>
            <a:r>
              <a:rPr lang="en-GB" sz="1100" i="1" dirty="0">
                <a:effectLst/>
                <a:latin typeface="Georgia" panose="02040502050405020303" pitchFamily="18" charset="0"/>
              </a:rPr>
              <a:t>Is it common for women to ride bicycles today? </a:t>
            </a:r>
          </a:p>
          <a:p>
            <a:endParaRPr lang="en-GB" sz="400" dirty="0"/>
          </a:p>
          <a:p>
            <a:r>
              <a:rPr lang="en-GB" sz="1000" dirty="0">
                <a:effectLst/>
                <a:latin typeface="Georgia" panose="02040502050405020303" pitchFamily="18" charset="0"/>
              </a:rPr>
              <a:t>Yes. Many people use bicycles today. </a:t>
            </a:r>
          </a:p>
          <a:p>
            <a:endParaRPr lang="en-GB" sz="400" dirty="0"/>
          </a:p>
          <a:p>
            <a:r>
              <a:rPr lang="en-GB" sz="1100" i="1" dirty="0">
                <a:effectLst/>
                <a:latin typeface="Georgia" panose="02040502050405020303" pitchFamily="18" charset="0"/>
              </a:rPr>
              <a:t>Was it common for women to ride bicycles when Sophia was alive? </a:t>
            </a:r>
          </a:p>
          <a:p>
            <a:endParaRPr lang="en-GB" sz="400" dirty="0"/>
          </a:p>
          <a:p>
            <a:r>
              <a:rPr lang="en-GB" sz="1000" dirty="0">
                <a:effectLst/>
                <a:latin typeface="Georgia" panose="02040502050405020303" pitchFamily="18" charset="0"/>
              </a:rPr>
              <a:t>No. Some believed it was inappropriate for women to ride bicycles. Bicycles became a symbol of women’s freedom and independence. Sophia seems to have adored riding her bicycle and was sometimes featured in newspapers because she rode her bike in public. </a:t>
            </a:r>
            <a:endParaRPr lang="en-GB" sz="1000" dirty="0"/>
          </a:p>
        </p:txBody>
      </p:sp>
      <p:sp>
        <p:nvSpPr>
          <p:cNvPr id="48" name="TextBox 47">
            <a:extLst>
              <a:ext uri="{FF2B5EF4-FFF2-40B4-BE49-F238E27FC236}">
                <a16:creationId xmlns:a16="http://schemas.microsoft.com/office/drawing/2014/main" id="{3AAA2BF1-E90B-24B9-9BBC-3F7B25990BD4}"/>
              </a:ext>
            </a:extLst>
          </p:cNvPr>
          <p:cNvSpPr txBox="1"/>
          <p:nvPr/>
        </p:nvSpPr>
        <p:spPr>
          <a:xfrm>
            <a:off x="9894937" y="580438"/>
            <a:ext cx="1423718" cy="307777"/>
          </a:xfrm>
          <a:prstGeom prst="rect">
            <a:avLst/>
          </a:prstGeom>
          <a:noFill/>
        </p:spPr>
        <p:txBody>
          <a:bodyPr wrap="square" lIns="91440" tIns="45720" rIns="91440" bIns="45720" rtlCol="0" anchor="t">
            <a:spAutoFit/>
          </a:bodyPr>
          <a:lstStyle/>
          <a:p>
            <a:r>
              <a:rPr lang="en-US" sz="1400" b="1" dirty="0">
                <a:latin typeface="Open Sans Condensed"/>
                <a:ea typeface="Open Sans Condensed" panose="020B0306030504020204" pitchFamily="34" charset="0"/>
                <a:cs typeface="Open Sans Condensed" panose="020B0306030504020204" pitchFamily="34" charset="0"/>
              </a:rPr>
              <a:t>END</a:t>
            </a:r>
          </a:p>
        </p:txBody>
      </p:sp>
      <p:sp>
        <p:nvSpPr>
          <p:cNvPr id="47" name="TextBox 46">
            <a:extLst>
              <a:ext uri="{FF2B5EF4-FFF2-40B4-BE49-F238E27FC236}">
                <a16:creationId xmlns:a16="http://schemas.microsoft.com/office/drawing/2014/main" id="{CB8B6DD1-6DA0-52E9-6B11-410ED7CE27C0}"/>
              </a:ext>
            </a:extLst>
          </p:cNvPr>
          <p:cNvSpPr txBox="1"/>
          <p:nvPr/>
        </p:nvSpPr>
        <p:spPr>
          <a:xfrm>
            <a:off x="9888519" y="819518"/>
            <a:ext cx="1423718" cy="584775"/>
          </a:xfrm>
          <a:prstGeom prst="rect">
            <a:avLst/>
          </a:prstGeom>
          <a:noFill/>
        </p:spPr>
        <p:txBody>
          <a:bodyPr wrap="square" lIns="91440" tIns="45720" rIns="91440" bIns="45720" rtlCol="0" anchor="t">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REMEMBERING SOPHIA</a:t>
            </a:r>
          </a:p>
        </p:txBody>
      </p:sp>
      <p:sp>
        <p:nvSpPr>
          <p:cNvPr id="37" name="TextBox 36">
            <a:extLst>
              <a:ext uri="{FF2B5EF4-FFF2-40B4-BE49-F238E27FC236}">
                <a16:creationId xmlns:a16="http://schemas.microsoft.com/office/drawing/2014/main" id="{62286B8D-A1E3-01E3-0BB9-F2BD8E22908C}"/>
              </a:ext>
            </a:extLst>
          </p:cNvPr>
          <p:cNvSpPr txBox="1"/>
          <p:nvPr/>
        </p:nvSpPr>
        <p:spPr>
          <a:xfrm>
            <a:off x="9887285" y="1347199"/>
            <a:ext cx="1931810" cy="1938992"/>
          </a:xfrm>
          <a:prstGeom prst="rect">
            <a:avLst/>
          </a:prstGeom>
          <a:noFill/>
        </p:spPr>
        <p:txBody>
          <a:bodyPr wrap="square" rtlCol="0">
            <a:spAutoFit/>
          </a:bodyPr>
          <a:lstStyle/>
          <a:p>
            <a:r>
              <a:rPr lang="en-GB" sz="1100" i="1" dirty="0">
                <a:effectLst/>
                <a:latin typeface="Georgia" panose="02040502050405020303" pitchFamily="18" charset="0"/>
              </a:rPr>
              <a:t>How should we remember Sophia today? </a:t>
            </a:r>
          </a:p>
          <a:p>
            <a:endParaRPr lang="en-GB" sz="800" dirty="0"/>
          </a:p>
          <a:p>
            <a:r>
              <a:rPr lang="en-GB" sz="1000" dirty="0">
                <a:effectLst/>
                <a:latin typeface="Georgia" panose="02040502050405020303" pitchFamily="18" charset="0"/>
              </a:rPr>
              <a:t>We should remember Sophia today because she campaigned for causes that she believed in. This including women’s right to vote but also supporting Indian soldiers. She used her voice and actions to help others and challenge unfairness. </a:t>
            </a:r>
            <a:endParaRPr lang="en-GB" sz="1000" dirty="0"/>
          </a:p>
        </p:txBody>
      </p:sp>
      <p:sp>
        <p:nvSpPr>
          <p:cNvPr id="55" name="TextBox 54">
            <a:extLst>
              <a:ext uri="{FF2B5EF4-FFF2-40B4-BE49-F238E27FC236}">
                <a16:creationId xmlns:a16="http://schemas.microsoft.com/office/drawing/2014/main" id="{EF7526AE-D2D0-763D-C55D-C6578C4A6305}"/>
              </a:ext>
            </a:extLst>
          </p:cNvPr>
          <p:cNvSpPr txBox="1"/>
          <p:nvPr/>
        </p:nvSpPr>
        <p:spPr>
          <a:xfrm>
            <a:off x="4100156" y="3982429"/>
            <a:ext cx="4039399" cy="400110"/>
          </a:xfrm>
          <a:prstGeom prst="rect">
            <a:avLst/>
          </a:prstGeom>
          <a:noFill/>
        </p:spPr>
        <p:txBody>
          <a:bodyPr wrap="square" rtlCol="0">
            <a:spAutoFit/>
          </a:bodyPr>
          <a:lstStyle/>
          <a:p>
            <a:pPr algn="ctr"/>
            <a:r>
              <a:rPr lang="en-US" sz="2000" b="1" dirty="0">
                <a:solidFill>
                  <a:srgbClr val="3365A3"/>
                </a:solidFill>
                <a:latin typeface="Gill Sans Nova Cond"/>
                <a:ea typeface="Open Sans Condensed" panose="020B0306030504020204" pitchFamily="34" charset="0"/>
                <a:cs typeface="Open Sans Condensed" panose="020B0306030504020204" pitchFamily="34" charset="0"/>
              </a:rPr>
              <a:t>AFTER WATCHING</a:t>
            </a:r>
          </a:p>
        </p:txBody>
      </p:sp>
      <p:sp>
        <p:nvSpPr>
          <p:cNvPr id="14" name="TextBox 13">
            <a:extLst>
              <a:ext uri="{FF2B5EF4-FFF2-40B4-BE49-F238E27FC236}">
                <a16:creationId xmlns:a16="http://schemas.microsoft.com/office/drawing/2014/main" id="{B2297589-5050-7914-6656-DB0CD71950DC}"/>
              </a:ext>
            </a:extLst>
          </p:cNvPr>
          <p:cNvSpPr txBox="1"/>
          <p:nvPr/>
        </p:nvSpPr>
        <p:spPr>
          <a:xfrm>
            <a:off x="367716" y="4383231"/>
            <a:ext cx="2019883"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HOW DO WE KNOW?</a:t>
            </a:r>
          </a:p>
        </p:txBody>
      </p:sp>
      <p:sp>
        <p:nvSpPr>
          <p:cNvPr id="15" name="TextBox 14">
            <a:extLst>
              <a:ext uri="{FF2B5EF4-FFF2-40B4-BE49-F238E27FC236}">
                <a16:creationId xmlns:a16="http://schemas.microsoft.com/office/drawing/2014/main" id="{8870A835-A54D-B6D3-11A8-7EB36705887A}"/>
              </a:ext>
            </a:extLst>
          </p:cNvPr>
          <p:cNvSpPr txBox="1"/>
          <p:nvPr/>
        </p:nvSpPr>
        <p:spPr>
          <a:xfrm>
            <a:off x="363372" y="4653139"/>
            <a:ext cx="5262134" cy="1692771"/>
          </a:xfrm>
          <a:prstGeom prst="rect">
            <a:avLst/>
          </a:prstGeom>
          <a:noFill/>
        </p:spPr>
        <p:txBody>
          <a:bodyPr wrap="square" rtlCol="0">
            <a:spAutoFit/>
          </a:bodyPr>
          <a:lstStyle/>
          <a:p>
            <a:r>
              <a:rPr lang="en-GB" sz="1100" dirty="0">
                <a:effectLst/>
                <a:latin typeface="Georgia" panose="02040502050405020303" pitchFamily="18" charset="0"/>
              </a:rPr>
              <a:t>Introduce the idea of a </a:t>
            </a:r>
            <a:r>
              <a:rPr lang="en-GB" sz="1100" b="1" dirty="0">
                <a:effectLst/>
                <a:latin typeface="Georgia" panose="02040502050405020303" pitchFamily="18" charset="0"/>
              </a:rPr>
              <a:t>historical source</a:t>
            </a:r>
            <a:r>
              <a:rPr lang="en-GB" sz="1100" dirty="0">
                <a:effectLst/>
                <a:latin typeface="Georgia" panose="02040502050405020303" pitchFamily="18" charset="0"/>
              </a:rPr>
              <a:t>—something historians use to study the past. Explain that </a:t>
            </a:r>
            <a:r>
              <a:rPr lang="en-GB" sz="1100" b="1" dirty="0">
                <a:effectLst/>
                <a:latin typeface="Georgia" panose="02040502050405020303" pitchFamily="18" charset="0"/>
              </a:rPr>
              <a:t>evidence </a:t>
            </a:r>
            <a:r>
              <a:rPr lang="en-GB" sz="1100" dirty="0">
                <a:effectLst/>
                <a:latin typeface="Georgia" panose="02040502050405020303" pitchFamily="18" charset="0"/>
              </a:rPr>
              <a:t>is the information we get from these sources to understand and explain history. </a:t>
            </a:r>
            <a:endParaRPr lang="en-GB" sz="1100" dirty="0">
              <a:latin typeface="Georgia" panose="02040502050405020303" pitchFamily="18" charset="0"/>
            </a:endParaRPr>
          </a:p>
          <a:p>
            <a:endParaRPr lang="en-GB" sz="800" dirty="0">
              <a:effectLst/>
              <a:latin typeface="Georgia" panose="02040502050405020303" pitchFamily="18" charset="0"/>
            </a:endParaRPr>
          </a:p>
          <a:p>
            <a:r>
              <a:rPr lang="en-GB" sz="1100" dirty="0">
                <a:effectLst/>
                <a:latin typeface="Georgia" panose="02040502050405020303" pitchFamily="18" charset="0"/>
              </a:rPr>
              <a:t>A supporting PowerPoint presentation is available to help students study the sources shown in the video, including photographs of Sophia, a newspaper article, and a volunteer record card. </a:t>
            </a:r>
            <a:endParaRPr lang="en-GB" sz="1100" dirty="0"/>
          </a:p>
          <a:p>
            <a:endParaRPr lang="en-GB" sz="800" dirty="0">
              <a:latin typeface="Georgia" panose="02040502050405020303" pitchFamily="18" charset="0"/>
            </a:endParaRPr>
          </a:p>
          <a:p>
            <a:r>
              <a:rPr lang="en-GB" sz="1100" dirty="0">
                <a:effectLst/>
                <a:latin typeface="Georgia" panose="02040502050405020303" pitchFamily="18" charset="0"/>
              </a:rPr>
              <a:t>These activities help students explore how sources shape what we know about historical figures. </a:t>
            </a:r>
            <a:endParaRPr lang="en-GB" sz="1100" dirty="0">
              <a:latin typeface="Georgia" panose="02040502050405020303" pitchFamily="18" charset="0"/>
            </a:endParaRPr>
          </a:p>
        </p:txBody>
      </p:sp>
      <p:sp>
        <p:nvSpPr>
          <p:cNvPr id="49" name="TextBox 48">
            <a:extLst>
              <a:ext uri="{FF2B5EF4-FFF2-40B4-BE49-F238E27FC236}">
                <a16:creationId xmlns:a16="http://schemas.microsoft.com/office/drawing/2014/main" id="{F3F0488A-90F4-96E5-DD0F-DF81749E2BC9}"/>
              </a:ext>
            </a:extLst>
          </p:cNvPr>
          <p:cNvSpPr txBox="1"/>
          <p:nvPr/>
        </p:nvSpPr>
        <p:spPr>
          <a:xfrm>
            <a:off x="6092853" y="4383230"/>
            <a:ext cx="2019883" cy="338554"/>
          </a:xfrm>
          <a:prstGeom prst="rect">
            <a:avLst/>
          </a:prstGeom>
          <a:noFill/>
        </p:spPr>
        <p:txBody>
          <a:bodyPr wrap="square" rtlCol="0">
            <a:spAutoFit/>
          </a:bodyPr>
          <a:lstStyle/>
          <a:p>
            <a:r>
              <a:rPr lang="en-US" sz="1600" b="1" dirty="0">
                <a:solidFill>
                  <a:srgbClr val="3365A3"/>
                </a:solidFill>
                <a:latin typeface="Gill Sans Nova Cond"/>
                <a:ea typeface="Open Sans Condensed" panose="020B0306030504020204" pitchFamily="34" charset="0"/>
                <a:cs typeface="Open Sans Condensed" panose="020B0306030504020204" pitchFamily="34" charset="0"/>
              </a:rPr>
              <a:t>KNOWLEDGE SUMMARY</a:t>
            </a:r>
          </a:p>
        </p:txBody>
      </p:sp>
      <p:sp>
        <p:nvSpPr>
          <p:cNvPr id="27" name="TextBox 26">
            <a:extLst>
              <a:ext uri="{FF2B5EF4-FFF2-40B4-BE49-F238E27FC236}">
                <a16:creationId xmlns:a16="http://schemas.microsoft.com/office/drawing/2014/main" id="{ACDD6163-759D-C4C0-72E1-40EF15144493}"/>
              </a:ext>
            </a:extLst>
          </p:cNvPr>
          <p:cNvSpPr txBox="1"/>
          <p:nvPr/>
        </p:nvSpPr>
        <p:spPr>
          <a:xfrm>
            <a:off x="6178550" y="4652841"/>
            <a:ext cx="5246749" cy="1954381"/>
          </a:xfrm>
          <a:prstGeom prst="rect">
            <a:avLst/>
          </a:prstGeom>
          <a:noFill/>
        </p:spPr>
        <p:txBody>
          <a:bodyPr wrap="square" rtlCol="0">
            <a:spAutoFit/>
          </a:bodyPr>
          <a:lstStyle/>
          <a:p>
            <a:pPr marL="171450" indent="-171450">
              <a:buFont typeface="Arial" panose="020B0604020202020204" pitchFamily="34" charset="0"/>
              <a:buChar char="•"/>
            </a:pPr>
            <a:r>
              <a:rPr lang="en-GB" sz="1100" dirty="0">
                <a:effectLst/>
                <a:latin typeface="Georgia" panose="02040502050405020303" pitchFamily="18" charset="0"/>
              </a:rPr>
              <a:t>Princess Sophia </a:t>
            </a:r>
            <a:r>
              <a:rPr lang="en-GB" sz="1100" dirty="0" err="1">
                <a:effectLst/>
                <a:latin typeface="Georgia" panose="02040502050405020303" pitchFamily="18" charset="0"/>
              </a:rPr>
              <a:t>Duleep</a:t>
            </a:r>
            <a:r>
              <a:rPr lang="en-GB" sz="1100" dirty="0">
                <a:effectLst/>
                <a:latin typeface="Georgia" panose="02040502050405020303" pitchFamily="18" charset="0"/>
              </a:rPr>
              <a:t> Singh is a significant individual.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Sophia was the daughter of a Maharaja (king) of a region in India. She was born in Britain during the Victorian period. She was also goddaughter of Queen Victoria.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Throughout her life, she worked to help others and improve society.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She campaigned for women’s rights as a suffragette and used her public profile to raise awareness. </a:t>
            </a:r>
            <a:endParaRPr lang="en-GB" sz="1100" dirty="0"/>
          </a:p>
          <a:p>
            <a:pPr marL="171450" indent="-171450">
              <a:buFont typeface="Arial" panose="020B0604020202020204" pitchFamily="34" charset="0"/>
              <a:buChar char="•"/>
            </a:pPr>
            <a:r>
              <a:rPr lang="en-GB" sz="1100" dirty="0">
                <a:effectLst/>
                <a:latin typeface="Georgia" panose="02040502050405020303" pitchFamily="18" charset="0"/>
              </a:rPr>
              <a:t>Sophia rode a bicycle, which became a symbol of women’s freedom and independence. Her actions contributed to the fight for equal rights and continue to inspire people today. </a:t>
            </a:r>
            <a:endParaRPr lang="en-GB" sz="1100" dirty="0"/>
          </a:p>
          <a:p>
            <a:pPr marL="171450" indent="-171450">
              <a:buFont typeface="Arial" panose="020B0604020202020204" pitchFamily="34" charset="0"/>
              <a:buChar char="•"/>
            </a:pPr>
            <a:endParaRPr lang="en-GB" sz="1100" dirty="0"/>
          </a:p>
        </p:txBody>
      </p:sp>
      <p:sp>
        <p:nvSpPr>
          <p:cNvPr id="52" name="TextBox 51">
            <a:extLst>
              <a:ext uri="{FF2B5EF4-FFF2-40B4-BE49-F238E27FC236}">
                <a16:creationId xmlns:a16="http://schemas.microsoft.com/office/drawing/2014/main" id="{0A3B2F5A-0860-A53F-AED3-3833DAA0F47C}"/>
              </a:ext>
            </a:extLst>
          </p:cNvPr>
          <p:cNvSpPr txBox="1"/>
          <p:nvPr/>
        </p:nvSpPr>
        <p:spPr>
          <a:xfrm>
            <a:off x="359774" y="6492635"/>
            <a:ext cx="7994793" cy="215444"/>
          </a:xfrm>
          <a:prstGeom prst="rect">
            <a:avLst/>
          </a:prstGeom>
          <a:noFill/>
        </p:spPr>
        <p:txBody>
          <a:bodyPr wrap="square" rtlCol="0">
            <a:spAutoFit/>
          </a:bodyPr>
          <a:lstStyle/>
          <a:p>
            <a:r>
              <a:rPr lang="en-GB" sz="800" dirty="0">
                <a:effectLst/>
                <a:latin typeface="Georgia" panose="02040502050405020303" pitchFamily="18" charset="0"/>
              </a:rPr>
              <a:t>Image credit: Princess Sophia </a:t>
            </a:r>
            <a:r>
              <a:rPr lang="en-GB" sz="800" dirty="0" err="1">
                <a:effectLst/>
                <a:latin typeface="Georgia" panose="02040502050405020303" pitchFamily="18" charset="0"/>
              </a:rPr>
              <a:t>Duleep</a:t>
            </a:r>
            <a:r>
              <a:rPr lang="en-GB" sz="800" dirty="0">
                <a:effectLst/>
                <a:latin typeface="Georgia" panose="02040502050405020303" pitchFamily="18" charset="0"/>
              </a:rPr>
              <a:t> Singh. Image printed in the Suffragette Newspaper © The National Archives </a:t>
            </a:r>
            <a:endParaRPr lang="en-GB" sz="800" dirty="0"/>
          </a:p>
        </p:txBody>
      </p:sp>
      <p:sp>
        <p:nvSpPr>
          <p:cNvPr id="2" name="Rectangle 1">
            <a:extLst>
              <a:ext uri="{FF2B5EF4-FFF2-40B4-BE49-F238E27FC236}">
                <a16:creationId xmlns:a16="http://schemas.microsoft.com/office/drawing/2014/main" id="{4BDF63D0-DA15-2A16-391E-BDA0AD2AF499}"/>
              </a:ext>
              <a:ext uri="{C183D7F6-B498-43B3-948B-1728B52AA6E4}">
                <adec:decorative xmlns:adec="http://schemas.microsoft.com/office/drawing/2017/decorative" val="1"/>
              </a:ext>
            </a:extLst>
          </p:cNvPr>
          <p:cNvSpPr/>
          <p:nvPr/>
        </p:nvSpPr>
        <p:spPr>
          <a:xfrm>
            <a:off x="453747" y="302038"/>
            <a:ext cx="4738184"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8159748-F427-6A97-53CA-846C15125886}"/>
              </a:ext>
              <a:ext uri="{C183D7F6-B498-43B3-948B-1728B52AA6E4}">
                <adec:decorative xmlns:adec="http://schemas.microsoft.com/office/drawing/2017/decorative" val="1"/>
              </a:ext>
            </a:extLst>
          </p:cNvPr>
          <p:cNvSpPr/>
          <p:nvPr/>
        </p:nvSpPr>
        <p:spPr>
          <a:xfrm>
            <a:off x="2729753" y="4077931"/>
            <a:ext cx="2462179"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15CE640-FCED-6B2A-367D-7EE3839FEF91}"/>
              </a:ext>
              <a:ext uri="{C183D7F6-B498-43B3-948B-1728B52AA6E4}">
                <adec:decorative xmlns:adec="http://schemas.microsoft.com/office/drawing/2017/decorative" val="1"/>
              </a:ext>
            </a:extLst>
          </p:cNvPr>
          <p:cNvSpPr/>
          <p:nvPr/>
        </p:nvSpPr>
        <p:spPr>
          <a:xfrm>
            <a:off x="7016401" y="300174"/>
            <a:ext cx="4738182"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6577806-28A1-EBA8-AB48-59848CB9A520}"/>
              </a:ext>
              <a:ext uri="{C183D7F6-B498-43B3-948B-1728B52AA6E4}">
                <adec:decorative xmlns:adec="http://schemas.microsoft.com/office/drawing/2017/decorative" val="1"/>
              </a:ext>
            </a:extLst>
          </p:cNvPr>
          <p:cNvSpPr/>
          <p:nvPr/>
        </p:nvSpPr>
        <p:spPr>
          <a:xfrm>
            <a:off x="7011222" y="4077931"/>
            <a:ext cx="4738185" cy="216000"/>
          </a:xfrm>
          <a:prstGeom prst="rect">
            <a:avLst/>
          </a:prstGeom>
          <a:solidFill>
            <a:srgbClr val="33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llustration of Kensington Palace, birthplace of the future Queen Victoria.">
            <a:extLst>
              <a:ext uri="{FF2B5EF4-FFF2-40B4-BE49-F238E27FC236}">
                <a16:creationId xmlns:a16="http://schemas.microsoft.com/office/drawing/2014/main" id="{080BCB42-EE05-CEF2-13F4-107ADAAC9C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7229" y="2878043"/>
            <a:ext cx="2754098" cy="1802420"/>
          </a:xfrm>
          <a:prstGeom prst="rect">
            <a:avLst/>
          </a:prstGeom>
        </p:spPr>
      </p:pic>
    </p:spTree>
    <p:extLst>
      <p:ext uri="{BB962C8B-B14F-4D97-AF65-F5344CB8AC3E}">
        <p14:creationId xmlns:p14="http://schemas.microsoft.com/office/powerpoint/2010/main" val="2653748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872</TotalTime>
  <Words>970</Words>
  <Application>Microsoft Office PowerPoint</Application>
  <PresentationFormat>Widescreen</PresentationFormat>
  <Paragraphs>87</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Georgia</vt:lpstr>
      <vt:lpstr>Gill Sans Nova Cond</vt:lpstr>
      <vt:lpstr>GillSansNova</vt:lpstr>
      <vt:lpstr>Open Sans Condensed</vt:lpstr>
      <vt:lpstr>Office Theme</vt:lpstr>
      <vt:lpstr>WATCH-ALONG GUIDE</vt:lpstr>
      <vt:lpstr>WHILE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cwalsh26.307</dc:creator>
  <cp:lastModifiedBy>Rosie Cooper</cp:lastModifiedBy>
  <cp:revision>61</cp:revision>
  <dcterms:created xsi:type="dcterms:W3CDTF">2025-03-26T20:00:24Z</dcterms:created>
  <dcterms:modified xsi:type="dcterms:W3CDTF">2025-03-28T13:55:35Z</dcterms:modified>
</cp:coreProperties>
</file>