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sldIdLst>
    <p:sldId id="267" r:id="rId6"/>
    <p:sldId id="257" r:id="rId7"/>
    <p:sldId id="271" r:id="rId8"/>
    <p:sldId id="272" r:id="rId9"/>
    <p:sldId id="276" r:id="rId10"/>
    <p:sldId id="274" r:id="rId11"/>
    <p:sldId id="275" r:id="rId12"/>
    <p:sldId id="268" r:id="rId13"/>
    <p:sldId id="269" r:id="rId14"/>
    <p:sldId id="286"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3734A"/>
    <a:srgbClr val="F36F32"/>
    <a:srgbClr val="F45637"/>
    <a:srgbClr val="85D272"/>
    <a:srgbClr val="61DF83"/>
    <a:srgbClr val="8FBDCB"/>
    <a:srgbClr val="55A1BC"/>
    <a:srgbClr val="CBAA6A"/>
    <a:srgbClr val="C97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67098" autoAdjust="0"/>
  </p:normalViewPr>
  <p:slideViewPr>
    <p:cSldViewPr snapToGrid="0">
      <p:cViewPr varScale="1">
        <p:scale>
          <a:sx n="73" d="100"/>
          <a:sy n="73" d="100"/>
        </p:scale>
        <p:origin x="1236"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197B3200-5299-4D9F-9750-F49040355AFA}"/>
    <pc:docChg chg="modSld">
      <pc:chgData name="Rosie Cooper" userId="bf124abb-9a2b-4602-9121-6ae61623fa8e" providerId="ADAL" clId="{197B3200-5299-4D9F-9750-F49040355AFA}" dt="2024-05-28T10:58:19.929" v="7" actId="6549"/>
      <pc:docMkLst>
        <pc:docMk/>
      </pc:docMkLst>
      <pc:sldChg chg="modSp mod">
        <pc:chgData name="Rosie Cooper" userId="bf124abb-9a2b-4602-9121-6ae61623fa8e" providerId="ADAL" clId="{197B3200-5299-4D9F-9750-F49040355AFA}" dt="2024-05-28T10:58:19.929" v="7" actId="6549"/>
        <pc:sldMkLst>
          <pc:docMk/>
          <pc:sldMk cId="3922173898" sldId="257"/>
        </pc:sldMkLst>
        <pc:spChg chg="mod">
          <ac:chgData name="Rosie Cooper" userId="bf124abb-9a2b-4602-9121-6ae61623fa8e" providerId="ADAL" clId="{197B3200-5299-4D9F-9750-F49040355AFA}" dt="2024-05-28T10:58:19.929" v="7" actId="6549"/>
          <ac:spMkLst>
            <pc:docMk/>
            <pc:sldMk cId="3922173898" sldId="257"/>
            <ac:spMk id="69" creationId="{5E8B14F0-360B-CF07-0ADC-3ACD130523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dirty="0"/>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William I notes:</a:t>
            </a:r>
          </a:p>
          <a:p>
            <a:endParaRPr lang="en-GB" dirty="0"/>
          </a:p>
          <a:p>
            <a:r>
              <a:rPr lang="en-GB" sz="1800" b="0" i="0" dirty="0">
                <a:solidFill>
                  <a:srgbClr val="000000"/>
                </a:solidFill>
                <a:effectLst/>
                <a:latin typeface="Calibri" panose="020F0502020204030204" pitchFamily="34" charset="0"/>
              </a:rPr>
              <a:t>William’s main purpose in building the Tower was as a symbol of power, to control the population of London. The largest of three stone castles he built in the city, it would have dwarfed the small wooden buildings that surrounded it and made a clear statement about who was now in control of the country. It also served as a royal palace and as a garrison for troops.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Edward V notes:</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There are many reasons the story of the two princes still fascinates people today. Some people will be particularly interested since what happened to the princes is still a mystery, unlikely ever to be solved. </a:t>
            </a:r>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55694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John </a:t>
            </a:r>
            <a:r>
              <a:rPr lang="en-GB" dirty="0" err="1"/>
              <a:t>Blanke</a:t>
            </a:r>
            <a:r>
              <a:rPr lang="en-GB" dirty="0"/>
              <a:t> notes:</a:t>
            </a:r>
          </a:p>
          <a:p>
            <a:endParaRPr lang="en-GB" dirty="0"/>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The image is important because it is evidence of John’s life as a black person at Tudor court. There are no other images of named black people from this time in England so it is an important historical document. </a:t>
            </a:r>
          </a:p>
          <a:p>
            <a:pPr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0" i="0" dirty="0">
                <a:solidFill>
                  <a:srgbClr val="000000"/>
                </a:solidFill>
                <a:effectLst/>
                <a:latin typeface="Calibri" panose="020F0502020204030204" pitchFamily="34" charset="0"/>
              </a:rPr>
              <a:t>There are a few things that suggest Henry respected John. Henry gave him a gift of clothing when he got married (clothes were very expensive.) John also successfully negotiated a promotion and a pay rise. </a:t>
            </a:r>
          </a:p>
          <a:p>
            <a:pPr algn="l" rtl="0" fontAlgn="base">
              <a:buFont typeface="Arial" panose="020B0604020202020204" pitchFamily="34" charset="0"/>
              <a:buNone/>
            </a:pPr>
            <a:endParaRPr lang="en-GB"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282398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Elizabeth I notes:</a:t>
            </a:r>
          </a:p>
          <a:p>
            <a:endParaRPr lang="en-GB" dirty="0"/>
          </a:p>
          <a:p>
            <a:r>
              <a:rPr lang="en-GB" sz="1800" b="0" i="0" dirty="0">
                <a:solidFill>
                  <a:srgbClr val="000000"/>
                </a:solidFill>
                <a:effectLst/>
                <a:latin typeface="Calibri" panose="020F0502020204030204" pitchFamily="34" charset="0"/>
              </a:rPr>
              <a:t>In the portrait, we can see scenes from the defeat of the Spanish Armada on the wall behind the Queen. This suggests it was painted to celebrate the defeat of the Spanish Armada. (English fireships setting out on the left, and Spanish ships being wrecked in storms on the right.) Also, Elizabeth’s hand rests on a globe, perhaps representing England’s command of the seas.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Thomas More notes:</a:t>
            </a:r>
          </a:p>
          <a:p>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Thomas More’s image gives the impression of a wealthy and powerful man. He is wearing layers of expensive clothes that make him appear large and dominant. He also wears a heavy gold chain, with the Tudor rose badge. Note: This is the ‘chain of office’ that shows his position as Lord Chancellor.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Some might think Thomas should have supported Henry, as Henry was his king and Thomas knew what might happen if he defied him. Others might argue that Thomas could not support something he believed to be wrong and that he was a martyr, prepared to die for his beliefs.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78974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Guy Fawkes notes:</a:t>
            </a:r>
          </a:p>
          <a:p>
            <a:endParaRPr lang="en-GB" dirty="0"/>
          </a:p>
          <a:p>
            <a:r>
              <a:rPr lang="en-GB" sz="1800" b="0" i="0" dirty="0">
                <a:solidFill>
                  <a:srgbClr val="000000"/>
                </a:solidFill>
                <a:effectLst/>
                <a:latin typeface="Calibri" panose="020F0502020204030204" pitchFamily="34" charset="0"/>
              </a:rPr>
              <a:t>Some might say that he was wicked because he plotted to murder the King and all his ministers in an act of terrorism. In spite of this, some might argue he was brave because he was fighting for the right to practise his faith and held out for several days under torture.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Isaac Newton notes:</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Many people know Issac Newton for his work developing the theory of gravity. Some people may think his work on the reflecting telescope is his biggest achievement. It is clear he also made huge contributions to mathematics and physics and astronomy.  </a:t>
            </a:r>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55694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Colonel Blood notes:</a:t>
            </a:r>
          </a:p>
          <a:p>
            <a:endParaRPr lang="en-GB" dirty="0"/>
          </a:p>
          <a:p>
            <a:pPr algn="l" rtl="0" fontAlgn="base"/>
            <a:r>
              <a:rPr lang="en-GB" sz="1800" b="0" i="0" dirty="0">
                <a:solidFill>
                  <a:srgbClr val="000000"/>
                </a:solidFill>
                <a:effectLst/>
                <a:latin typeface="Calibri" panose="020F0502020204030204" pitchFamily="34" charset="0"/>
              </a:rPr>
              <a:t>We might have expected the King Charles II to punish Thomas for trying to steal the Crown Jewels. However, instead the King even gave Thomas land in Ireland. This is made even more surprising by the fact that Thomas fought against the King during the civil war.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Extra information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Charles II’s actions have puzzled many people. Some think he had a liking for rogues and may have been amused by Thomas’s boldness. Some think the king feared an uprising and was trying to look more merciful. Others wonder whether Thomas had acted with the King’s knowledge, perhaps because Charles was short of money and intended to sell the jewels himself. </a:t>
            </a:r>
            <a:endParaRPr lang="en-GB" sz="2800" b="0" i="0" dirty="0">
              <a:solidFill>
                <a:srgbClr val="000000"/>
              </a:solidFill>
              <a:effectLst/>
              <a:latin typeface="Segoe UI" panose="020B0502040204020203" pitchFamily="34" charset="0"/>
            </a:endParaRPr>
          </a:p>
          <a:p>
            <a:endParaRPr lang="en-GB" dirty="0"/>
          </a:p>
          <a:p>
            <a:endParaRPr lang="en-GB" dirty="0"/>
          </a:p>
          <a:p>
            <a:r>
              <a:rPr lang="en-GB" dirty="0"/>
              <a:t>Edward Francis notes:</a:t>
            </a:r>
          </a:p>
          <a:p>
            <a:endParaRPr lang="en-GB" dirty="0"/>
          </a:p>
          <a:p>
            <a:pPr algn="l" rtl="0" fontAlgn="base"/>
            <a:r>
              <a:rPr lang="en-GB" sz="1800" b="0" i="0" dirty="0">
                <a:solidFill>
                  <a:srgbClr val="000000"/>
                </a:solidFill>
                <a:effectLst/>
                <a:latin typeface="Calibri" panose="020F0502020204030204" pitchFamily="34" charset="0"/>
              </a:rPr>
              <a:t>Edward Francis was one of thousands of people of African descent in Britain in the 1600s and 1700s. Sadly, historical evidence for their lives is often very scarce. We often do not know where they were born, died, or even their names. Enslaved people were often given new names by their enslavers.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58411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Phillis Wheatley notes:</a:t>
            </a:r>
          </a:p>
          <a:p>
            <a:endParaRPr lang="en-GB" dirty="0"/>
          </a:p>
          <a:p>
            <a:pPr algn="l" rtl="0" fontAlgn="base"/>
            <a:r>
              <a:rPr lang="en-GB" sz="1800" b="0" i="0" dirty="0">
                <a:solidFill>
                  <a:srgbClr val="000000"/>
                </a:solidFill>
                <a:effectLst/>
                <a:latin typeface="Calibri" panose="020F0502020204030204" pitchFamily="34" charset="0"/>
              </a:rPr>
              <a:t>Most enslaved people were not encouraged in their education and were prevented from even learning how to read and write. Some educated themselves in secret.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 quote suggests that Phillis’s friends in England put pressure on her ‘Master’ to free her from enslavement. </a:t>
            </a:r>
            <a:r>
              <a:rPr lang="en-GB" sz="1800" b="0" i="0">
                <a:solidFill>
                  <a:srgbClr val="000000"/>
                </a:solidFill>
                <a:effectLst/>
                <a:latin typeface="Calibri" panose="020F0502020204030204" pitchFamily="34" charset="0"/>
              </a:rPr>
              <a:t>One of these may have been Granville Sharp, an </a:t>
            </a:r>
            <a:r>
              <a:rPr lang="en-GB" sz="1800" b="1" i="0">
                <a:solidFill>
                  <a:srgbClr val="000000"/>
                </a:solidFill>
                <a:effectLst/>
                <a:latin typeface="Calibri" panose="020F0502020204030204" pitchFamily="34" charset="0"/>
              </a:rPr>
              <a:t>abolitionist </a:t>
            </a:r>
            <a:r>
              <a:rPr lang="en-GB" sz="1800" b="0" i="0">
                <a:solidFill>
                  <a:srgbClr val="000000"/>
                </a:solidFill>
                <a:effectLst/>
                <a:latin typeface="Calibri" panose="020F0502020204030204" pitchFamily="34" charset="0"/>
              </a:rPr>
              <a:t>who worked at the Tower of London. </a:t>
            </a:r>
            <a:endParaRPr lang="en-GB" sz="2800" b="0" i="0">
              <a:solidFill>
                <a:srgbClr val="000000"/>
              </a:solidFill>
              <a:effectLst/>
              <a:latin typeface="Segoe UI" panose="020B0502040204020203" pitchFamily="34" charset="0"/>
            </a:endParaRPr>
          </a:p>
          <a:p>
            <a:endParaRPr lang="en-GB" dirty="0"/>
          </a:p>
          <a:p>
            <a:endParaRPr lang="en-GB" dirty="0"/>
          </a:p>
          <a:p>
            <a:r>
              <a:rPr lang="en-GB" dirty="0"/>
              <a:t>Leonora Cohen notes:</a:t>
            </a:r>
          </a:p>
          <a:p>
            <a:endParaRPr lang="en-GB" dirty="0"/>
          </a:p>
          <a:p>
            <a:pPr algn="l" rtl="0" fontAlgn="base"/>
            <a:r>
              <a:rPr lang="en-GB" sz="1800" b="0" i="0" dirty="0">
                <a:solidFill>
                  <a:srgbClr val="000000"/>
                </a:solidFill>
                <a:effectLst/>
                <a:latin typeface="Calibri" panose="020F0502020204030204" pitchFamily="34" charset="0"/>
              </a:rPr>
              <a:t>As a widow and single parent, Leonora’s mother struggled to support the family. (There were few job opportunities for women, and they were generally paid half as much as men. There were also no state benefits to help families.) Without the right to vote women had no say in changing their lives for the better.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Some might not admire Leonora as they might say smashing the case was an act of vandalism. Others might argue that she was admirable as she was prepared to fight (and perhaps go to jail) for the right of women to vote.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7</a:t>
            </a:fld>
            <a:endParaRPr lang="en-US"/>
          </a:p>
        </p:txBody>
      </p:sp>
    </p:spTree>
    <p:extLst>
      <p:ext uri="{BB962C8B-B14F-4D97-AF65-F5344CB8AC3E}">
        <p14:creationId xmlns:p14="http://schemas.microsoft.com/office/powerpoint/2010/main" val="407331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5/28/2024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5/28/2024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5/28/2024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5/28/2024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5/28/2024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5/28/2024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5/28/2024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5/28/2024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5/28/2024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5/28/2024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5/28/2024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5/28/2024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hyperlink" Target="https://www.npg.org.uk/collections/search/portrait/mw02030/King-Edward-V" TargetMode="External"/><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imagesonline.bl.uk/asset/12307/"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hyperlink" Target="https://www.alamy.com/stock-photo-anne-askew-brought-before-a-catholic-bishop-for-examination-date-1546-105283996.html?imageid=F25D6ACC-681F-4794-A0BA-4842D8E629B5&amp;p=181734&amp;pn=1&amp;searchId=ae00c010e63d0775d95e519e2848a91d&amp;searchtype=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NPG%20541;%20Queen%20Elizabeth%20I%20-%20Portrait%20-%20National%20Portrait%20Gallery"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jpeg"/><Relationship Id="rId7" Type="http://schemas.openxmlformats.org/officeDocument/2006/relationships/hyperlink" Target="Sir%20Isaac%20Newton.%20Mezzotint%20by%20F.%20Kyte,%20after%201726,%20after%20Sir%20G.%20Kneller,%201702.%20|%20Wellcome%20Collec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imagesonline.bl.uk/asset/918/" TargetMode="External"/><Relationship Id="rId5" Type="http://schemas.openxmlformats.org/officeDocument/2006/relationships/image" Target="../media/image15.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bridgemanimages.com/en/english-photographer/leonora-cohen-b-w-photo/black-and-white-photograph/asset/3576393" TargetMode="External"/><Relationship Id="rId5" Type="http://schemas.openxmlformats.org/officeDocument/2006/relationships/image" Target="../media/image21.jpeg"/><Relationship Id="rId4" Type="http://schemas.openxmlformats.org/officeDocument/2006/relationships/hyperlink" Target="https://nypl.getarchive.net/media/phillis-wheatley-e3dcf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dirty="0">
                <a:solidFill>
                  <a:srgbClr val="38224F"/>
                </a:solidFill>
                <a:effectLst/>
                <a:latin typeface="Georgia" panose="02040502050405020303" pitchFamily="18" charset="0"/>
              </a:rPr>
              <a:t>Disclaimer and Use Terms</a:t>
            </a:r>
            <a:endParaRPr lang="en-GB" sz="1100" b="1" dirty="0">
              <a:solidFill>
                <a:srgbClr val="38224F"/>
              </a:solidFill>
              <a:effectLst/>
              <a:latin typeface="Calibri" panose="020F0502020204030204" pitchFamily="34" charset="0"/>
            </a:endParaRPr>
          </a:p>
          <a:p>
            <a:pPr algn="l"/>
            <a:r>
              <a:rPr lang="en-GB" sz="950" b="0" dirty="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dirty="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dirty="0">
                  <a:latin typeface="Georgia"/>
                  <a:ea typeface="Open Sans"/>
                  <a:cs typeface="Open Sans"/>
                </a:rPr>
                <a:t>For the best experience, download and open the </a:t>
              </a:r>
              <a:br>
                <a:rPr lang="en-GB" sz="1100" dirty="0">
                  <a:latin typeface="Georgia"/>
                  <a:ea typeface="Open Sans"/>
                  <a:cs typeface="Open Sans"/>
                </a:rPr>
              </a:br>
              <a:r>
                <a:rPr lang="en-GB" sz="1100" dirty="0">
                  <a:latin typeface="Georgia"/>
                  <a:ea typeface="Open Sans"/>
                  <a:cs typeface="Open Sans"/>
                </a:rPr>
                <a:t>file in the PowerPoint </a:t>
              </a:r>
              <a:br>
                <a:rPr lang="en-GB" sz="1100" dirty="0">
                  <a:latin typeface="Georgia"/>
                  <a:ea typeface="Open Sans"/>
                  <a:cs typeface="Open Sans"/>
                </a:rPr>
              </a:br>
              <a:r>
                <a:rPr lang="en-GB" sz="1100" dirty="0">
                  <a:latin typeface="Georgia"/>
                  <a:ea typeface="Open Sans"/>
                  <a:cs typeface="Open Sans"/>
                </a:rPr>
                <a:t>desktop app.</a:t>
              </a:r>
              <a:endParaRPr lang="en-US" sz="1100" dirty="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dirty="0">
                  <a:effectLst/>
                  <a:latin typeface="Georgia" panose="02040502050405020303" pitchFamily="18" charset="0"/>
                  <a:ea typeface="Open Sans" panose="020B0606030504020204" pitchFamily="34" charset="0"/>
                  <a:cs typeface="Open Sans" panose="020B0606030504020204" pitchFamily="34" charset="0"/>
                </a:rPr>
              </a:br>
              <a:r>
                <a:rPr lang="en-GB" sz="1100" dirty="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dirty="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dirty="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dirty="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22837C-3C36-7CAF-BB98-3F158DE262F4}"/>
              </a:ext>
            </a:extLst>
          </p:cNvPr>
          <p:cNvSpPr>
            <a:spLocks noGrp="1"/>
          </p:cNvSpPr>
          <p:nvPr>
            <p:ph type="title"/>
          </p:nvPr>
        </p:nvSpPr>
        <p:spPr>
          <a:xfrm>
            <a:off x="823490" y="-1038640"/>
            <a:ext cx="10515600" cy="1325563"/>
          </a:xfrm>
        </p:spPr>
        <p:txBody>
          <a:bodyPr/>
          <a:lstStyle/>
          <a:p>
            <a:r>
              <a:rPr lang="en-GB" dirty="0">
                <a:solidFill>
                  <a:srgbClr val="E6E6E6"/>
                </a:solidFill>
              </a:rPr>
              <a:t>VOCABULARY LIST 2</a:t>
            </a:r>
          </a:p>
        </p:txBody>
      </p:sp>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 uri="{C183D7F6-B498-43B3-948B-1728B52AA6E4}">
                <adec:decorative xmlns:adec="http://schemas.microsoft.com/office/drawing/2017/decorative" val="0"/>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joust     </a:t>
            </a:r>
            <a:r>
              <a:rPr lang="en-GB" sz="1100">
                <a:effectLst/>
                <a:latin typeface="Georgia" panose="02040502050405020303" pitchFamily="18" charset="0"/>
                <a:ea typeface="Open Sans" panose="020B0606030504020204" pitchFamily="34" charset="0"/>
                <a:cs typeface="Open Sans" panose="020B0606030504020204" pitchFamily="34" charset="0"/>
              </a:rPr>
              <a:t>  |  sport developed in the Middle Ages as training for soldiers who fought on horseback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1984"/>
            <a:ext cx="10115529" cy="261610"/>
          </a:xfrm>
          <a:prstGeom prst="rect">
            <a:avLst/>
          </a:prstGeom>
          <a:noFill/>
        </p:spPr>
        <p:txBody>
          <a:bodyPr wrap="square" lIns="91440" tIns="45720" rIns="91440" bIns="45720" rtlCol="0" anchor="t">
            <a:spAutoFit/>
          </a:bodyPr>
          <a:lstStyle/>
          <a:p>
            <a:r>
              <a:rPr lang="en-GB" sz="1100" b="1">
                <a:solidFill>
                  <a:srgbClr val="9D691F"/>
                </a:solidFill>
                <a:effectLst/>
                <a:latin typeface="Georgia"/>
                <a:ea typeface="Open Sans"/>
                <a:cs typeface="Open Sans"/>
              </a:rPr>
              <a:t>Lord Chancellor      </a:t>
            </a:r>
            <a:r>
              <a:rPr lang="en-GB" sz="1100">
                <a:effectLst/>
                <a:latin typeface="Georgia"/>
                <a:ea typeface="Open Sans"/>
                <a:cs typeface="Open Sans"/>
              </a:rPr>
              <a:t>| in the past, the king or queen’s most important advisor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malicious     </a:t>
            </a:r>
            <a:r>
              <a:rPr lang="en-GB" sz="1100">
                <a:effectLst/>
                <a:latin typeface="Georgia" panose="02040502050405020303" pitchFamily="18" charset="0"/>
                <a:ea typeface="Open Sans" panose="020B0606030504020204" pitchFamily="34" charset="0"/>
                <a:cs typeface="Open Sans" panose="020B0606030504020204" pitchFamily="34" charset="0"/>
              </a:rPr>
              <a:t>  |  intended to harm someone or something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menagerie     </a:t>
            </a:r>
            <a:r>
              <a:rPr lang="en-GB" sz="1100">
                <a:effectLst/>
                <a:latin typeface="Georgia" panose="02040502050405020303" pitchFamily="18" charset="0"/>
                <a:ea typeface="Open Sans" panose="020B0606030504020204" pitchFamily="34" charset="0"/>
                <a:cs typeface="Open Sans" panose="020B0606030504020204" pitchFamily="34" charset="0"/>
              </a:rPr>
              <a:t>  |   collection of wild animals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0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military      </a:t>
            </a:r>
            <a:r>
              <a:rPr lang="en-GB" sz="1100">
                <a:effectLst/>
                <a:latin typeface="Georgia" panose="02040502050405020303" pitchFamily="18" charset="0"/>
                <a:ea typeface="Open Sans" panose="020B0606030504020204" pitchFamily="34" charset="0"/>
                <a:cs typeface="Open Sans" panose="020B0606030504020204" pitchFamily="34" charset="0"/>
              </a:rPr>
              <a:t>  |  word used in connection with an armed force such as soldiers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1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69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      </a:t>
            </a:r>
            <a:r>
              <a:rPr lang="en-GB" sz="1100">
                <a:effectLst/>
                <a:latin typeface="Georgia" panose="02040502050405020303" pitchFamily="18" charset="0"/>
                <a:ea typeface="Open Sans" panose="020B0606030504020204" pitchFamily="34" charset="0"/>
                <a:cs typeface="Open Sans" panose="020B0606030504020204" pitchFamily="34" charset="0"/>
              </a:rPr>
              <a:t>  |  someone with a lot of power and responsibility in government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32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navy      </a:t>
            </a:r>
            <a:r>
              <a:rPr lang="en-GB" sz="1100">
                <a:effectLst/>
                <a:latin typeface="Georgia" panose="02040502050405020303" pitchFamily="18" charset="0"/>
                <a:ea typeface="Open Sans" panose="020B0606030504020204" pitchFamily="34" charset="0"/>
                <a:cs typeface="Open Sans" panose="020B0606030504020204" pitchFamily="34" charset="0"/>
              </a:rPr>
              <a:t>  |  ships built and maintained to defend a country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29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Parliament      </a:t>
            </a:r>
            <a:r>
              <a:rPr lang="en-GB" sz="1100">
                <a:effectLst/>
                <a:latin typeface="Georgia" panose="02040502050405020303" pitchFamily="18" charset="0"/>
                <a:ea typeface="Open Sans" panose="020B0606030504020204" pitchFamily="34" charset="0"/>
                <a:cs typeface="Open Sans" panose="020B0606030504020204" pitchFamily="34" charset="0"/>
              </a:rPr>
              <a:t>  |  the group of people elected to make and change laws in a country; in the past only very rich and powerful people were Members of Parliament</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28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5734"/>
            <a:ext cx="10613273" cy="261610"/>
          </a:xfrm>
          <a:prstGeom prst="rect">
            <a:avLst/>
          </a:prstGeom>
          <a:noFill/>
        </p:spPr>
        <p:txBody>
          <a:bodyPr wrap="square" rtlCol="0">
            <a:spAutoFit/>
          </a:bodyPr>
          <a:lstStyle/>
          <a:p>
            <a:r>
              <a:rPr lang="en-GB" sz="1100" b="1" dirty="0">
                <a:solidFill>
                  <a:srgbClr val="9D691F"/>
                </a:solidFill>
                <a:latin typeface="Georgia" panose="02040502050405020303" pitchFamily="18" charset="0"/>
                <a:ea typeface="Open Sans" panose="020B0606030504020204" pitchFamily="34" charset="0"/>
                <a:cs typeface="Open Sans" panose="020B0606030504020204" pitchFamily="34" charset="0"/>
              </a:rPr>
              <a:t>patron  </a:t>
            </a:r>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dirty="0">
                <a:effectLst/>
                <a:latin typeface="Georgia" panose="02040502050405020303" pitchFamily="18" charset="0"/>
                <a:ea typeface="Open Sans" panose="020B0606030504020204" pitchFamily="34" charset="0"/>
                <a:cs typeface="Open Sans" panose="020B0606030504020204" pitchFamily="34" charset="0"/>
              </a:rPr>
              <a:t>  |  someone who gives financial or other support to a person or organisation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4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1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physicist       </a:t>
            </a:r>
            <a:r>
              <a:rPr lang="en-GB" sz="1100" dirty="0">
                <a:effectLst/>
                <a:latin typeface="Georgia" panose="02040502050405020303" pitchFamily="18" charset="0"/>
                <a:ea typeface="Open Sans" panose="020B0606030504020204" pitchFamily="34" charset="0"/>
                <a:cs typeface="Open Sans" panose="020B0606030504020204" pitchFamily="34" charset="0"/>
              </a:rPr>
              <a:t>  |  scientist who studies the relationship between matter (solids, liquids and gas) forces and energy</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0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38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Pope     </a:t>
            </a:r>
            <a:r>
              <a:rPr lang="en-GB" sz="1100" dirty="0">
                <a:effectLst/>
                <a:latin typeface="Georgia" panose="02040502050405020303" pitchFamily="18" charset="0"/>
                <a:ea typeface="Open Sans" panose="020B0606030504020204" pitchFamily="34" charset="0"/>
                <a:cs typeface="Open Sans" panose="020B0606030504020204" pitchFamily="34" charset="0"/>
              </a:rPr>
              <a:t>  |  the head of the Roman Catholic church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37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44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procession      </a:t>
            </a:r>
            <a:r>
              <a:rPr lang="en-GB" sz="1100" dirty="0">
                <a:effectLst/>
                <a:latin typeface="Georgia" panose="02040502050405020303" pitchFamily="18" charset="0"/>
                <a:ea typeface="Open Sans" panose="020B0606030504020204" pitchFamily="34" charset="0"/>
                <a:cs typeface="Open Sans" panose="020B0606030504020204" pitchFamily="34" charset="0"/>
              </a:rPr>
              <a:t>  |  a number of people (sometimes on horseback) moving in an orderly fashion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34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07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Protestant      </a:t>
            </a:r>
            <a:r>
              <a:rPr lang="en-GB" sz="1100" dirty="0">
                <a:effectLst/>
                <a:latin typeface="Georgia" panose="02040502050405020303" pitchFamily="18" charset="0"/>
                <a:ea typeface="Open Sans" panose="020B0606030504020204" pitchFamily="34" charset="0"/>
                <a:cs typeface="Open Sans" panose="020B0606030504020204" pitchFamily="34" charset="0"/>
              </a:rPr>
              <a:t>  |  A type of Christianity that believes people do not need officials (such as the Pope or Bishops) to communicate with God</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096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698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rebellion      </a:t>
            </a:r>
            <a:r>
              <a:rPr lang="en-GB" sz="1100" dirty="0">
                <a:effectLst/>
                <a:latin typeface="Georgia" panose="02040502050405020303" pitchFamily="18" charset="0"/>
                <a:ea typeface="Open Sans" panose="020B0606030504020204" pitchFamily="34" charset="0"/>
                <a:cs typeface="Open Sans" panose="020B0606030504020204" pitchFamily="34" charset="0"/>
              </a:rPr>
              <a:t>  |  a fight by a large group of people against the government or ruler; or an action against rules and accepted ways of behaving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591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234"/>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recant     </a:t>
            </a:r>
            <a:r>
              <a:rPr lang="en-GB" sz="1100" dirty="0">
                <a:effectLst/>
                <a:latin typeface="Georgia" panose="02040502050405020303" pitchFamily="18" charset="0"/>
                <a:ea typeface="Open Sans" panose="020B0606030504020204" pitchFamily="34" charset="0"/>
                <a:cs typeface="Open Sans" panose="020B0606030504020204" pitchFamily="34" charset="0"/>
              </a:rPr>
              <a:t>  |  say that you no longer hold an opinion or belief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821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D06FC09-DEEC-CC92-2849-B92E3DE18AFF}"/>
              </a:ext>
            </a:extLst>
          </p:cNvPr>
          <p:cNvSpPr txBox="1">
            <a:spLocks/>
          </p:cNvSpPr>
          <p:nvPr/>
        </p:nvSpPr>
        <p:spPr>
          <a:xfrm>
            <a:off x="596013" y="611948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re-coin        </a:t>
            </a:r>
            <a:r>
              <a:rPr lang="en-GB" sz="1100">
                <a:effectLst/>
                <a:latin typeface="Georgia" panose="02040502050405020303" pitchFamily="18" charset="0"/>
                <a:ea typeface="Open Sans" panose="020B0606030504020204" pitchFamily="34" charset="0"/>
                <a:cs typeface="Open Sans" panose="020B0606030504020204" pitchFamily="34" charset="0"/>
              </a:rPr>
              <a:t>  |  make new coins by melting down old ones </a:t>
            </a:r>
          </a:p>
        </p:txBody>
      </p:sp>
      <p:pic>
        <p:nvPicPr>
          <p:cNvPr id="3" name="Picture 2">
            <a:extLst>
              <a:ext uri="{FF2B5EF4-FFF2-40B4-BE49-F238E27FC236}">
                <a16:creationId xmlns:a16="http://schemas.microsoft.com/office/drawing/2014/main" id="{059C2021-1A28-B4CA-2705-7ED325B37C3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Tree>
    <p:extLst>
      <p:ext uri="{BB962C8B-B14F-4D97-AF65-F5344CB8AC3E}">
        <p14:creationId xmlns:p14="http://schemas.microsoft.com/office/powerpoint/2010/main" val="264811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45781-D1E0-52A5-6D54-1F01968EADA9}"/>
              </a:ext>
            </a:extLst>
          </p:cNvPr>
          <p:cNvSpPr>
            <a:spLocks noGrp="1"/>
          </p:cNvSpPr>
          <p:nvPr>
            <p:ph type="title"/>
          </p:nvPr>
        </p:nvSpPr>
        <p:spPr>
          <a:xfrm>
            <a:off x="1050966" y="-1205008"/>
            <a:ext cx="10515600" cy="1325563"/>
          </a:xfrm>
        </p:spPr>
        <p:txBody>
          <a:bodyPr/>
          <a:lstStyle/>
          <a:p>
            <a:r>
              <a:rPr lang="en-GB" dirty="0">
                <a:solidFill>
                  <a:srgbClr val="E6E6E6"/>
                </a:solidFill>
              </a:rPr>
              <a:t>VOCABULARY LIST 3</a:t>
            </a:r>
          </a:p>
        </p:txBody>
      </p:sp>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 uri="{C183D7F6-B498-43B3-948B-1728B52AA6E4}">
                <adec:decorative xmlns:adec="http://schemas.microsoft.com/office/drawing/2017/decorative" val="0"/>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reflecting telescope      </a:t>
            </a:r>
            <a:r>
              <a:rPr lang="en-GB" sz="1100">
                <a:effectLst/>
                <a:latin typeface="Georgia" panose="02040502050405020303" pitchFamily="18" charset="0"/>
                <a:ea typeface="Open Sans" panose="020B0606030504020204" pitchFamily="34" charset="0"/>
                <a:cs typeface="Open Sans" panose="020B0606030504020204" pitchFamily="34" charset="0"/>
              </a:rPr>
              <a:t>  |  type of telescope that uses mirrors to reflect light and form an image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530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3262"/>
            <a:ext cx="10759617" cy="261610"/>
          </a:xfrm>
          <a:prstGeom prst="rect">
            <a:avLst/>
          </a:prstGeom>
          <a:noFill/>
        </p:spPr>
        <p:txBody>
          <a:bodyPr wrap="square" lIns="91440" tIns="45720" rIns="91440" bIns="45720" rtlCol="0" anchor="t">
            <a:spAutoFit/>
          </a:bodyPr>
          <a:lstStyle/>
          <a:p>
            <a:r>
              <a:rPr lang="en-GB" sz="1100" b="1">
                <a:solidFill>
                  <a:srgbClr val="9D691F"/>
                </a:solidFill>
                <a:effectLst/>
                <a:latin typeface="Georgia"/>
                <a:ea typeface="Open Sans"/>
                <a:cs typeface="Open Sans"/>
              </a:rPr>
              <a:t>Roman Catholic Church       </a:t>
            </a:r>
            <a:r>
              <a:rPr lang="en-GB" sz="1100">
                <a:effectLst/>
                <a:latin typeface="Georgia"/>
                <a:ea typeface="Open Sans"/>
                <a:cs typeface="Open Sans"/>
              </a:rPr>
              <a:t>| Christian religion with the Pope as its head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2831"/>
            <a:ext cx="1011149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5079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Royal Mint      </a:t>
            </a:r>
            <a:r>
              <a:rPr lang="en-GB" sz="1100">
                <a:effectLst/>
                <a:latin typeface="Georgia" panose="02040502050405020303" pitchFamily="18" charset="0"/>
                <a:ea typeface="Open Sans" panose="020B0606030504020204" pitchFamily="34" charset="0"/>
                <a:cs typeface="Open Sans" panose="020B0606030504020204" pitchFamily="34" charset="0"/>
              </a:rPr>
              <a:t>  |  factory that makes a country’s coins; in the past coins were made out of precious metals which were worth the value of the coins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5035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831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Saxon      </a:t>
            </a:r>
            <a:r>
              <a:rPr lang="en-GB" sz="1100">
                <a:effectLst/>
                <a:latin typeface="Georgia" panose="02040502050405020303" pitchFamily="18" charset="0"/>
                <a:ea typeface="Open Sans" panose="020B0606030504020204" pitchFamily="34" charset="0"/>
                <a:cs typeface="Open Sans" panose="020B0606030504020204" pitchFamily="34" charset="0"/>
              </a:rPr>
              <a:t>  |   one of a group of people who lived in Britain from around 410 to 1066; the first Saxons came from what is now Germany</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788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584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slavery       </a:t>
            </a:r>
            <a:r>
              <a:rPr lang="en-GB" sz="1100">
                <a:effectLst/>
                <a:latin typeface="Georgia" panose="02040502050405020303" pitchFamily="18" charset="0"/>
                <a:ea typeface="Open Sans" panose="020B0606030504020204" pitchFamily="34" charset="0"/>
                <a:cs typeface="Open Sans" panose="020B0606030504020204" pitchFamily="34" charset="0"/>
              </a:rPr>
              <a:t>  |  the practice of one person losing their freedom and being owned by another as property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2541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6337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Spanish Armada       </a:t>
            </a:r>
            <a:r>
              <a:rPr lang="en-GB" sz="1100">
                <a:effectLst/>
                <a:latin typeface="Georgia" panose="02040502050405020303" pitchFamily="18" charset="0"/>
                <a:ea typeface="Open Sans" panose="020B0606030504020204" pitchFamily="34" charset="0"/>
                <a:cs typeface="Open Sans" panose="020B0606030504020204" pitchFamily="34" charset="0"/>
              </a:rPr>
              <a:t>  |  the large fleet of ships sent to invade England by Philip II of Spain in 1588</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6294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10090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state prison       </a:t>
            </a:r>
            <a:r>
              <a:rPr lang="en-GB" sz="1100">
                <a:effectLst/>
                <a:latin typeface="Georgia" panose="02040502050405020303" pitchFamily="18" charset="0"/>
                <a:ea typeface="Open Sans" panose="020B0606030504020204" pitchFamily="34" charset="0"/>
                <a:cs typeface="Open Sans" panose="020B0606030504020204" pitchFamily="34" charset="0"/>
              </a:rPr>
              <a:t>  |  in the past, a prison used for political or religious prisoners or people charged with very serious crimes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40047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3843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suffragette       </a:t>
            </a:r>
            <a:r>
              <a:rPr lang="en-GB" sz="1100">
                <a:effectLst/>
                <a:latin typeface="Georgia" panose="02040502050405020303" pitchFamily="18" charset="0"/>
                <a:ea typeface="Open Sans" panose="020B0606030504020204" pitchFamily="34" charset="0"/>
                <a:cs typeface="Open Sans" panose="020B0606030504020204" pitchFamily="34" charset="0"/>
              </a:rPr>
              <a:t>  |  member of the Women’s Social and Political Union (WSPU) who campaigned for the right of women to vote in the UK</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3799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75958"/>
            <a:ext cx="10613273" cy="261610"/>
          </a:xfrm>
          <a:prstGeom prst="rect">
            <a:avLst/>
          </a:prstGeom>
          <a:noFill/>
        </p:spPr>
        <p:txBody>
          <a:bodyPr wrap="square" rtlCol="0">
            <a:spAutoFit/>
          </a:bodyPr>
          <a:lstStyle/>
          <a:p>
            <a:r>
              <a:rPr lang="en-GB" sz="1100" b="1">
                <a:solidFill>
                  <a:srgbClr val="9D691F"/>
                </a:solidFill>
                <a:latin typeface="Georgia" panose="02040502050405020303" pitchFamily="18" charset="0"/>
                <a:ea typeface="Open Sans" panose="020B0606030504020204" pitchFamily="34" charset="0"/>
                <a:cs typeface="Open Sans" panose="020B0606030504020204" pitchFamily="34" charset="0"/>
              </a:rPr>
              <a:t>Supreme Head   </a:t>
            </a:r>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100">
                <a:effectLst/>
                <a:latin typeface="Georgia" panose="02040502050405020303" pitchFamily="18" charset="0"/>
                <a:ea typeface="Open Sans" panose="020B0606030504020204" pitchFamily="34" charset="0"/>
                <a:cs typeface="Open Sans" panose="020B0606030504020204" pitchFamily="34" charset="0"/>
              </a:rPr>
              <a:t>  |  the highest in rank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7552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1348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theologian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studies religious belief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1305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5101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treason      </a:t>
            </a:r>
            <a:r>
              <a:rPr lang="en-GB" sz="1100">
                <a:effectLst/>
                <a:latin typeface="Georgia" panose="02040502050405020303" pitchFamily="18" charset="0"/>
                <a:ea typeface="Open Sans" panose="020B0606030504020204" pitchFamily="34" charset="0"/>
                <a:cs typeface="Open Sans" panose="020B0606030504020204" pitchFamily="34" charset="0"/>
              </a:rPr>
              <a:t>  |  the crime of acting against your own country, especially by trying to kill the king or queen, or overthrow the government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5058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88548"/>
            <a:ext cx="11237920"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Westminster Tournament Roll       </a:t>
            </a:r>
            <a:r>
              <a:rPr lang="en-GB" sz="1100">
                <a:effectLst/>
                <a:latin typeface="Georgia" panose="02040502050405020303" pitchFamily="18" charset="0"/>
                <a:ea typeface="Open Sans" panose="020B0606030504020204" pitchFamily="34" charset="0"/>
                <a:cs typeface="Open Sans" panose="020B0606030504020204" pitchFamily="34" charset="0"/>
              </a:rPr>
              <a:t>  |  long painting of a joust held in 1511 to celebrate the birth of Henry VIII and Katherine of Aragon’s son, who died a few weeks later </a:t>
            </a:r>
          </a:p>
        </p:txBody>
      </p:sp>
      <p:pic>
        <p:nvPicPr>
          <p:cNvPr id="2" name="Picture 1">
            <a:extLst>
              <a:ext uri="{FF2B5EF4-FFF2-40B4-BE49-F238E27FC236}">
                <a16:creationId xmlns:a16="http://schemas.microsoft.com/office/drawing/2014/main" id="{AD16E945-3DE3-BDD5-516A-C2FBDE901AB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0000">
            <a:off x="2042737" y="5620552"/>
            <a:ext cx="1563689" cy="903622"/>
          </a:xfrm>
          <a:prstGeom prst="rect">
            <a:avLst/>
          </a:prstGeom>
        </p:spPr>
      </p:pic>
      <p:pic>
        <p:nvPicPr>
          <p:cNvPr id="3" name="Picture 2">
            <a:extLst>
              <a:ext uri="{FF2B5EF4-FFF2-40B4-BE49-F238E27FC236}">
                <a16:creationId xmlns:a16="http://schemas.microsoft.com/office/drawing/2014/main" id="{91AAE586-B624-2E8D-B708-DAC4AAACB78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0000">
            <a:off x="484904" y="5623975"/>
            <a:ext cx="1563689" cy="889565"/>
          </a:xfrm>
          <a:prstGeom prst="rect">
            <a:avLst/>
          </a:prstGeom>
        </p:spPr>
      </p:pic>
    </p:spTree>
    <p:extLst>
      <p:ext uri="{BB962C8B-B14F-4D97-AF65-F5344CB8AC3E}">
        <p14:creationId xmlns:p14="http://schemas.microsoft.com/office/powerpoint/2010/main" val="345288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B398DA-44CE-36D7-F52B-B9CEBE26303E}"/>
              </a:ext>
            </a:extLst>
          </p:cNvPr>
          <p:cNvSpPr>
            <a:spLocks noGrp="1"/>
          </p:cNvSpPr>
          <p:nvPr>
            <p:ph type="title"/>
          </p:nvPr>
        </p:nvSpPr>
        <p:spPr>
          <a:xfrm>
            <a:off x="611985" y="-1049318"/>
            <a:ext cx="10515600" cy="1325563"/>
          </a:xfrm>
        </p:spPr>
        <p:txBody>
          <a:bodyPr/>
          <a:lstStyle/>
          <a:p>
            <a:r>
              <a:rPr lang="en-GB" dirty="0">
                <a:solidFill>
                  <a:srgbClr val="E6E6E6"/>
                </a:solidFill>
              </a:rPr>
              <a:t>WILLIAM</a:t>
            </a:r>
            <a:r>
              <a:rPr lang="en-GB" baseline="0" dirty="0">
                <a:solidFill>
                  <a:srgbClr val="E6E6E6"/>
                </a:solidFill>
              </a:rPr>
              <a:t> I AND EDWARD V</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0" name="Picture 49">
            <a:extLst>
              <a:ext uri="{FF2B5EF4-FFF2-40B4-BE49-F238E27FC236}">
                <a16:creationId xmlns:a16="http://schemas.microsoft.com/office/drawing/2014/main" id="{BE27533C-C764-D1FE-0F09-1D74F85F07B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139" y="4212934"/>
            <a:ext cx="2259105" cy="2259105"/>
          </a:xfrm>
          <a:prstGeom prst="rect">
            <a:avLst/>
          </a:prstGeom>
        </p:spPr>
      </p:pic>
      <p:sp>
        <p:nvSpPr>
          <p:cNvPr id="51" name="TextBox 50">
            <a:extLst>
              <a:ext uri="{FF2B5EF4-FFF2-40B4-BE49-F238E27FC236}">
                <a16:creationId xmlns:a16="http://schemas.microsoft.com/office/drawing/2014/main" id="{121973B4-06E6-DA96-D677-45A171AEE008}"/>
              </a:ext>
            </a:extLst>
          </p:cNvPr>
          <p:cNvSpPr txBox="1"/>
          <p:nvPr/>
        </p:nvSpPr>
        <p:spPr>
          <a:xfrm>
            <a:off x="2882016" y="386924"/>
            <a:ext cx="3325622"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WILLIAM THE</a:t>
            </a:r>
          </a:p>
        </p:txBody>
      </p:sp>
      <p:pic>
        <p:nvPicPr>
          <p:cNvPr id="5" name="Picture 4">
            <a:extLst>
              <a:ext uri="{FF2B5EF4-FFF2-40B4-BE49-F238E27FC236}">
                <a16:creationId xmlns:a16="http://schemas.microsoft.com/office/drawing/2014/main" id="{08EA01CE-EF9D-C71E-9855-14474EB9C4D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7258" y="4228617"/>
            <a:ext cx="2214858" cy="2214858"/>
          </a:xfrm>
          <a:prstGeom prst="rect">
            <a:avLst/>
          </a:prstGeom>
        </p:spPr>
      </p:pic>
      <p:sp>
        <p:nvSpPr>
          <p:cNvPr id="70" name="TextBox 69">
            <a:extLst>
              <a:ext uri="{FF2B5EF4-FFF2-40B4-BE49-F238E27FC236}">
                <a16:creationId xmlns:a16="http://schemas.microsoft.com/office/drawing/2014/main" id="{91E09BC3-CD07-B151-C927-1B930697964C}"/>
              </a:ext>
            </a:extLst>
          </p:cNvPr>
          <p:cNvSpPr txBox="1"/>
          <p:nvPr/>
        </p:nvSpPr>
        <p:spPr>
          <a:xfrm>
            <a:off x="2881224" y="749968"/>
            <a:ext cx="4610907" cy="584775"/>
          </a:xfrm>
          <a:prstGeom prst="rect">
            <a:avLst/>
          </a:prstGeom>
          <a:noFill/>
        </p:spPr>
        <p:txBody>
          <a:bodyPr wrap="square" lIns="91440" tIns="45720" rIns="91440" bIns="45720" rtlCol="0" anchor="t">
            <a:spAutoFit/>
          </a:bodyPr>
          <a:lstStyle/>
          <a:p>
            <a:r>
              <a:rPr lang="en-GB" sz="3200" b="1" spc="100" dirty="0">
                <a:solidFill>
                  <a:srgbClr val="45235E"/>
                </a:solidFill>
                <a:effectLst/>
                <a:latin typeface="Open Sans Condensed"/>
                <a:ea typeface="Open Sans Condensed" panose="020B0606030504020204" pitchFamily="34" charset="0"/>
                <a:cs typeface="Open Sans Condensed" panose="020B0606030504020204" pitchFamily="34" charset="0"/>
              </a:rPr>
              <a:t>CONQUEROR</a:t>
            </a:r>
          </a:p>
        </p:txBody>
      </p:sp>
      <p:pic>
        <p:nvPicPr>
          <p:cNvPr id="72" name="Picture 71" descr="A painting of a person on a horse with a sword and a crown&#10;">
            <a:hlinkClick r:id="rId6"/>
            <a:extLst>
              <a:ext uri="{FF2B5EF4-FFF2-40B4-BE49-F238E27FC236}">
                <a16:creationId xmlns:a16="http://schemas.microsoft.com/office/drawing/2014/main" id="{CF8369A1-FACD-C4D9-B5AF-0A490A5F13E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7397" y="516925"/>
            <a:ext cx="2257520" cy="2739975"/>
          </a:xfrm>
          <a:prstGeom prst="rect">
            <a:avLst/>
          </a:prstGeom>
        </p:spPr>
      </p:pic>
      <p:sp>
        <p:nvSpPr>
          <p:cNvPr id="63" name="TextBox 62">
            <a:extLst>
              <a:ext uri="{FF2B5EF4-FFF2-40B4-BE49-F238E27FC236}">
                <a16:creationId xmlns:a16="http://schemas.microsoft.com/office/drawing/2014/main" id="{B20C2F20-96DC-59B4-B178-A062EA866484}"/>
              </a:ext>
            </a:extLst>
          </p:cNvPr>
          <p:cNvSpPr txBox="1"/>
          <p:nvPr/>
        </p:nvSpPr>
        <p:spPr>
          <a:xfrm>
            <a:off x="2881225" y="1240150"/>
            <a:ext cx="2957872"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first Norman King of England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AE36B68D-44AA-A739-535E-38636261A54F}"/>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latin typeface="Georgia" panose="02040502050405020303" pitchFamily="18" charset="0"/>
                <a:ea typeface="Open Sans Condensed" panose="020B0606030504020204" pitchFamily="34" charset="0"/>
                <a:cs typeface="Open Sans Condensed" panose="020B0606030504020204" pitchFamily="34" charset="0"/>
              </a:rPr>
              <a:t>Died</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c.1027 - 1087</a:t>
            </a:r>
          </a:p>
        </p:txBody>
      </p:sp>
      <p:sp>
        <p:nvSpPr>
          <p:cNvPr id="69" name="TextBox 68">
            <a:extLst>
              <a:ext uri="{FF2B5EF4-FFF2-40B4-BE49-F238E27FC236}">
                <a16:creationId xmlns:a16="http://schemas.microsoft.com/office/drawing/2014/main" id="{5E8B14F0-360B-CF07-0ADC-3ACD13052366}"/>
              </a:ext>
            </a:extLst>
          </p:cNvPr>
          <p:cNvSpPr txBox="1"/>
          <p:nvPr/>
        </p:nvSpPr>
        <p:spPr>
          <a:xfrm>
            <a:off x="498188" y="3501383"/>
            <a:ext cx="2148070"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 </a:t>
            </a:r>
            <a:r>
              <a:rPr lang="en-GB" sz="1000"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Normandy</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77" name="Rectangle 76">
            <a:extLst>
              <a:ext uri="{FF2B5EF4-FFF2-40B4-BE49-F238E27FC236}">
                <a16:creationId xmlns:a16="http://schemas.microsoft.com/office/drawing/2014/main" id="{23FE331C-23B5-58A6-13AF-A1783B46B97A}"/>
              </a:ext>
              <a:ext uri="{C183D7F6-B498-43B3-948B-1728B52AA6E4}">
                <adec:decorative xmlns:adec="http://schemas.microsoft.com/office/drawing/2017/decorative" val="1"/>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478028CD-92EA-DCB8-8453-F9C5F70DBAD6}"/>
              </a:ext>
            </a:extLst>
          </p:cNvPr>
          <p:cNvSpPr txBox="1"/>
          <p:nvPr/>
        </p:nvSpPr>
        <p:spPr>
          <a:xfrm>
            <a:off x="498187" y="3843705"/>
            <a:ext cx="2108169"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1066 - 1087 </a:t>
            </a:r>
          </a:p>
        </p:txBody>
      </p:sp>
      <p:sp>
        <p:nvSpPr>
          <p:cNvPr id="52" name="Rectangle 51">
            <a:extLst>
              <a:ext uri="{FF2B5EF4-FFF2-40B4-BE49-F238E27FC236}">
                <a16:creationId xmlns:a16="http://schemas.microsoft.com/office/drawing/2014/main" id="{8E47F428-FE7E-80BC-D308-E04EA36A7B27}"/>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04B589F-8E8F-B763-355E-DC83A8FFF8EA}"/>
              </a:ext>
            </a:extLst>
          </p:cNvPr>
          <p:cNvSpPr txBox="1"/>
          <p:nvPr/>
        </p:nvSpPr>
        <p:spPr>
          <a:xfrm>
            <a:off x="2881535" y="1760046"/>
            <a:ext cx="2988559" cy="3816429"/>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William was the son of Robert, Duke of Normandy. William was 8 years old when his father died. At this point William became Duke of Normandy. He grew up to become an experienced and ruthless </a:t>
            </a:r>
            <a:r>
              <a:rPr lang="en-GB" sz="1100" b="1" i="0" dirty="0">
                <a:solidFill>
                  <a:srgbClr val="000000"/>
                </a:solidFill>
                <a:effectLst/>
                <a:latin typeface="Georgia" panose="02040502050405020303" pitchFamily="18" charset="0"/>
              </a:rPr>
              <a:t>military</a:t>
            </a:r>
            <a:r>
              <a:rPr lang="en-GB" sz="1100" b="0" i="0" dirty="0">
                <a:solidFill>
                  <a:srgbClr val="000000"/>
                </a:solidFill>
                <a:effectLst/>
                <a:latin typeface="Georgia" panose="02040502050405020303" pitchFamily="18" charset="0"/>
              </a:rPr>
              <a:t> commander.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1066, he became the king of England after defeating the </a:t>
            </a:r>
            <a:r>
              <a:rPr lang="en-GB" sz="1100" b="1" i="0" dirty="0">
                <a:solidFill>
                  <a:srgbClr val="000000"/>
                </a:solidFill>
                <a:effectLst/>
                <a:latin typeface="Georgia" panose="02040502050405020303" pitchFamily="18" charset="0"/>
              </a:rPr>
              <a:t>Saxon</a:t>
            </a:r>
            <a:r>
              <a:rPr lang="en-GB" sz="1100" b="0" i="0" dirty="0">
                <a:solidFill>
                  <a:srgbClr val="000000"/>
                </a:solidFill>
                <a:effectLst/>
                <a:latin typeface="Georgia" panose="02040502050405020303" pitchFamily="18" charset="0"/>
              </a:rPr>
              <a:t> King Harold at the Battle of Hastings. After this, he was also known as William the Conqueror.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knew that the key to controlling England was to control London. He ordered the building of a great stone fortress in London. It took 25 years to complete.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An extremely strong warrior.</a:t>
            </a:r>
          </a:p>
          <a:p>
            <a:pPr marL="171450" indent="-171450" algn="l" rtl="0" fontAlgn="base">
              <a:buFont typeface="Arial" panose="020B0604020202020204" pitchFamily="34" charset="0"/>
              <a:buChar char="•"/>
            </a:pPr>
            <a:r>
              <a:rPr lang="en-GB" sz="1100" dirty="0">
                <a:solidFill>
                  <a:srgbClr val="000000"/>
                </a:solidFill>
                <a:latin typeface="Georgia" panose="02040502050405020303" pitchFamily="18" charset="0"/>
              </a:rPr>
              <a:t>Li</a:t>
            </a:r>
            <a:r>
              <a:rPr lang="en-GB" sz="1100" b="0" i="0" dirty="0">
                <a:solidFill>
                  <a:srgbClr val="000000"/>
                </a:solidFill>
                <a:effectLst/>
                <a:latin typeface="Georgia" panose="02040502050405020303" pitchFamily="18" charset="0"/>
              </a:rPr>
              <a:t>ked to hunt and created many new royal forests in England.</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Some through he was greedy and cruel.</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Others thought he was generous and fair.</a:t>
            </a:r>
          </a:p>
        </p:txBody>
      </p:sp>
      <p:sp>
        <p:nvSpPr>
          <p:cNvPr id="64" name="Rectangle 63">
            <a:extLst>
              <a:ext uri="{FF2B5EF4-FFF2-40B4-BE49-F238E27FC236}">
                <a16:creationId xmlns:a16="http://schemas.microsoft.com/office/drawing/2014/main" id="{03BEE284-F82D-42BA-09E9-506C1C73E6A1}"/>
              </a:ext>
              <a:ext uri="{C183D7F6-B498-43B3-948B-1728B52AA6E4}">
                <adec:decorative xmlns:adec="http://schemas.microsoft.com/office/drawing/2017/decorative" val="1"/>
              </a:ext>
            </a:extLst>
          </p:cNvPr>
          <p:cNvSpPr/>
          <p:nvPr/>
        </p:nvSpPr>
        <p:spPr>
          <a:xfrm>
            <a:off x="2975457" y="5720767"/>
            <a:ext cx="2894328" cy="60104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41C8ADD6-BE77-6373-A1E6-BC0375A5779B}"/>
              </a:ext>
            </a:extLst>
          </p:cNvPr>
          <p:cNvSpPr txBox="1"/>
          <p:nvPr/>
        </p:nvSpPr>
        <p:spPr>
          <a:xfrm>
            <a:off x="524139" y="5042404"/>
            <a:ext cx="2259105"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He was the first king to </a:t>
            </a:r>
          </a:p>
          <a:p>
            <a:pPr algn="ctr"/>
            <a:r>
              <a:rPr lang="en-GB" sz="1100" b="0" i="0" dirty="0">
                <a:solidFill>
                  <a:srgbClr val="000000"/>
                </a:solidFill>
                <a:effectLst/>
                <a:latin typeface="Georgia" panose="02040502050405020303" pitchFamily="18" charset="0"/>
              </a:rPr>
              <a:t>be </a:t>
            </a:r>
            <a:r>
              <a:rPr lang="en-GB" sz="1100" b="1" i="0" dirty="0">
                <a:solidFill>
                  <a:srgbClr val="000000"/>
                </a:solidFill>
                <a:effectLst/>
                <a:latin typeface="Georgia" panose="02040502050405020303" pitchFamily="18" charset="0"/>
              </a:rPr>
              <a:t>crowned</a:t>
            </a:r>
            <a:r>
              <a:rPr lang="en-GB" sz="1100" b="0" i="0" dirty="0">
                <a:solidFill>
                  <a:srgbClr val="000000"/>
                </a:solidFill>
                <a:effectLst/>
                <a:latin typeface="Georgia" panose="02040502050405020303" pitchFamily="18" charset="0"/>
              </a:rPr>
              <a:t> </a:t>
            </a:r>
            <a:r>
              <a:rPr lang="en-GB" sz="1100" dirty="0">
                <a:solidFill>
                  <a:srgbClr val="000000"/>
                </a:solidFill>
                <a:latin typeface="Georgia" panose="02040502050405020303" pitchFamily="18" charset="0"/>
              </a:rPr>
              <a:t>at </a:t>
            </a:r>
            <a:br>
              <a:rPr lang="en-GB" sz="1100" dirty="0">
                <a:solidFill>
                  <a:srgbClr val="000000"/>
                </a:solidFill>
                <a:latin typeface="Georgia" panose="02040502050405020303" pitchFamily="18" charset="0"/>
              </a:rPr>
            </a:br>
            <a:r>
              <a:rPr lang="en-GB" sz="1100" dirty="0">
                <a:solidFill>
                  <a:srgbClr val="000000"/>
                </a:solidFill>
                <a:latin typeface="Georgia" panose="02040502050405020303" pitchFamily="18" charset="0"/>
              </a:rPr>
              <a:t>Westminster Abbey</a:t>
            </a:r>
            <a:r>
              <a:rPr lang="en-GB" sz="1100" b="0" i="0" dirty="0">
                <a:solidFill>
                  <a:srgbClr val="000000"/>
                </a:solidFill>
                <a:effectLst/>
                <a:latin typeface="Georgia" panose="02040502050405020303" pitchFamily="18" charset="0"/>
              </a:rPr>
              <a:t>. </a:t>
            </a:r>
            <a:endParaRPr lang="en-GB" sz="1100" dirty="0">
              <a:effectLst/>
              <a:latin typeface="Georgia" panose="02040502050405020303" pitchFamily="18" charset="0"/>
            </a:endParaRPr>
          </a:p>
        </p:txBody>
      </p:sp>
      <p:sp>
        <p:nvSpPr>
          <p:cNvPr id="66" name="TextBox 65">
            <a:extLst>
              <a:ext uri="{FF2B5EF4-FFF2-40B4-BE49-F238E27FC236}">
                <a16:creationId xmlns:a16="http://schemas.microsoft.com/office/drawing/2014/main" id="{57777A90-4028-E06B-DF22-985CC3FACB2C}"/>
              </a:ext>
            </a:extLst>
          </p:cNvPr>
          <p:cNvSpPr txBox="1"/>
          <p:nvPr/>
        </p:nvSpPr>
        <p:spPr>
          <a:xfrm>
            <a:off x="3325547" y="5812373"/>
            <a:ext cx="2428784"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do you think William built a huge </a:t>
            </a:r>
            <a:r>
              <a:rPr lang="en-GB" sz="1100" b="1" i="0" dirty="0">
                <a:solidFill>
                  <a:srgbClr val="000000"/>
                </a:solidFill>
                <a:effectLst/>
                <a:latin typeface="Georgia" panose="02040502050405020303" pitchFamily="18" charset="0"/>
              </a:rPr>
              <a:t>fortress</a:t>
            </a:r>
            <a:r>
              <a:rPr lang="en-GB" sz="1100" b="0" i="0" dirty="0">
                <a:solidFill>
                  <a:srgbClr val="000000"/>
                </a:solidFill>
                <a:effectLst/>
                <a:latin typeface="Georgia" panose="02040502050405020303" pitchFamily="18" charset="0"/>
              </a:rPr>
              <a:t> in London? </a:t>
            </a:r>
          </a:p>
        </p:txBody>
      </p:sp>
      <p:sp>
        <p:nvSpPr>
          <p:cNvPr id="67" name="TextBox 66">
            <a:extLst>
              <a:ext uri="{FF2B5EF4-FFF2-40B4-BE49-F238E27FC236}">
                <a16:creationId xmlns:a16="http://schemas.microsoft.com/office/drawing/2014/main" id="{9CFC5071-B863-2A43-B577-3CBA76B98C76}"/>
              </a:ext>
              <a:ext uri="{C183D7F6-B498-43B3-948B-1728B52AA6E4}">
                <adec:decorative xmlns:adec="http://schemas.microsoft.com/office/drawing/2017/decorative" val="1"/>
              </a:ext>
            </a:extLst>
          </p:cNvPr>
          <p:cNvSpPr txBox="1"/>
          <p:nvPr/>
        </p:nvSpPr>
        <p:spPr>
          <a:xfrm>
            <a:off x="3040017" y="5841993"/>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3" name="TextBox 72">
            <a:extLst>
              <a:ext uri="{FF2B5EF4-FFF2-40B4-BE49-F238E27FC236}">
                <a16:creationId xmlns:a16="http://schemas.microsoft.com/office/drawing/2014/main" id="{59A8B140-2F2F-C876-8B92-B2ADF382375B}"/>
              </a:ext>
              <a:ext uri="{C183D7F6-B498-43B3-948B-1728B52AA6E4}">
                <adec:decorative xmlns:adec="http://schemas.microsoft.com/office/drawing/2017/decorative" val="1"/>
              </a:ext>
            </a:extLst>
          </p:cNvPr>
          <p:cNvSpPr txBox="1"/>
          <p:nvPr/>
        </p:nvSpPr>
        <p:spPr>
          <a:xfrm>
            <a:off x="497397" y="2965922"/>
            <a:ext cx="1480693" cy="307777"/>
          </a:xfrm>
          <a:prstGeom prst="rect">
            <a:avLst/>
          </a:prstGeom>
          <a:solidFill>
            <a:srgbClr val="404040">
              <a:alpha val="52157"/>
            </a:srgbClr>
          </a:solidFill>
          <a:effectLst>
            <a:softEdge rad="31750"/>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Courtesy of the British Library </a:t>
            </a:r>
          </a:p>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Cotton Claudius D.II</a:t>
            </a:r>
          </a:p>
        </p:txBody>
      </p:sp>
      <p:sp>
        <p:nvSpPr>
          <p:cNvPr id="96" name="TextBox 95">
            <a:extLst>
              <a:ext uri="{FF2B5EF4-FFF2-40B4-BE49-F238E27FC236}">
                <a16:creationId xmlns:a16="http://schemas.microsoft.com/office/drawing/2014/main" id="{8C3D9EDC-2F11-04C4-B9D0-09309746925B}"/>
              </a:ext>
            </a:extLst>
          </p:cNvPr>
          <p:cNvSpPr txBox="1"/>
          <p:nvPr/>
        </p:nvSpPr>
        <p:spPr>
          <a:xfrm>
            <a:off x="8694987" y="386924"/>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EDWARD V</a:t>
            </a:r>
          </a:p>
        </p:txBody>
      </p:sp>
      <p:pic>
        <p:nvPicPr>
          <p:cNvPr id="109" name="Picture 108" descr="A painting of a young man holding an orb and sceptre. He wears a red cloak with fur lining and a black and gold hat.">
            <a:hlinkClick r:id="rId8"/>
            <a:extLst>
              <a:ext uri="{FF2B5EF4-FFF2-40B4-BE49-F238E27FC236}">
                <a16:creationId xmlns:a16="http://schemas.microsoft.com/office/drawing/2014/main" id="{16009BEF-5B1D-2928-296F-0DD960B4236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
          <a:stretch/>
        </p:blipFill>
        <p:spPr>
          <a:xfrm>
            <a:off x="6311158" y="505643"/>
            <a:ext cx="2266137" cy="2744145"/>
          </a:xfrm>
          <a:prstGeom prst="rect">
            <a:avLst/>
          </a:prstGeom>
        </p:spPr>
      </p:pic>
      <p:sp>
        <p:nvSpPr>
          <p:cNvPr id="100" name="TextBox 99">
            <a:extLst>
              <a:ext uri="{FF2B5EF4-FFF2-40B4-BE49-F238E27FC236}">
                <a16:creationId xmlns:a16="http://schemas.microsoft.com/office/drawing/2014/main" id="{EF0CFCAE-4954-9BAB-2F2B-57F7E030F8A2}"/>
              </a:ext>
            </a:extLst>
          </p:cNvPr>
          <p:cNvSpPr txBox="1"/>
          <p:nvPr/>
        </p:nvSpPr>
        <p:spPr>
          <a:xfrm>
            <a:off x="8694196" y="89491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older of the two boys known as the Princes in the Tower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99" name="TextBox 98">
            <a:extLst>
              <a:ext uri="{FF2B5EF4-FFF2-40B4-BE49-F238E27FC236}">
                <a16:creationId xmlns:a16="http://schemas.microsoft.com/office/drawing/2014/main" id="{91025576-A0C3-96F8-52BB-FEEF7F6FAFE6}"/>
              </a:ext>
            </a:extLst>
          </p:cNvPr>
          <p:cNvSpPr txBox="1"/>
          <p:nvPr/>
        </p:nvSpPr>
        <p:spPr>
          <a:xfrm>
            <a:off x="6316661"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1470 - ? </a:t>
            </a:r>
          </a:p>
        </p:txBody>
      </p:sp>
      <p:sp>
        <p:nvSpPr>
          <p:cNvPr id="105" name="TextBox 104">
            <a:extLst>
              <a:ext uri="{FF2B5EF4-FFF2-40B4-BE49-F238E27FC236}">
                <a16:creationId xmlns:a16="http://schemas.microsoft.com/office/drawing/2014/main" id="{BD7A0CCD-1022-5D96-1644-25D8D013BC89}"/>
              </a:ext>
            </a:extLst>
          </p:cNvPr>
          <p:cNvSpPr txBox="1"/>
          <p:nvPr/>
        </p:nvSpPr>
        <p:spPr>
          <a:xfrm>
            <a:off x="6311159"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London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07" name="Rectangle 106">
            <a:extLst>
              <a:ext uri="{FF2B5EF4-FFF2-40B4-BE49-F238E27FC236}">
                <a16:creationId xmlns:a16="http://schemas.microsoft.com/office/drawing/2014/main" id="{6E23D4A0-79FD-7168-4F19-5702093458CB}"/>
              </a:ext>
              <a:ext uri="{C183D7F6-B498-43B3-948B-1728B52AA6E4}">
                <adec:decorative xmlns:adec="http://schemas.microsoft.com/office/drawing/2017/decorative" val="1"/>
              </a:ext>
            </a:extLst>
          </p:cNvPr>
          <p:cNvSpPr/>
          <p:nvPr/>
        </p:nvSpPr>
        <p:spPr>
          <a:xfrm>
            <a:off x="6311158"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3EA8AFD0-FCA1-FA17-6FC2-7BE5E8FBEDF3}"/>
              </a:ext>
            </a:extLst>
          </p:cNvPr>
          <p:cNvSpPr txBox="1"/>
          <p:nvPr/>
        </p:nvSpPr>
        <p:spPr>
          <a:xfrm>
            <a:off x="6311158" y="3843705"/>
            <a:ext cx="2383038" cy="246221"/>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1483</a:t>
            </a:r>
          </a:p>
        </p:txBody>
      </p:sp>
      <p:sp>
        <p:nvSpPr>
          <p:cNvPr id="97" name="Rectangle 96">
            <a:extLst>
              <a:ext uri="{FF2B5EF4-FFF2-40B4-BE49-F238E27FC236}">
                <a16:creationId xmlns:a16="http://schemas.microsoft.com/office/drawing/2014/main" id="{6DB0087A-854E-DFDD-186A-B8265F5F6BB0}"/>
              </a:ext>
              <a:ext uri="{C183D7F6-B498-43B3-948B-1728B52AA6E4}">
                <adec:decorative xmlns:adec="http://schemas.microsoft.com/office/drawing/2017/decorative" val="1"/>
              </a:ext>
            </a:extLst>
          </p:cNvPr>
          <p:cNvSpPr/>
          <p:nvPr/>
        </p:nvSpPr>
        <p:spPr>
          <a:xfrm>
            <a:off x="6316661"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BAFCC5B3-01E8-B7A0-5C13-6277B38EC4D4}"/>
              </a:ext>
            </a:extLst>
          </p:cNvPr>
          <p:cNvSpPr txBox="1"/>
          <p:nvPr/>
        </p:nvSpPr>
        <p:spPr>
          <a:xfrm>
            <a:off x="8694506" y="1414806"/>
            <a:ext cx="2988559" cy="4154984"/>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Edward V was the elder son of Edward IV and Elizabeth Woodville. He became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Prince of Wales in 1471 and grew up with his uncle Antony Woodville, Earl Rivers,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at Ludlow Castle.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Edward became king when he was 12, when his father died. His other uncle, Richard of Gloucester, was named </a:t>
            </a:r>
            <a:r>
              <a:rPr lang="en-GB" sz="1100" b="1" i="0" dirty="0">
                <a:solidFill>
                  <a:srgbClr val="000000"/>
                </a:solidFill>
                <a:effectLst/>
                <a:latin typeface="Georgia" panose="02040502050405020303" pitchFamily="18" charset="0"/>
              </a:rPr>
              <a:t>Lord Protector</a:t>
            </a:r>
            <a:r>
              <a:rPr lang="en-GB" sz="1100" b="0" i="0" dirty="0">
                <a:solidFill>
                  <a:srgbClr val="000000"/>
                </a:solidFill>
                <a:effectLst/>
                <a:latin typeface="Georgia" panose="02040502050405020303" pitchFamily="18" charset="0"/>
              </a:rPr>
              <a:t>. Edward and his younger brother, also called Richard, were taken to the </a:t>
            </a:r>
            <a:r>
              <a:rPr lang="en-GB" sz="1100" b="1" i="0" dirty="0">
                <a:solidFill>
                  <a:srgbClr val="000000"/>
                </a:solidFill>
                <a:effectLst/>
                <a:latin typeface="Georgia" panose="02040502050405020303" pitchFamily="18" charset="0"/>
              </a:rPr>
              <a:t>Royal Apartments </a:t>
            </a:r>
            <a:r>
              <a:rPr lang="en-GB" sz="1100" b="0" i="0" dirty="0">
                <a:solidFill>
                  <a:srgbClr val="000000"/>
                </a:solidFill>
                <a:effectLst/>
                <a:latin typeface="Georgia" panose="02040502050405020303" pitchFamily="18" charset="0"/>
              </a:rPr>
              <a:t>at the Tower of London, to prepare for Edward’s coronation.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However, not long before his coronation, his parents’ marriage was declared </a:t>
            </a:r>
            <a:r>
              <a:rPr lang="en-GB" sz="1100" b="1" i="0" dirty="0">
                <a:solidFill>
                  <a:srgbClr val="000000"/>
                </a:solidFill>
                <a:effectLst/>
                <a:latin typeface="Georgia" panose="02040502050405020303" pitchFamily="18" charset="0"/>
              </a:rPr>
              <a:t>invalid</a:t>
            </a:r>
            <a:r>
              <a:rPr lang="en-GB" sz="1100" b="0" i="0" dirty="0">
                <a:solidFill>
                  <a:srgbClr val="000000"/>
                </a:solidFill>
                <a:effectLst/>
                <a:latin typeface="Georgia" panose="02040502050405020303" pitchFamily="18" charset="0"/>
              </a:rPr>
              <a:t>. This meant he and his brother were </a:t>
            </a:r>
            <a:r>
              <a:rPr lang="en-GB" sz="1100" b="1" i="0" dirty="0">
                <a:solidFill>
                  <a:srgbClr val="000000"/>
                </a:solidFill>
                <a:effectLst/>
                <a:latin typeface="Georgia" panose="02040502050405020303" pitchFamily="18" charset="0"/>
              </a:rPr>
              <a:t>illegitimate</a:t>
            </a:r>
            <a:r>
              <a:rPr lang="en-GB" sz="1100" b="0" i="0" dirty="0">
                <a:solidFill>
                  <a:srgbClr val="000000"/>
                </a:solidFill>
                <a:effectLst/>
                <a:latin typeface="Georgia" panose="02040502050405020303" pitchFamily="18" charset="0"/>
              </a:rPr>
              <a:t> and he could not become king. Days later, Richard of Gloucester became King.</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Edward and Richard were last seen in autumn 1483, playing in the gardens at the Tower of London. They both disappeared soon after. </a:t>
            </a:r>
          </a:p>
        </p:txBody>
      </p:sp>
      <p:sp>
        <p:nvSpPr>
          <p:cNvPr id="6" name="TextBox 5">
            <a:extLst>
              <a:ext uri="{FF2B5EF4-FFF2-40B4-BE49-F238E27FC236}">
                <a16:creationId xmlns:a16="http://schemas.microsoft.com/office/drawing/2014/main" id="{64EE5E75-926D-BBA1-3BFF-9FAB93D68629}"/>
              </a:ext>
            </a:extLst>
          </p:cNvPr>
          <p:cNvSpPr txBox="1"/>
          <p:nvPr/>
        </p:nvSpPr>
        <p:spPr>
          <a:xfrm>
            <a:off x="6387170" y="5041871"/>
            <a:ext cx="2164946" cy="646331"/>
          </a:xfrm>
          <a:prstGeom prst="rect">
            <a:avLst/>
          </a:prstGeom>
          <a:noFill/>
        </p:spPr>
        <p:txBody>
          <a:bodyPr wrap="square" rtlCol="0">
            <a:spAutoFit/>
          </a:bodyPr>
          <a:lstStyle/>
          <a:p>
            <a:pPr algn="ctr"/>
            <a:r>
              <a:rPr lang="en-GB" sz="900" b="0" i="0" dirty="0">
                <a:solidFill>
                  <a:srgbClr val="000000"/>
                </a:solidFill>
                <a:effectLst/>
                <a:latin typeface="Georgia" panose="02040502050405020303" pitchFamily="18" charset="0"/>
              </a:rPr>
              <a:t>In 1674 skeletons of two children </a:t>
            </a:r>
            <a:br>
              <a:rPr lang="en-GB" sz="900" b="0" i="0" dirty="0">
                <a:solidFill>
                  <a:srgbClr val="000000"/>
                </a:solidFill>
                <a:effectLst/>
                <a:latin typeface="Georgia" panose="02040502050405020303" pitchFamily="18" charset="0"/>
              </a:rPr>
            </a:br>
            <a:r>
              <a:rPr lang="en-GB" sz="900" b="0" i="0" dirty="0">
                <a:solidFill>
                  <a:srgbClr val="000000"/>
                </a:solidFill>
                <a:effectLst/>
                <a:latin typeface="Georgia" panose="02040502050405020303" pitchFamily="18" charset="0"/>
              </a:rPr>
              <a:t>were found at the Tower of London. </a:t>
            </a:r>
            <a:br>
              <a:rPr lang="en-GB" sz="900" b="0" i="0" dirty="0">
                <a:solidFill>
                  <a:srgbClr val="000000"/>
                </a:solidFill>
                <a:effectLst/>
                <a:latin typeface="Georgia" panose="02040502050405020303" pitchFamily="18" charset="0"/>
              </a:rPr>
            </a:br>
            <a:r>
              <a:rPr lang="en-GB" sz="900" b="0" i="0" dirty="0">
                <a:solidFill>
                  <a:srgbClr val="000000"/>
                </a:solidFill>
                <a:effectLst/>
                <a:latin typeface="Georgia" panose="02040502050405020303" pitchFamily="18" charset="0"/>
              </a:rPr>
              <a:t>Many people believe these are the remains of the</a:t>
            </a:r>
            <a:r>
              <a:rPr lang="en-GB" sz="900" dirty="0">
                <a:solidFill>
                  <a:srgbClr val="000000"/>
                </a:solidFill>
                <a:latin typeface="Georgia" panose="02040502050405020303" pitchFamily="18" charset="0"/>
              </a:rPr>
              <a:t> </a:t>
            </a:r>
            <a:r>
              <a:rPr lang="en-GB" sz="900" b="0" i="0" dirty="0">
                <a:solidFill>
                  <a:srgbClr val="000000"/>
                </a:solidFill>
                <a:effectLst/>
                <a:latin typeface="Georgia" panose="02040502050405020303" pitchFamily="18" charset="0"/>
              </a:rPr>
              <a:t>princes.</a:t>
            </a:r>
            <a:endParaRPr lang="en-GB" sz="900" dirty="0">
              <a:effectLst/>
              <a:latin typeface="Georgia" panose="02040502050405020303" pitchFamily="18" charset="0"/>
            </a:endParaRPr>
          </a:p>
        </p:txBody>
      </p:sp>
      <p:sp>
        <p:nvSpPr>
          <p:cNvPr id="101" name="Rectangle 100">
            <a:extLst>
              <a:ext uri="{FF2B5EF4-FFF2-40B4-BE49-F238E27FC236}">
                <a16:creationId xmlns:a16="http://schemas.microsoft.com/office/drawing/2014/main" id="{39521465-B6D5-ADE2-5F84-226DE2F014A9}"/>
              </a:ext>
              <a:ext uri="{C183D7F6-B498-43B3-948B-1728B52AA6E4}">
                <adec:decorative xmlns:adec="http://schemas.microsoft.com/office/drawing/2017/decorative" val="1"/>
              </a:ext>
            </a:extLst>
          </p:cNvPr>
          <p:cNvSpPr/>
          <p:nvPr/>
        </p:nvSpPr>
        <p:spPr>
          <a:xfrm>
            <a:off x="8788428" y="5599023"/>
            <a:ext cx="2894328" cy="50319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86509C46-D981-2CDF-8576-88EFA607F3CE}"/>
              </a:ext>
            </a:extLst>
          </p:cNvPr>
          <p:cNvSpPr txBox="1"/>
          <p:nvPr/>
        </p:nvSpPr>
        <p:spPr>
          <a:xfrm>
            <a:off x="9138518" y="5638200"/>
            <a:ext cx="2428784"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do you think the story of the two princes still fascinates people? </a:t>
            </a:r>
          </a:p>
        </p:txBody>
      </p:sp>
      <p:sp>
        <p:nvSpPr>
          <p:cNvPr id="103" name="TextBox 102">
            <a:extLst>
              <a:ext uri="{FF2B5EF4-FFF2-40B4-BE49-F238E27FC236}">
                <a16:creationId xmlns:a16="http://schemas.microsoft.com/office/drawing/2014/main" id="{20ED0AE8-EF27-6E73-47A0-2DA0F4EC2DC6}"/>
              </a:ext>
              <a:ext uri="{C183D7F6-B498-43B3-948B-1728B52AA6E4}">
                <adec:decorative xmlns:adec="http://schemas.microsoft.com/office/drawing/2017/decorative" val="1"/>
              </a:ext>
            </a:extLst>
          </p:cNvPr>
          <p:cNvSpPr txBox="1"/>
          <p:nvPr/>
        </p:nvSpPr>
        <p:spPr>
          <a:xfrm>
            <a:off x="8852988" y="5667820"/>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 name="TextBox 2">
            <a:extLst>
              <a:ext uri="{FF2B5EF4-FFF2-40B4-BE49-F238E27FC236}">
                <a16:creationId xmlns:a16="http://schemas.microsoft.com/office/drawing/2014/main" id="{B82E81F7-A82D-C8D8-1CD1-05AE992A3D42}"/>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a:t>
            </a:r>
          </a:p>
        </p:txBody>
      </p:sp>
    </p:spTree>
    <p:extLst>
      <p:ext uri="{BB962C8B-B14F-4D97-AF65-F5344CB8AC3E}">
        <p14:creationId xmlns:p14="http://schemas.microsoft.com/office/powerpoint/2010/main" val="392217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A1D5AC2-082B-2E41-9D78-43B8AAEBFD7A}"/>
              </a:ext>
            </a:extLst>
          </p:cNvPr>
          <p:cNvSpPr>
            <a:spLocks noGrp="1"/>
          </p:cNvSpPr>
          <p:nvPr>
            <p:ph type="title"/>
          </p:nvPr>
        </p:nvSpPr>
        <p:spPr>
          <a:xfrm>
            <a:off x="993010" y="-1037713"/>
            <a:ext cx="10515600" cy="1325563"/>
          </a:xfrm>
        </p:spPr>
        <p:txBody>
          <a:bodyPr/>
          <a:lstStyle/>
          <a:p>
            <a:r>
              <a:rPr lang="en-GB" dirty="0">
                <a:solidFill>
                  <a:srgbClr val="E6E6E6"/>
                </a:solidFill>
              </a:rPr>
              <a:t>JOHN</a:t>
            </a:r>
            <a:r>
              <a:rPr lang="en-GB" baseline="0" dirty="0">
                <a:solidFill>
                  <a:srgbClr val="E6E6E6"/>
                </a:solidFill>
              </a:rPr>
              <a:t> BLANKE AND ANNE ASKEW</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035" y="3825743"/>
            <a:ext cx="1790700" cy="1790700"/>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JOHN</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059176"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BLANKE</a:t>
            </a:r>
          </a:p>
        </p:txBody>
      </p:sp>
      <p:pic>
        <p:nvPicPr>
          <p:cNvPr id="17" name="Picture 16" descr="A painting of a man in period clothing on horseback, playing the trumpet.">
            <a:extLst>
              <a:ext uri="{FF2B5EF4-FFF2-40B4-BE49-F238E27FC236}">
                <a16:creationId xmlns:a16="http://schemas.microsoft.com/office/drawing/2014/main" id="{BD41ACAF-CAD8-A6E4-736C-7E55C5FD47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8143" y="532369"/>
            <a:ext cx="2244609" cy="2717923"/>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Black trumpeter at the courts of Henry VII and Henry VIII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816429"/>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John had African </a:t>
            </a:r>
            <a:r>
              <a:rPr lang="en-GB" sz="1100" b="1" i="0" dirty="0">
                <a:solidFill>
                  <a:srgbClr val="000000"/>
                </a:solidFill>
                <a:effectLst/>
                <a:latin typeface="Georgia" panose="02040502050405020303" pitchFamily="18" charset="0"/>
              </a:rPr>
              <a:t>heritage</a:t>
            </a:r>
            <a:r>
              <a:rPr lang="en-GB" sz="1100" b="0" i="0" dirty="0">
                <a:solidFill>
                  <a:srgbClr val="000000"/>
                </a:solidFill>
                <a:effectLst/>
                <a:latin typeface="Georgia" panose="02040502050405020303" pitchFamily="18" charset="0"/>
              </a:rPr>
              <a:t>. It is possible he travelled to England from Spain with Katherine of Aragon in 1501. He was a successful, royal trumpeter and was part of a long tradition of Black musicians performing at European royal courts.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Played at Henry VII’s funeral, May 1509</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Played at Henry VIII’s marriage and Coronation, June 1509.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John was well paid and received 8d. (pence) per day, the same as a skilled craftsperson. He asked the king for promotion. His request was successful, and his wage was doubled.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1511, John was painted on the </a:t>
            </a:r>
            <a:r>
              <a:rPr lang="en-GB" sz="1100" b="1" i="0" dirty="0">
                <a:solidFill>
                  <a:srgbClr val="000000"/>
                </a:solidFill>
                <a:effectLst/>
                <a:latin typeface="Georgia" panose="02040502050405020303" pitchFamily="18" charset="0"/>
              </a:rPr>
              <a:t>Westminster Tournament Roll</a:t>
            </a:r>
            <a:r>
              <a:rPr lang="en-GB" sz="1100" b="0" i="0" dirty="0">
                <a:solidFill>
                  <a:srgbClr val="000000"/>
                </a:solidFill>
                <a:effectLst/>
                <a:latin typeface="Georgia" panose="02040502050405020303" pitchFamily="18" charset="0"/>
              </a:rPr>
              <a:t>. He is shown on horseback, playing his trumpet. In 1512, John got married and the king gave him a new wedding outfit including a gown of violet velvet and a hat.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DBD9A53-D6AE-BA12-D3C2-BF0A338B6F2D}"/>
              </a:ext>
            </a:extLst>
          </p:cNvPr>
          <p:cNvSpPr txBox="1"/>
          <p:nvPr/>
        </p:nvSpPr>
        <p:spPr>
          <a:xfrm>
            <a:off x="643661" y="4421011"/>
            <a:ext cx="1713448"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The only Black Tudor who has an identifiable image surviving today. </a:t>
            </a:r>
            <a:endParaRPr lang="en-GB" sz="1100" dirty="0">
              <a:effectLst/>
              <a:latin typeface="Georgia" panose="02040502050405020303" pitchFamily="18" charset="0"/>
            </a:endParaRPr>
          </a:p>
        </p:txBody>
      </p:sp>
      <p:sp>
        <p:nvSpPr>
          <p:cNvPr id="6" name="TextBox 5">
            <a:extLst>
              <a:ext uri="{FF2B5EF4-FFF2-40B4-BE49-F238E27FC236}">
                <a16:creationId xmlns:a16="http://schemas.microsoft.com/office/drawing/2014/main" id="{F4CB7D71-5B3F-A50D-102A-04429DE0283B}"/>
              </a:ext>
            </a:extLst>
          </p:cNvPr>
          <p:cNvSpPr txBox="1"/>
          <p:nvPr/>
        </p:nvSpPr>
        <p:spPr>
          <a:xfrm>
            <a:off x="764694" y="5793407"/>
            <a:ext cx="4820922" cy="600164"/>
          </a:xfrm>
          <a:prstGeom prst="rect">
            <a:avLst/>
          </a:prstGeom>
          <a:noFill/>
        </p:spPr>
        <p:txBody>
          <a:bodyPr wrap="square" rtlCol="0">
            <a:spAutoFit/>
          </a:bodyPr>
          <a:lstStyle/>
          <a:p>
            <a:r>
              <a:rPr lang="en-GB" sz="1100" dirty="0">
                <a:effectLst/>
                <a:latin typeface="Georgia" panose="02040502050405020303" pitchFamily="18" charset="0"/>
              </a:rPr>
              <a:t>Why do you think the image of John on the </a:t>
            </a:r>
            <a:r>
              <a:rPr lang="en-GB" sz="1100" b="1" dirty="0">
                <a:effectLst/>
                <a:latin typeface="Georgia" panose="02040502050405020303" pitchFamily="18" charset="0"/>
              </a:rPr>
              <a:t>Westminster Tournament Roll </a:t>
            </a:r>
            <a:r>
              <a:rPr lang="en-GB" sz="1100" dirty="0">
                <a:effectLst/>
                <a:latin typeface="Georgia" panose="02040502050405020303" pitchFamily="18" charset="0"/>
              </a:rPr>
              <a:t>is important as historical evidence? </a:t>
            </a:r>
          </a:p>
          <a:p>
            <a:r>
              <a:rPr lang="en-GB" sz="1100" dirty="0">
                <a:effectLst/>
                <a:latin typeface="Georgia" panose="02040502050405020303" pitchFamily="18" charset="0"/>
              </a:rPr>
              <a:t>What evidence is there that Henry VIII respected John </a:t>
            </a:r>
            <a:r>
              <a:rPr lang="en-GB" sz="1100" dirty="0" err="1">
                <a:effectLst/>
                <a:latin typeface="Georgia" panose="02040502050405020303" pitchFamily="18" charset="0"/>
              </a:rPr>
              <a:t>Blanke</a:t>
            </a:r>
            <a:r>
              <a:rPr lang="en-GB" sz="1100" dirty="0">
                <a:effectLst/>
                <a:latin typeface="Georgia" panose="02040502050405020303" pitchFamily="18" charset="0"/>
              </a:rPr>
              <a:t>? </a:t>
            </a: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ANNE</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ASKEW</a:t>
            </a:r>
          </a:p>
        </p:txBody>
      </p:sp>
      <p:pic>
        <p:nvPicPr>
          <p:cNvPr id="25" name="Picture 24">
            <a:extLst>
              <a:ext uri="{FF2B5EF4-FFF2-40B4-BE49-F238E27FC236}">
                <a16:creationId xmlns:a16="http://schemas.microsoft.com/office/drawing/2014/main" id="{6C44CBFC-EBC6-52E2-3CB3-E5365D5E865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4603" y="4004675"/>
            <a:ext cx="2214858" cy="2214858"/>
          </a:xfrm>
          <a:prstGeom prst="rect">
            <a:avLst/>
          </a:prstGeom>
        </p:spPr>
      </p:pic>
      <p:pic>
        <p:nvPicPr>
          <p:cNvPr id="71" name="Picture 70" descr="Black and white drawing of a woman standing in front of a group of men.">
            <a:hlinkClick r:id="rId7"/>
            <a:extLst>
              <a:ext uri="{FF2B5EF4-FFF2-40B4-BE49-F238E27FC236}">
                <a16:creationId xmlns:a16="http://schemas.microsoft.com/office/drawing/2014/main" id="{7AD663A2-4F99-64FB-FB7A-6D70A27ADC1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Protestant who refused to give up her beliefs even under torture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c.1521</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- 1546</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Lincolnshire </a:t>
            </a:r>
          </a:p>
        </p:txBody>
      </p:sp>
      <p:sp>
        <p:nvSpPr>
          <p:cNvPr id="26" name="TextBox 25">
            <a:extLst>
              <a:ext uri="{FF2B5EF4-FFF2-40B4-BE49-F238E27FC236}">
                <a16:creationId xmlns:a16="http://schemas.microsoft.com/office/drawing/2014/main" id="{8BF080B9-DA80-B536-DA86-8A6D159F735C}"/>
              </a:ext>
            </a:extLst>
          </p:cNvPr>
          <p:cNvSpPr txBox="1"/>
          <p:nvPr/>
        </p:nvSpPr>
        <p:spPr>
          <a:xfrm>
            <a:off x="8694506" y="1760046"/>
            <a:ext cx="2988559" cy="4662815"/>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Anne was born around 1521. Her father was a wealthy landowner. She was well-educated and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and was forced to marry at a young age.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King Henry VIII passed laws that stopped lower class women from reading the Christian Bible (which was a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activity).  Women from higher status families were only allowed to read the Bible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in private.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As a devout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Anne caused much controversy. One of her first acts of </a:t>
            </a:r>
            <a:r>
              <a:rPr lang="en-GB" sz="1100" b="1" i="0" dirty="0">
                <a:solidFill>
                  <a:srgbClr val="000000"/>
                </a:solidFill>
                <a:effectLst/>
                <a:latin typeface="Georgia" panose="02040502050405020303" pitchFamily="18" charset="0"/>
              </a:rPr>
              <a:t>rebellion</a:t>
            </a:r>
            <a:r>
              <a:rPr lang="en-GB" sz="1100" b="0" i="0" dirty="0">
                <a:solidFill>
                  <a:srgbClr val="000000"/>
                </a:solidFill>
                <a:effectLst/>
                <a:latin typeface="Georgia" panose="02040502050405020303" pitchFamily="18" charset="0"/>
              </a:rPr>
              <a:t> was reading the Bible in public in Lincoln Cathedral. She was challenged by Bishops and Priests. Her husband was very angry at her and did not welcome her</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back home.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1544, she travelled to London and continued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activities. She was arrested several more times and released. In 1546 she was arrested again for </a:t>
            </a:r>
            <a:r>
              <a:rPr lang="en-GB" sz="1100" b="1" i="0" dirty="0">
                <a:solidFill>
                  <a:srgbClr val="000000"/>
                </a:solidFill>
                <a:effectLst/>
                <a:latin typeface="Georgia" panose="02040502050405020303" pitchFamily="18" charset="0"/>
              </a:rPr>
              <a:t>heresy</a:t>
            </a:r>
            <a:r>
              <a:rPr lang="en-GB" sz="1100" b="0" i="0" dirty="0">
                <a:solidFill>
                  <a:srgbClr val="000000"/>
                </a:solidFill>
                <a:effectLst/>
                <a:latin typeface="Georgia" panose="02040502050405020303" pitchFamily="18" charset="0"/>
              </a:rPr>
              <a:t> and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in the Tower of London. She was tortured and was eventually burnt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at the stake. </a:t>
            </a:r>
          </a:p>
        </p:txBody>
      </p:sp>
      <p:sp>
        <p:nvSpPr>
          <p:cNvPr id="31" name="TextBox 30">
            <a:extLst>
              <a:ext uri="{FF2B5EF4-FFF2-40B4-BE49-F238E27FC236}">
                <a16:creationId xmlns:a16="http://schemas.microsoft.com/office/drawing/2014/main" id="{564CDEA7-B6C7-FC79-68A5-25A9A0ECE4F0}"/>
              </a:ext>
            </a:extLst>
          </p:cNvPr>
          <p:cNvSpPr txBox="1"/>
          <p:nvPr/>
        </p:nvSpPr>
        <p:spPr>
          <a:xfrm>
            <a:off x="6329559" y="4814472"/>
            <a:ext cx="2164946"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She travelled to London to demand a divorce from her husband. She was refused. </a:t>
            </a:r>
            <a:endParaRPr lang="en-GB" sz="1100" dirty="0">
              <a:effectLst/>
              <a:latin typeface="Georgia" panose="02040502050405020303" pitchFamily="18"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171AC6B-DA82-EC34-0A01-105FE131E3DB}"/>
              </a:ext>
              <a:ext uri="{C183D7F6-B498-43B3-948B-1728B52AA6E4}">
                <adec:decorative xmlns:adec="http://schemas.microsoft.com/office/drawing/2017/decorative" val="1"/>
              </a:ext>
            </a:extLst>
          </p:cNvPr>
          <p:cNvSpPr/>
          <p:nvPr/>
        </p:nvSpPr>
        <p:spPr>
          <a:xfrm>
            <a:off x="472068" y="5676048"/>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62F911A4-6D94-9C25-7587-1F7367A5ACE2}"/>
              </a:ext>
              <a:ext uri="{C183D7F6-B498-43B3-948B-1728B52AA6E4}">
                <adec:decorative xmlns:adec="http://schemas.microsoft.com/office/drawing/2017/decorative" val="1"/>
              </a:ext>
            </a:extLst>
          </p:cNvPr>
          <p:cNvSpPr txBox="1"/>
          <p:nvPr/>
        </p:nvSpPr>
        <p:spPr>
          <a:xfrm>
            <a:off x="536628" y="5804948"/>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1" name="TextBox 2">
            <a:extLst>
              <a:ext uri="{FF2B5EF4-FFF2-40B4-BE49-F238E27FC236}">
                <a16:creationId xmlns:a16="http://schemas.microsoft.com/office/drawing/2014/main" id="{2D21FDDE-5051-87A5-C561-EFE7ED655EFE}"/>
              </a:ext>
              <a:ext uri="{C183D7F6-B498-43B3-948B-1728B52AA6E4}">
                <adec:decorative xmlns:adec="http://schemas.microsoft.com/office/drawing/2017/decorative" val="1"/>
              </a:ext>
            </a:extLst>
          </p:cNvPr>
          <p:cNvSpPr txBox="1"/>
          <p:nvPr/>
        </p:nvSpPr>
        <p:spPr>
          <a:xfrm>
            <a:off x="6313962" y="3053766"/>
            <a:ext cx="3044132" cy="2000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Chronicle / </a:t>
            </a:r>
            <a:r>
              <a:rPr lang="en-GB" sz="700" err="1">
                <a:solidFill>
                  <a:schemeClr val="bg1"/>
                </a:solidFill>
                <a:effectLst/>
                <a:latin typeface="Georgia" panose="02040502050405020303" pitchFamily="18" charset="0"/>
                <a:ea typeface="Open Sans" panose="020B0606030504020204" pitchFamily="34" charset="0"/>
                <a:cs typeface="Open Sans" panose="020B0606030504020204" pitchFamily="34" charset="0"/>
              </a:rPr>
              <a:t>Alamy</a:t>
            </a:r>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Stock Photo</a:t>
            </a:r>
          </a:p>
        </p:txBody>
      </p:sp>
      <p:sp>
        <p:nvSpPr>
          <p:cNvPr id="16" name="TextBox 15">
            <a:extLst>
              <a:ext uri="{FF2B5EF4-FFF2-40B4-BE49-F238E27FC236}">
                <a16:creationId xmlns:a16="http://schemas.microsoft.com/office/drawing/2014/main" id="{A90D515F-4565-A349-FF7C-D4B3D54B4F74}"/>
              </a:ext>
              <a:ext uri="{C183D7F6-B498-43B3-948B-1728B52AA6E4}">
                <adec:decorative xmlns:adec="http://schemas.microsoft.com/office/drawing/2017/decorative" val="1"/>
              </a:ext>
            </a:extLst>
          </p:cNvPr>
          <p:cNvSpPr txBox="1"/>
          <p:nvPr/>
        </p:nvSpPr>
        <p:spPr>
          <a:xfrm>
            <a:off x="508935" y="2842914"/>
            <a:ext cx="2243818" cy="415498"/>
          </a:xfrm>
          <a:prstGeom prst="rect">
            <a:avLst/>
          </a:prstGeom>
          <a:solidFill>
            <a:srgbClr val="7F7F7F">
              <a:alpha val="43922"/>
            </a:srgbClr>
          </a:solidFill>
        </p:spPr>
        <p:txBody>
          <a:bodyPr wrap="square" rtlCol="0">
            <a:spAutoFit/>
          </a:bodyPr>
          <a:lstStyle/>
          <a:p>
            <a:r>
              <a:rPr lang="en-GB" sz="700" dirty="0">
                <a:solidFill>
                  <a:schemeClr val="bg1"/>
                </a:solidFill>
                <a:effectLst/>
                <a:latin typeface="Georgia" panose="02040502050405020303" pitchFamily="18" charset="0"/>
                <a:ea typeface="Open Sans" panose="020B0606030504020204" pitchFamily="34" charset="0"/>
                <a:cs typeface="Open Sans" panose="020B0606030504020204" pitchFamily="34" charset="0"/>
              </a:rPr>
              <a:t>College of Arms MS Westminster Tournament Roll, 1511, membrane 28. Reproduced by permission of the Kings, Heralds and Pursuivants of Arms.</a:t>
            </a:r>
          </a:p>
        </p:txBody>
      </p:sp>
    </p:spTree>
    <p:extLst>
      <p:ext uri="{BB962C8B-B14F-4D97-AF65-F5344CB8AC3E}">
        <p14:creationId xmlns:p14="http://schemas.microsoft.com/office/powerpoint/2010/main" val="127738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EDAE-493E-432D-1BBE-FD8ADFFA3FC7}"/>
              </a:ext>
            </a:extLst>
          </p:cNvPr>
          <p:cNvSpPr>
            <a:spLocks noGrp="1"/>
          </p:cNvSpPr>
          <p:nvPr>
            <p:ph type="title"/>
          </p:nvPr>
        </p:nvSpPr>
        <p:spPr>
          <a:xfrm>
            <a:off x="947890" y="-1246799"/>
            <a:ext cx="10515600" cy="1325563"/>
          </a:xfrm>
        </p:spPr>
        <p:txBody>
          <a:bodyPr/>
          <a:lstStyle/>
          <a:p>
            <a:r>
              <a:rPr lang="en-GB" dirty="0">
                <a:solidFill>
                  <a:srgbClr val="E6E6E6"/>
                </a:solidFill>
              </a:rPr>
              <a:t>ELIZABETH I AND THOMAS MORE</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2" name="TextBox 31">
            <a:extLst>
              <a:ext uri="{FF2B5EF4-FFF2-40B4-BE49-F238E27FC236}">
                <a16:creationId xmlns:a16="http://schemas.microsoft.com/office/drawing/2014/main" id="{EA5527A6-9F29-E701-4316-A9F88B6DC598}"/>
              </a:ext>
            </a:extLst>
          </p:cNvPr>
          <p:cNvSpPr txBox="1"/>
          <p:nvPr/>
        </p:nvSpPr>
        <p:spPr>
          <a:xfrm>
            <a:off x="2882016" y="386924"/>
            <a:ext cx="3325622" cy="584775"/>
          </a:xfrm>
          <a:prstGeom prst="rect">
            <a:avLst/>
          </a:prstGeom>
          <a:noFill/>
        </p:spPr>
        <p:txBody>
          <a:bodyPr wrap="square" rtlCol="0">
            <a:spAutoFit/>
          </a:bodyPr>
          <a:lstStyle/>
          <a:p>
            <a:r>
              <a:rPr lang="en-GB" sz="3200" b="1" spc="100" dirty="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ELIZABETH I</a:t>
            </a:r>
          </a:p>
        </p:txBody>
      </p:sp>
      <p:pic>
        <p:nvPicPr>
          <p:cNvPr id="22" name="Picture 21" descr="A painting of a woman in period clothing. She wears a large ruff around her neck and has bows, pearls and other jewels on her clothes and in her hair.">
            <a:hlinkClick r:id="rId4"/>
            <a:extLst>
              <a:ext uri="{FF2B5EF4-FFF2-40B4-BE49-F238E27FC236}">
                <a16:creationId xmlns:a16="http://schemas.microsoft.com/office/drawing/2014/main" id="{F7F3973B-C06B-00C9-AD41-F695940F9B2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20" name="TextBox 19">
            <a:extLst>
              <a:ext uri="{FF2B5EF4-FFF2-40B4-BE49-F238E27FC236}">
                <a16:creationId xmlns:a16="http://schemas.microsoft.com/office/drawing/2014/main" id="{63908B6F-8A39-CA20-A912-BF655E8075B0}"/>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Last Tudor monarch – a queen who ruled alone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5D88709F-091C-349A-DFE1-0C8AEC024EED}"/>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1533 - 1603 </a:t>
            </a:r>
          </a:p>
        </p:txBody>
      </p:sp>
      <p:sp>
        <p:nvSpPr>
          <p:cNvPr id="21" name="TextBox 20">
            <a:extLst>
              <a:ext uri="{FF2B5EF4-FFF2-40B4-BE49-F238E27FC236}">
                <a16:creationId xmlns:a16="http://schemas.microsoft.com/office/drawing/2014/main" id="{1D9D9C93-E169-9BED-6993-8A282574376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London</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4" name="TextBox 23">
            <a:extLst>
              <a:ext uri="{FF2B5EF4-FFF2-40B4-BE49-F238E27FC236}">
                <a16:creationId xmlns:a16="http://schemas.microsoft.com/office/drawing/2014/main" id="{3F226CE8-09DF-AA99-E2C3-BD6D371C5451}"/>
              </a:ext>
            </a:extLst>
          </p:cNvPr>
          <p:cNvSpPr txBox="1"/>
          <p:nvPr/>
        </p:nvSpPr>
        <p:spPr>
          <a:xfrm>
            <a:off x="498187" y="3843705"/>
            <a:ext cx="2108169"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1558 - 1603 </a:t>
            </a:r>
          </a:p>
        </p:txBody>
      </p:sp>
      <p:sp>
        <p:nvSpPr>
          <p:cNvPr id="8" name="TextBox 7">
            <a:extLst>
              <a:ext uri="{FF2B5EF4-FFF2-40B4-BE49-F238E27FC236}">
                <a16:creationId xmlns:a16="http://schemas.microsoft.com/office/drawing/2014/main" id="{7E1E83BF-9E4C-2FA0-9823-22607A06D681}"/>
              </a:ext>
            </a:extLst>
          </p:cNvPr>
          <p:cNvSpPr txBox="1"/>
          <p:nvPr/>
        </p:nvSpPr>
        <p:spPr>
          <a:xfrm>
            <a:off x="2881535" y="1760046"/>
            <a:ext cx="2988559" cy="3985706"/>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Elizabeth was the daughter of Henry VIII and his second wife, Anne Boleyn.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She was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and was accused of </a:t>
            </a:r>
            <a:r>
              <a:rPr lang="en-GB" sz="1100" b="1" i="0" dirty="0">
                <a:solidFill>
                  <a:srgbClr val="000000"/>
                </a:solidFill>
                <a:effectLst/>
                <a:latin typeface="Georgia" panose="02040502050405020303" pitchFamily="18" charset="0"/>
              </a:rPr>
              <a:t>plotting</a:t>
            </a:r>
            <a:r>
              <a:rPr lang="en-GB" sz="1100" b="0" i="0" dirty="0">
                <a:solidFill>
                  <a:srgbClr val="000000"/>
                </a:solidFill>
                <a:effectLst/>
                <a:latin typeface="Georgia" panose="02040502050405020303" pitchFamily="18" charset="0"/>
              </a:rPr>
              <a:t> against her half-sister, the Catholic Queen Mary I.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In 1554, Mary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Elizabeth briefly in the Tower of London.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Mary thought Elizabeth was involved in a </a:t>
            </a:r>
            <a:r>
              <a:rPr lang="en-GB" sz="1100" b="1" i="0" dirty="0">
                <a:solidFill>
                  <a:srgbClr val="000000"/>
                </a:solidFill>
                <a:effectLst/>
                <a:latin typeface="Georgia" panose="02040502050405020303" pitchFamily="18" charset="0"/>
              </a:rPr>
              <a:t>Protestant Rebellion</a:t>
            </a:r>
            <a:r>
              <a:rPr lang="en-GB" sz="1100" b="0" i="0" dirty="0">
                <a:solidFill>
                  <a:srgbClr val="000000"/>
                </a:solidFill>
                <a:effectLst/>
                <a:latin typeface="Georgia" panose="02040502050405020303" pitchFamily="18" charset="0"/>
              </a:rPr>
              <a:t>.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Elizabeth became queen in 1558, aged 25. In 1588, Philip of Spain planned an invasion of England and launched the </a:t>
            </a:r>
            <a:r>
              <a:rPr lang="en-GB" sz="1100" b="1" i="0" dirty="0">
                <a:solidFill>
                  <a:srgbClr val="000000"/>
                </a:solidFill>
                <a:effectLst/>
                <a:latin typeface="Georgia" panose="02040502050405020303" pitchFamily="18" charset="0"/>
              </a:rPr>
              <a:t>Spanish Armada</a:t>
            </a:r>
            <a:r>
              <a:rPr lang="en-GB" sz="1100" b="0" i="0" dirty="0">
                <a:solidFill>
                  <a:srgbClr val="000000"/>
                </a:solidFill>
                <a:effectLst/>
                <a:latin typeface="Georgia" panose="02040502050405020303" pitchFamily="18" charset="0"/>
              </a:rPr>
              <a:t>. The Armada was defeated by Elizabeth’s much smaller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English </a:t>
            </a:r>
            <a:r>
              <a:rPr lang="en-GB" sz="1100" b="1" i="0" dirty="0">
                <a:solidFill>
                  <a:srgbClr val="000000"/>
                </a:solidFill>
                <a:effectLst/>
                <a:latin typeface="Georgia" panose="02040502050405020303" pitchFamily="18" charset="0"/>
              </a:rPr>
              <a:t>navy</a:t>
            </a:r>
            <a:r>
              <a:rPr lang="en-GB" sz="1100" b="0" i="0" dirty="0">
                <a:solidFill>
                  <a:srgbClr val="000000"/>
                </a:solidFill>
                <a:effectLst/>
                <a:latin typeface="Georgia" panose="02040502050405020303" pitchFamily="18" charset="0"/>
              </a:rPr>
              <a:t>.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She was worried there might be more </a:t>
            </a: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a:t>
            </a:r>
            <a:r>
              <a:rPr lang="en-GB" sz="1100" b="1" i="0" dirty="0">
                <a:solidFill>
                  <a:srgbClr val="000000"/>
                </a:solidFill>
                <a:effectLst/>
                <a:latin typeface="Georgia" panose="02040502050405020303" pitchFamily="18" charset="0"/>
              </a:rPr>
              <a:t>rebellions</a:t>
            </a:r>
            <a:r>
              <a:rPr lang="en-GB" sz="1100" b="0" i="0" dirty="0">
                <a:solidFill>
                  <a:srgbClr val="000000"/>
                </a:solidFill>
                <a:effectLst/>
                <a:latin typeface="Georgia" panose="02040502050405020303" pitchFamily="18" charset="0"/>
              </a:rPr>
              <a:t> against her as well as other threats. Elizabeth used the Tower of London as a prison and </a:t>
            </a:r>
            <a:r>
              <a:rPr lang="en-GB" sz="1100" b="1" i="0" dirty="0">
                <a:solidFill>
                  <a:srgbClr val="000000"/>
                </a:solidFill>
                <a:effectLst/>
                <a:latin typeface="Georgia" panose="02040502050405020303" pitchFamily="18" charset="0"/>
              </a:rPr>
              <a:t>imprisoned</a:t>
            </a:r>
            <a:r>
              <a:rPr lang="en-GB" sz="1100" b="0" i="0" dirty="0">
                <a:solidFill>
                  <a:srgbClr val="000000"/>
                </a:solidFill>
                <a:effectLst/>
                <a:latin typeface="Georgia" panose="02040502050405020303" pitchFamily="18" charset="0"/>
              </a:rPr>
              <a:t> many people over several decades. </a:t>
            </a:r>
          </a:p>
        </p:txBody>
      </p:sp>
      <p:sp>
        <p:nvSpPr>
          <p:cNvPr id="26" name="TextBox 25">
            <a:extLst>
              <a:ext uri="{FF2B5EF4-FFF2-40B4-BE49-F238E27FC236}">
                <a16:creationId xmlns:a16="http://schemas.microsoft.com/office/drawing/2014/main" id="{3423AC77-C5BA-C624-E080-959AA5682E1E}"/>
              </a:ext>
            </a:extLst>
          </p:cNvPr>
          <p:cNvSpPr txBox="1"/>
          <p:nvPr/>
        </p:nvSpPr>
        <p:spPr>
          <a:xfrm>
            <a:off x="495821" y="4186430"/>
            <a:ext cx="2265710" cy="1446550"/>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“I know I have the body of a weak and feeble woman;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but I have the heart and stomach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of a king, and of a king of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England too.” </a:t>
            </a:r>
          </a:p>
          <a:p>
            <a:endParaRPr lang="en-GB" sz="1100" i="1" dirty="0">
              <a:solidFill>
                <a:srgbClr val="9D691F"/>
              </a:solidFill>
              <a:latin typeface="Georgia" panose="02040502050405020303" pitchFamily="18" charset="0"/>
            </a:endParaRPr>
          </a:p>
          <a:p>
            <a:r>
              <a:rPr lang="en-GB" sz="1100" dirty="0">
                <a:solidFill>
                  <a:srgbClr val="9D691F"/>
                </a:solidFill>
                <a:effectLst/>
                <a:latin typeface="Georgia" panose="02040502050405020303" pitchFamily="18" charset="0"/>
              </a:rPr>
              <a:t>Elizabeth’s speech at the time of the </a:t>
            </a:r>
            <a:r>
              <a:rPr lang="en-GB" sz="1100" b="1" dirty="0">
                <a:solidFill>
                  <a:srgbClr val="9D691F"/>
                </a:solidFill>
                <a:effectLst/>
                <a:latin typeface="Georgia" panose="02040502050405020303" pitchFamily="18" charset="0"/>
              </a:rPr>
              <a:t>Spanish Armada.</a:t>
            </a:r>
          </a:p>
        </p:txBody>
      </p:sp>
      <p:sp>
        <p:nvSpPr>
          <p:cNvPr id="28" name="Rectangle 27">
            <a:extLst>
              <a:ext uri="{FF2B5EF4-FFF2-40B4-BE49-F238E27FC236}">
                <a16:creationId xmlns:a16="http://schemas.microsoft.com/office/drawing/2014/main" id="{97317F27-8C60-5AF5-7362-A7039F1B9809}"/>
              </a:ext>
              <a:ext uri="{C183D7F6-B498-43B3-948B-1728B52AA6E4}">
                <adec:decorative xmlns:adec="http://schemas.microsoft.com/office/drawing/2017/decorative" val="1"/>
              </a:ext>
            </a:extLst>
          </p:cNvPr>
          <p:cNvSpPr/>
          <p:nvPr/>
        </p:nvSpPr>
        <p:spPr>
          <a:xfrm>
            <a:off x="503690" y="5851225"/>
            <a:ext cx="5364146" cy="59900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1E4F3C24-B0BE-D753-9B5F-4BBA12328922}"/>
              </a:ext>
            </a:extLst>
          </p:cNvPr>
          <p:cNvSpPr txBox="1"/>
          <p:nvPr/>
        </p:nvSpPr>
        <p:spPr>
          <a:xfrm>
            <a:off x="796316" y="5931827"/>
            <a:ext cx="4820922"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clues are there that this portrait was painted to celebrate the defeat of the </a:t>
            </a:r>
            <a:r>
              <a:rPr lang="en-GB" sz="1100" b="1" i="0" dirty="0">
                <a:solidFill>
                  <a:srgbClr val="000000"/>
                </a:solidFill>
                <a:effectLst/>
                <a:latin typeface="Georgia" panose="02040502050405020303" pitchFamily="18" charset="0"/>
              </a:rPr>
              <a:t>Spanish Armada</a:t>
            </a:r>
            <a:r>
              <a:rPr lang="en-GB" sz="1100" b="0" i="0" dirty="0">
                <a:solidFill>
                  <a:srgbClr val="000000"/>
                </a:solidFill>
                <a:effectLst/>
                <a:latin typeface="Georgia" panose="02040502050405020303" pitchFamily="18" charset="0"/>
              </a:rPr>
              <a:t>? </a:t>
            </a: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THOMAS</a:t>
            </a: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MORE</a:t>
            </a:r>
          </a:p>
        </p:txBody>
      </p:sp>
      <p:pic>
        <p:nvPicPr>
          <p:cNvPr id="71" name="Picture 70" descr="Black and white drawing of a man in period clothing. He wears a dark robe and hat and has a heavy chain around his neck.">
            <a:extLst>
              <a:ext uri="{FF2B5EF4-FFF2-40B4-BE49-F238E27FC236}">
                <a16:creationId xmlns:a16="http://schemas.microsoft.com/office/drawing/2014/main" id="{7AD663A2-4F99-64FB-FB7A-6D70A27ADC1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Lord Chancellor who was imprisoned in the Tower for his beliefs </a:t>
            </a: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1478 - 1535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London</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74" name="TextBox 73">
            <a:extLst>
              <a:ext uri="{FF2B5EF4-FFF2-40B4-BE49-F238E27FC236}">
                <a16:creationId xmlns:a16="http://schemas.microsoft.com/office/drawing/2014/main" id="{D80B84DE-E378-02D8-95C8-C84DE219BCE0}"/>
              </a:ext>
            </a:extLst>
          </p:cNvPr>
          <p:cNvSpPr txBox="1"/>
          <p:nvPr/>
        </p:nvSpPr>
        <p:spPr>
          <a:xfrm>
            <a:off x="8716195" y="1900394"/>
            <a:ext cx="2957872" cy="2769989"/>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Thomas studied at Oxford University before becoming a lawyer. </a:t>
            </a:r>
          </a:p>
          <a:p>
            <a:pPr defTabSz="144000">
              <a:spcBef>
                <a:spcPts val="600"/>
              </a:spcBef>
            </a:pPr>
            <a:r>
              <a:rPr lang="en-GB" sz="1100" dirty="0">
                <a:effectLst/>
                <a:latin typeface="Georgia" panose="02040502050405020303" pitchFamily="18" charset="0"/>
              </a:rPr>
              <a:t>He was elected to </a:t>
            </a:r>
            <a:r>
              <a:rPr lang="en-GB" sz="1100" b="1" dirty="0">
                <a:effectLst/>
                <a:latin typeface="Georgia" panose="02040502050405020303" pitchFamily="18" charset="0"/>
              </a:rPr>
              <a:t>Parliament</a:t>
            </a:r>
            <a:r>
              <a:rPr lang="en-GB" sz="1100" dirty="0">
                <a:effectLst/>
                <a:latin typeface="Georgia" panose="02040502050405020303" pitchFamily="18" charset="0"/>
              </a:rPr>
              <a:t> in 1504 and became a trusted advisor to Henry VIII.</a:t>
            </a:r>
          </a:p>
          <a:p>
            <a:pPr defTabSz="144000">
              <a:spcBef>
                <a:spcPts val="600"/>
              </a:spcBef>
            </a:pPr>
            <a:r>
              <a:rPr lang="en-GB" sz="1100" dirty="0">
                <a:effectLst/>
                <a:latin typeface="Georgia" panose="02040502050405020303" pitchFamily="18" charset="0"/>
              </a:rPr>
              <a:t>Henry made Thomas </a:t>
            </a:r>
            <a:r>
              <a:rPr lang="en-GB" sz="1100" b="1" dirty="0">
                <a:effectLst/>
                <a:latin typeface="Georgia" panose="02040502050405020303" pitchFamily="18" charset="0"/>
              </a:rPr>
              <a:t>Lord Chancellor </a:t>
            </a:r>
            <a:br>
              <a:rPr lang="en-GB" sz="1100" b="1" dirty="0">
                <a:effectLst/>
                <a:latin typeface="Georgia" panose="02040502050405020303" pitchFamily="18" charset="0"/>
              </a:rPr>
            </a:br>
            <a:r>
              <a:rPr lang="en-GB" sz="1100" dirty="0">
                <a:effectLst/>
                <a:latin typeface="Georgia" panose="02040502050405020303" pitchFamily="18" charset="0"/>
              </a:rPr>
              <a:t>in 1529. </a:t>
            </a:r>
          </a:p>
          <a:p>
            <a:pPr defTabSz="144000">
              <a:spcBef>
                <a:spcPts val="600"/>
              </a:spcBef>
            </a:pPr>
            <a:r>
              <a:rPr lang="en-GB" sz="1100" dirty="0">
                <a:effectLst/>
                <a:latin typeface="Georgia" panose="02040502050405020303" pitchFamily="18" charset="0"/>
              </a:rPr>
              <a:t>Thomas was a </a:t>
            </a:r>
            <a:r>
              <a:rPr lang="en-GB" sz="1100" b="1" dirty="0">
                <a:effectLst/>
                <a:latin typeface="Georgia" panose="02040502050405020303" pitchFamily="18" charset="0"/>
              </a:rPr>
              <a:t>Roman Catholic</a:t>
            </a:r>
            <a:r>
              <a:rPr lang="en-GB" sz="1100" dirty="0">
                <a:effectLst/>
                <a:latin typeface="Georgia" panose="02040502050405020303" pitchFamily="18" charset="0"/>
              </a:rPr>
              <a:t>. This meant he could not support Henry when Henry wanted to marry Anne Boleyn, or when Henry claimed to be </a:t>
            </a:r>
            <a:r>
              <a:rPr lang="en-GB" sz="1100" b="1" dirty="0">
                <a:effectLst/>
                <a:latin typeface="Georgia" panose="02040502050405020303" pitchFamily="18" charset="0"/>
              </a:rPr>
              <a:t>Supreme Head </a:t>
            </a:r>
            <a:r>
              <a:rPr lang="en-GB" sz="1100" dirty="0">
                <a:effectLst/>
                <a:latin typeface="Georgia" panose="02040502050405020303" pitchFamily="18" charset="0"/>
              </a:rPr>
              <a:t>of the </a:t>
            </a:r>
            <a:r>
              <a:rPr lang="en-GB" sz="1100" b="1" dirty="0">
                <a:effectLst/>
                <a:latin typeface="Georgia" panose="02040502050405020303" pitchFamily="18" charset="0"/>
              </a:rPr>
              <a:t>Church in England</a:t>
            </a:r>
            <a:r>
              <a:rPr lang="en-GB" sz="1100" dirty="0">
                <a:effectLst/>
                <a:latin typeface="Georgia" panose="02040502050405020303" pitchFamily="18" charset="0"/>
              </a:rPr>
              <a:t>. Because of this, he was imprisoned in the Tower of London in 1534.</a:t>
            </a:r>
          </a:p>
          <a:p>
            <a:pPr defTabSz="144000">
              <a:spcBef>
                <a:spcPts val="600"/>
              </a:spcBef>
            </a:pPr>
            <a:r>
              <a:rPr lang="en-GB" sz="1100" dirty="0">
                <a:effectLst/>
                <a:latin typeface="Georgia" panose="02040502050405020303" pitchFamily="18" charset="0"/>
              </a:rPr>
              <a:t>He was executed for </a:t>
            </a:r>
            <a:r>
              <a:rPr lang="en-GB" sz="1100" b="1" dirty="0">
                <a:effectLst/>
                <a:latin typeface="Georgia" panose="02040502050405020303" pitchFamily="18" charset="0"/>
              </a:rPr>
              <a:t>treason</a:t>
            </a:r>
            <a:r>
              <a:rPr lang="en-GB" sz="1100" dirty="0">
                <a:effectLst/>
                <a:latin typeface="Georgia" panose="02040502050405020303" pitchFamily="18" charset="0"/>
              </a:rPr>
              <a:t> in 1535. </a:t>
            </a:r>
          </a:p>
        </p:txBody>
      </p:sp>
      <p:sp>
        <p:nvSpPr>
          <p:cNvPr id="35" name="Rectangle 34">
            <a:extLst>
              <a:ext uri="{FF2B5EF4-FFF2-40B4-BE49-F238E27FC236}">
                <a16:creationId xmlns:a16="http://schemas.microsoft.com/office/drawing/2014/main" id="{183EAC1D-510B-F15B-A8C8-88FCF8271FEA}"/>
              </a:ext>
              <a:ext uri="{C183D7F6-B498-43B3-948B-1728B52AA6E4}">
                <adec:decorative xmlns:adec="http://schemas.microsoft.com/office/drawing/2017/decorative" val="1"/>
              </a:ext>
            </a:extLst>
          </p:cNvPr>
          <p:cNvSpPr/>
          <p:nvPr/>
        </p:nvSpPr>
        <p:spPr>
          <a:xfrm>
            <a:off x="8750539" y="4933926"/>
            <a:ext cx="2894328" cy="104978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54426B3-2D6E-E77C-756D-FB4D546A2FE2}"/>
              </a:ext>
            </a:extLst>
          </p:cNvPr>
          <p:cNvSpPr txBox="1"/>
          <p:nvPr/>
        </p:nvSpPr>
        <p:spPr>
          <a:xfrm>
            <a:off x="6508279" y="4464566"/>
            <a:ext cx="1858490" cy="938719"/>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‘I die the king’s faithful servant, but God’s first.’ </a:t>
            </a:r>
          </a:p>
          <a:p>
            <a:endParaRPr lang="en-GB" sz="1100" i="1" dirty="0">
              <a:solidFill>
                <a:srgbClr val="9D691F"/>
              </a:solidFill>
              <a:effectLst/>
              <a:latin typeface="Georgia" panose="02040502050405020303" pitchFamily="18" charset="0"/>
            </a:endParaRPr>
          </a:p>
          <a:p>
            <a:r>
              <a:rPr lang="en-GB" sz="1100" dirty="0">
                <a:solidFill>
                  <a:srgbClr val="9D691F"/>
                </a:solidFill>
                <a:effectLst/>
                <a:latin typeface="Georgia" panose="02040502050405020303" pitchFamily="18" charset="0"/>
              </a:rPr>
              <a:t>Words spoken by Thomas before his execution. </a:t>
            </a:r>
            <a:endParaRPr lang="en-GB" sz="1100" b="1" dirty="0">
              <a:solidFill>
                <a:srgbClr val="9D691F"/>
              </a:solidFill>
              <a:effectLst/>
              <a:latin typeface="Georgia" panose="02040502050405020303" pitchFamily="18" charset="0"/>
            </a:endParaRPr>
          </a:p>
        </p:txBody>
      </p:sp>
      <p:sp>
        <p:nvSpPr>
          <p:cNvPr id="36" name="TextBox 35">
            <a:extLst>
              <a:ext uri="{FF2B5EF4-FFF2-40B4-BE49-F238E27FC236}">
                <a16:creationId xmlns:a16="http://schemas.microsoft.com/office/drawing/2014/main" id="{39F7A1C3-4359-BF94-DB4D-03A13206FC08}"/>
              </a:ext>
            </a:extLst>
          </p:cNvPr>
          <p:cNvSpPr txBox="1"/>
          <p:nvPr/>
        </p:nvSpPr>
        <p:spPr>
          <a:xfrm>
            <a:off x="9100629" y="4995306"/>
            <a:ext cx="2428784" cy="938719"/>
          </a:xfrm>
          <a:prstGeom prst="rect">
            <a:avLst/>
          </a:prstGeom>
          <a:noFill/>
        </p:spPr>
        <p:txBody>
          <a:bodyPr wrap="square" rtlCol="0">
            <a:spAutoFit/>
          </a:bodyPr>
          <a:lstStyle/>
          <a:p>
            <a:r>
              <a:rPr lang="en-GB" sz="1100" dirty="0">
                <a:effectLst/>
                <a:latin typeface="Georgia" panose="02040502050405020303" pitchFamily="18" charset="0"/>
              </a:rPr>
              <a:t>What impression of Thomas do you have from his image? </a:t>
            </a:r>
          </a:p>
          <a:p>
            <a:endParaRPr lang="en-GB" sz="1100" dirty="0">
              <a:effectLst/>
              <a:latin typeface="Georgia" panose="02040502050405020303" pitchFamily="18" charset="0"/>
            </a:endParaRPr>
          </a:p>
          <a:p>
            <a:r>
              <a:rPr lang="en-GB" sz="1100" dirty="0">
                <a:effectLst/>
                <a:latin typeface="Georgia" panose="02040502050405020303" pitchFamily="18" charset="0"/>
              </a:rPr>
              <a:t>Do you think Thomas should have supported Henry?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67810"/>
            <a:ext cx="2148070" cy="198421"/>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6" name="Rectangle 5">
            <a:extLst>
              <a:ext uri="{FF2B5EF4-FFF2-40B4-BE49-F238E27FC236}">
                <a16:creationId xmlns:a16="http://schemas.microsoft.com/office/drawing/2014/main" id="{E14A6010-C4D6-67F7-1F95-C60765E1E168}"/>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DF688F5-5D03-3CF3-8916-8C2C3987E283}"/>
              </a:ext>
              <a:ext uri="{C183D7F6-B498-43B3-948B-1728B52AA6E4}">
                <adec:decorative xmlns:adec="http://schemas.microsoft.com/office/drawing/2017/decorative" val="1"/>
              </a:ext>
            </a:extLst>
          </p:cNvPr>
          <p:cNvSpPr txBox="1"/>
          <p:nvPr/>
        </p:nvSpPr>
        <p:spPr>
          <a:xfrm>
            <a:off x="498188" y="3079423"/>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National Portrait Gallery, London </a:t>
            </a:r>
          </a:p>
        </p:txBody>
      </p:sp>
      <p:sp>
        <p:nvSpPr>
          <p:cNvPr id="25" name="Rectangle 24">
            <a:extLst>
              <a:ext uri="{FF2B5EF4-FFF2-40B4-BE49-F238E27FC236}">
                <a16:creationId xmlns:a16="http://schemas.microsoft.com/office/drawing/2014/main" id="{ABED3380-D631-1590-F289-E00D351D21DB}"/>
              </a:ext>
              <a:ext uri="{C183D7F6-B498-43B3-948B-1728B52AA6E4}">
                <adec:decorative xmlns:adec="http://schemas.microsoft.com/office/drawing/2017/decorative" val="1"/>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CE9A57E-5FB6-8B14-7E98-EC11F3D59311}"/>
              </a:ext>
              <a:ext uri="{C183D7F6-B498-43B3-948B-1728B52AA6E4}">
                <adec:decorative xmlns:adec="http://schemas.microsoft.com/office/drawing/2017/decorative" val="1"/>
              </a:ext>
            </a:extLst>
          </p:cNvPr>
          <p:cNvSpPr txBox="1"/>
          <p:nvPr/>
        </p:nvSpPr>
        <p:spPr>
          <a:xfrm>
            <a:off x="568250" y="5943368"/>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7" name="TextBox 36">
            <a:extLst>
              <a:ext uri="{FF2B5EF4-FFF2-40B4-BE49-F238E27FC236}">
                <a16:creationId xmlns:a16="http://schemas.microsoft.com/office/drawing/2014/main" id="{152F1A03-6C91-521A-CA63-D769C8438280}"/>
              </a:ext>
              <a:ext uri="{C183D7F6-B498-43B3-948B-1728B52AA6E4}">
                <adec:decorative xmlns:adec="http://schemas.microsoft.com/office/drawing/2017/decorative" val="1"/>
              </a:ext>
            </a:extLst>
          </p:cNvPr>
          <p:cNvSpPr txBox="1"/>
          <p:nvPr/>
        </p:nvSpPr>
        <p:spPr>
          <a:xfrm>
            <a:off x="8815099" y="502492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279836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663E5-4FDF-0271-2AD4-8CAC6AC95E24}"/>
              </a:ext>
            </a:extLst>
          </p:cNvPr>
          <p:cNvSpPr>
            <a:spLocks noGrp="1"/>
          </p:cNvSpPr>
          <p:nvPr>
            <p:ph type="title"/>
          </p:nvPr>
        </p:nvSpPr>
        <p:spPr>
          <a:xfrm>
            <a:off x="731384" y="-1098451"/>
            <a:ext cx="10515600" cy="1325563"/>
          </a:xfrm>
        </p:spPr>
        <p:txBody>
          <a:bodyPr/>
          <a:lstStyle/>
          <a:p>
            <a:r>
              <a:rPr lang="en-GB" dirty="0">
                <a:solidFill>
                  <a:srgbClr val="E6E6E6"/>
                </a:solidFill>
              </a:rPr>
              <a:t>GUY FAWKES AND ISAAC</a:t>
            </a:r>
            <a:r>
              <a:rPr lang="en-GB" baseline="0" dirty="0">
                <a:solidFill>
                  <a:srgbClr val="E6E6E6"/>
                </a:solidFill>
              </a:rPr>
              <a:t> NEWTON</a:t>
            </a:r>
            <a:endParaRPr lang="en-GB" dirty="0">
              <a:solidFill>
                <a:srgbClr val="E6E6E6"/>
              </a:solidFill>
            </a:endParaRP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384" y="3882303"/>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9580"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GUY</a:t>
            </a:r>
          </a:p>
        </p:txBody>
      </p:sp>
      <p:sp>
        <p:nvSpPr>
          <p:cNvPr id="20" name="TextBox 19">
            <a:extLst>
              <a:ext uri="{FF2B5EF4-FFF2-40B4-BE49-F238E27FC236}">
                <a16:creationId xmlns:a16="http://schemas.microsoft.com/office/drawing/2014/main" id="{B5F6BAD6-53C7-E3D3-DBD2-83A2723D7C56}"/>
              </a:ext>
            </a:extLst>
          </p:cNvPr>
          <p:cNvSpPr txBox="1"/>
          <p:nvPr/>
        </p:nvSpPr>
        <p:spPr>
          <a:xfrm>
            <a:off x="2889580" y="754695"/>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FAWKES</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19" name="Picture 18" descr="A black and white drawing of a man in period clothing. He has a tall hat and a lots of facial hair.">
            <a:extLst>
              <a:ext uri="{FF2B5EF4-FFF2-40B4-BE49-F238E27FC236}">
                <a16:creationId xmlns:a16="http://schemas.microsoft.com/office/drawing/2014/main" id="{2DB76C93-5C8A-E0C2-CA20-79C3297ECD4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97397" y="515485"/>
            <a:ext cx="2256043" cy="2754736"/>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most well-known </a:t>
            </a: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of the </a:t>
            </a: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Gunpowder Plot conspirators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latin typeface="Georgia" panose="02040502050405020303" pitchFamily="18" charset="0"/>
                <a:ea typeface="Open Sans Condensed" panose="020B0606030504020204" pitchFamily="34" charset="0"/>
                <a:cs typeface="Open Sans Condensed" panose="020B0606030504020204" pitchFamily="34" charset="0"/>
              </a:rPr>
              <a:t>Died</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1570 - 1606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York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985706"/>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Guy was </a:t>
            </a: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and fought for Spain as a young man. At some point Guy moved back to England. At the time England was a </a:t>
            </a:r>
            <a:r>
              <a:rPr lang="en-GB" sz="1100" b="1" i="0" dirty="0">
                <a:solidFill>
                  <a:srgbClr val="000000"/>
                </a:solidFill>
                <a:effectLst/>
                <a:latin typeface="Georgia" panose="02040502050405020303" pitchFamily="18" charset="0"/>
              </a:rPr>
              <a:t>Protestant</a:t>
            </a:r>
            <a:r>
              <a:rPr lang="en-GB" sz="1100" b="0" i="0" dirty="0">
                <a:solidFill>
                  <a:srgbClr val="000000"/>
                </a:solidFill>
                <a:effectLst/>
                <a:latin typeface="Georgia" panose="02040502050405020303" pitchFamily="18" charset="0"/>
              </a:rPr>
              <a:t> country and dangerous for </a:t>
            </a: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people. There were laws that limited their freedom and rights. Guy joined a group of other </a:t>
            </a: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men to plan how to bring the </a:t>
            </a:r>
            <a:r>
              <a:rPr lang="en-GB" sz="1100" b="1" i="0" dirty="0">
                <a:solidFill>
                  <a:srgbClr val="000000"/>
                </a:solidFill>
                <a:effectLst/>
                <a:latin typeface="Georgia" panose="02040502050405020303" pitchFamily="18" charset="0"/>
              </a:rPr>
              <a:t>Catholic</a:t>
            </a:r>
            <a:r>
              <a:rPr lang="en-GB" sz="1100" b="0" i="0" dirty="0">
                <a:solidFill>
                  <a:srgbClr val="000000"/>
                </a:solidFill>
                <a:effectLst/>
                <a:latin typeface="Georgia" panose="02040502050405020303" pitchFamily="18" charset="0"/>
              </a:rPr>
              <a:t> faith back to England.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The plan was to </a:t>
            </a:r>
            <a:r>
              <a:rPr lang="en-GB" sz="1100" b="1" i="0" dirty="0">
                <a:solidFill>
                  <a:srgbClr val="000000"/>
                </a:solidFill>
                <a:effectLst/>
                <a:latin typeface="Georgia" panose="02040502050405020303" pitchFamily="18" charset="0"/>
              </a:rPr>
              <a:t>assassinate</a:t>
            </a:r>
            <a:r>
              <a:rPr lang="en-GB" sz="1100" b="0" i="0" dirty="0">
                <a:solidFill>
                  <a:srgbClr val="000000"/>
                </a:solidFill>
                <a:effectLst/>
                <a:latin typeface="Georgia" panose="02040502050405020303" pitchFamily="18" charset="0"/>
              </a:rPr>
              <a:t>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King James I and his </a:t>
            </a:r>
            <a:r>
              <a:rPr lang="en-GB" sz="1100" b="1" i="0" dirty="0">
                <a:solidFill>
                  <a:srgbClr val="000000"/>
                </a:solidFill>
                <a:effectLst/>
                <a:latin typeface="Georgia" panose="02040502050405020303" pitchFamily="18" charset="0"/>
              </a:rPr>
              <a:t>ministers</a:t>
            </a:r>
            <a:r>
              <a:rPr lang="en-GB" sz="1100" b="0" i="0" dirty="0">
                <a:solidFill>
                  <a:srgbClr val="000000"/>
                </a:solidFill>
                <a:effectLst/>
                <a:latin typeface="Georgia" panose="02040502050405020303" pitchFamily="18" charset="0"/>
              </a:rPr>
              <a:t> at the opening of Parliament on 5th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November 1605.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The plotters hid 36 barrels of gunpowder in a cellar beneath the Houses of Parliament. This would be enough to destroy everything nearby.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Guy was a gunpowder expert, so he waited in the vault to light the fuse. However, he was captured by the King’s men and taken to the Tower of London. Guy was tortured and sentenced to death for </a:t>
            </a:r>
            <a:r>
              <a:rPr lang="en-GB" sz="1100" b="1" i="0" dirty="0">
                <a:solidFill>
                  <a:srgbClr val="000000"/>
                </a:solidFill>
                <a:effectLst/>
                <a:latin typeface="Georgia" panose="02040502050405020303" pitchFamily="18" charset="0"/>
              </a:rPr>
              <a:t>treason</a:t>
            </a:r>
            <a:r>
              <a:rPr lang="en-GB" sz="1100" b="0" i="0" dirty="0">
                <a:solidFill>
                  <a:srgbClr val="000000"/>
                </a:solidFill>
                <a:effectLst/>
                <a:latin typeface="Georgia" panose="02040502050405020303" pitchFamily="18" charset="0"/>
              </a:rPr>
              <a:t>. </a:t>
            </a:r>
          </a:p>
        </p:txBody>
      </p:sp>
      <p:sp>
        <p:nvSpPr>
          <p:cNvPr id="30" name="TextBox 29">
            <a:extLst>
              <a:ext uri="{FF2B5EF4-FFF2-40B4-BE49-F238E27FC236}">
                <a16:creationId xmlns:a16="http://schemas.microsoft.com/office/drawing/2014/main" id="{3DBD9A53-D6AE-BA12-D3C2-BF0A338B6F2D}"/>
              </a:ext>
            </a:extLst>
          </p:cNvPr>
          <p:cNvSpPr txBox="1"/>
          <p:nvPr/>
        </p:nvSpPr>
        <p:spPr>
          <a:xfrm>
            <a:off x="770010" y="4477571"/>
            <a:ext cx="1713448"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At first Guy refused to tell the King who the other plotters were. </a:t>
            </a:r>
            <a:endParaRPr lang="en-GB" sz="1100" dirty="0">
              <a:effectLst/>
              <a:latin typeface="Georgia" panose="02040502050405020303" pitchFamily="18" charset="0"/>
            </a:endParaRPr>
          </a:p>
        </p:txBody>
      </p:sp>
      <p:sp>
        <p:nvSpPr>
          <p:cNvPr id="28" name="TextBox 27">
            <a:extLst>
              <a:ext uri="{FF2B5EF4-FFF2-40B4-BE49-F238E27FC236}">
                <a16:creationId xmlns:a16="http://schemas.microsoft.com/office/drawing/2014/main" id="{FC0F3E19-973F-7EFC-F29B-299193944D19}"/>
              </a:ext>
            </a:extLst>
          </p:cNvPr>
          <p:cNvSpPr txBox="1"/>
          <p:nvPr/>
        </p:nvSpPr>
        <p:spPr>
          <a:xfrm>
            <a:off x="830009" y="5849202"/>
            <a:ext cx="4820922" cy="430887"/>
          </a:xfrm>
          <a:prstGeom prst="rect">
            <a:avLst/>
          </a:prstGeom>
          <a:noFill/>
        </p:spPr>
        <p:txBody>
          <a:bodyPr wrap="square" rtlCol="0">
            <a:spAutoFit/>
          </a:bodyPr>
          <a:lstStyle/>
          <a:p>
            <a:r>
              <a:rPr lang="en-GB" sz="1100" dirty="0">
                <a:effectLst/>
                <a:latin typeface="Georgia" panose="02040502050405020303" pitchFamily="18" charset="0"/>
              </a:rPr>
              <a:t>Guy Fawkes was described as a ‘great devil’ by someone who witnessed his execution. What is your opinion of him and his actions? </a:t>
            </a: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ISAAC </a:t>
            </a: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NEWTON</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23" name="Picture 22" descr="A black and white image of a man in period clothing. He wears a white shirt and has long curly hair.">
            <a:hlinkClick r:id="rId7"/>
            <a:extLst>
              <a:ext uri="{FF2B5EF4-FFF2-40B4-BE49-F238E27FC236}">
                <a16:creationId xmlns:a16="http://schemas.microsoft.com/office/drawing/2014/main" id="{3A11A6A6-0B45-2214-5B3C-4BC753E5345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296968" y="506950"/>
            <a:ext cx="2270109" cy="274222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scientist in charge of the Royal Mint at the Tower of London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1642 - 1727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Location: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Lincolnshire </a:t>
            </a:r>
          </a:p>
        </p:txBody>
      </p:sp>
      <p:sp>
        <p:nvSpPr>
          <p:cNvPr id="57" name="TextBox 56">
            <a:extLst>
              <a:ext uri="{FF2B5EF4-FFF2-40B4-BE49-F238E27FC236}">
                <a16:creationId xmlns:a16="http://schemas.microsoft.com/office/drawing/2014/main" id="{B1BCF1E7-A7A5-DCEC-00AA-4DA4F4090463}"/>
              </a:ext>
            </a:extLst>
          </p:cNvPr>
          <p:cNvSpPr txBox="1"/>
          <p:nvPr/>
        </p:nvSpPr>
        <p:spPr>
          <a:xfrm>
            <a:off x="6207638" y="3855849"/>
            <a:ext cx="2738515" cy="1523494"/>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Sir Isaac Newton was a mathematician, </a:t>
            </a:r>
            <a:r>
              <a:rPr lang="en-GB" sz="1100" b="1" dirty="0">
                <a:effectLst/>
                <a:latin typeface="Georgia" panose="02040502050405020303" pitchFamily="18" charset="0"/>
              </a:rPr>
              <a:t>physicist</a:t>
            </a:r>
            <a:r>
              <a:rPr lang="en-GB" sz="1100" dirty="0">
                <a:effectLst/>
                <a:latin typeface="Georgia" panose="02040502050405020303" pitchFamily="18" charset="0"/>
              </a:rPr>
              <a:t> and </a:t>
            </a:r>
            <a:r>
              <a:rPr lang="en-GB" sz="1100" b="1" dirty="0">
                <a:effectLst/>
                <a:latin typeface="Georgia" panose="02040502050405020303" pitchFamily="18" charset="0"/>
              </a:rPr>
              <a:t>astronomer</a:t>
            </a:r>
            <a:r>
              <a:rPr lang="en-GB" sz="1100" dirty="0">
                <a:effectLst/>
                <a:latin typeface="Georgia" panose="02040502050405020303" pitchFamily="18" charset="0"/>
              </a:rPr>
              <a:t>. </a:t>
            </a:r>
          </a:p>
          <a:p>
            <a:pPr defTabSz="144000">
              <a:spcBef>
                <a:spcPts val="600"/>
              </a:spcBef>
            </a:pPr>
            <a:r>
              <a:rPr lang="en-GB" sz="1100" dirty="0">
                <a:effectLst/>
                <a:latin typeface="Georgia" panose="02040502050405020303" pitchFamily="18" charset="0"/>
              </a:rPr>
              <a:t>He is well known for developing the theory of gravity. He studied at Cambridge University, and later became a Professor of Mathematics there.  In 1696 Isaac moved to London and was in charge of the </a:t>
            </a:r>
            <a:r>
              <a:rPr lang="en-GB" sz="1100" b="1" dirty="0">
                <a:effectLst/>
                <a:latin typeface="Georgia" panose="02040502050405020303" pitchFamily="18" charset="0"/>
              </a:rPr>
              <a:t>Royal Mint</a:t>
            </a:r>
            <a:r>
              <a:rPr lang="en-GB" sz="1100" dirty="0">
                <a:effectLst/>
                <a:latin typeface="Georgia" panose="02040502050405020303" pitchFamily="18" charset="0"/>
              </a:rPr>
              <a:t>. </a:t>
            </a:r>
          </a:p>
        </p:txBody>
      </p:sp>
      <p:sp>
        <p:nvSpPr>
          <p:cNvPr id="74" name="TextBox 73">
            <a:extLst>
              <a:ext uri="{FF2B5EF4-FFF2-40B4-BE49-F238E27FC236}">
                <a16:creationId xmlns:a16="http://schemas.microsoft.com/office/drawing/2014/main" id="{D80B84DE-E378-02D8-95C8-C84DE219BCE0}"/>
              </a:ext>
            </a:extLst>
          </p:cNvPr>
          <p:cNvSpPr txBox="1"/>
          <p:nvPr/>
        </p:nvSpPr>
        <p:spPr>
          <a:xfrm>
            <a:off x="9013008" y="3852726"/>
            <a:ext cx="2599270" cy="1446550"/>
          </a:xfrm>
          <a:prstGeom prst="rect">
            <a:avLst/>
          </a:prstGeom>
          <a:noFill/>
        </p:spPr>
        <p:txBody>
          <a:bodyPr wrap="square" rtlCol="0">
            <a:spAutoFit/>
          </a:bodyPr>
          <a:lstStyle/>
          <a:p>
            <a:pPr algn="l" rtl="0" fontAlgn="base"/>
            <a:r>
              <a:rPr lang="en-GB" sz="1100" dirty="0">
                <a:effectLst/>
                <a:latin typeface="Georgia" panose="02040502050405020303" pitchFamily="18" charset="0"/>
              </a:rPr>
              <a:t>He was promoted </a:t>
            </a:r>
            <a:r>
              <a:rPr lang="en-GB" sz="1100" dirty="0">
                <a:latin typeface="Georgia" panose="02040502050405020303" pitchFamily="18" charset="0"/>
              </a:rPr>
              <a:t>to m</a:t>
            </a:r>
            <a:r>
              <a:rPr lang="en-GB" sz="1100" dirty="0">
                <a:effectLst/>
                <a:latin typeface="Georgia" panose="02040502050405020303" pitchFamily="18" charset="0"/>
              </a:rPr>
              <a:t>aster in 1699. </a:t>
            </a:r>
          </a:p>
          <a:p>
            <a:pPr algn="l" rtl="0" fontAlgn="base"/>
            <a:endParaRPr lang="en-GB" sz="1100" dirty="0">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Calculated the most efficient way to produce coins.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Helped the mint to </a:t>
            </a:r>
            <a:r>
              <a:rPr lang="en-GB" sz="1100" b="1" i="0" dirty="0">
                <a:solidFill>
                  <a:srgbClr val="000000"/>
                </a:solidFill>
                <a:effectLst/>
                <a:latin typeface="Georgia" panose="02040502050405020303" pitchFamily="18" charset="0"/>
              </a:rPr>
              <a:t>re-coin</a:t>
            </a:r>
            <a:r>
              <a:rPr lang="en-GB" sz="1100" b="0" i="0" dirty="0">
                <a:solidFill>
                  <a:srgbClr val="000000"/>
                </a:solidFill>
                <a:effectLst/>
                <a:latin typeface="Georgia" panose="02040502050405020303" pitchFamily="18" charset="0"/>
              </a:rPr>
              <a:t> £2.5 million of silver.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Tracked down </a:t>
            </a:r>
            <a:r>
              <a:rPr lang="en-GB" sz="1100" b="1" i="0" dirty="0">
                <a:solidFill>
                  <a:srgbClr val="000000"/>
                </a:solidFill>
                <a:effectLst/>
                <a:latin typeface="Georgia" panose="02040502050405020303" pitchFamily="18" charset="0"/>
              </a:rPr>
              <a:t>counterfeiters</a:t>
            </a:r>
            <a:r>
              <a:rPr lang="en-GB" sz="1100" b="0" i="0" dirty="0">
                <a:solidFill>
                  <a:srgbClr val="000000"/>
                </a:solidFill>
                <a:effectLst/>
                <a:latin typeface="Georgia" panose="02040502050405020303" pitchFamily="18" charset="0"/>
              </a:rPr>
              <a:t> who made fake coins. </a:t>
            </a:r>
          </a:p>
        </p:txBody>
      </p:sp>
      <p:sp>
        <p:nvSpPr>
          <p:cNvPr id="76" name="TextBox 75">
            <a:extLst>
              <a:ext uri="{FF2B5EF4-FFF2-40B4-BE49-F238E27FC236}">
                <a16:creationId xmlns:a16="http://schemas.microsoft.com/office/drawing/2014/main" id="{33DA7CCB-A97D-555C-5DF7-FE038A495208}"/>
              </a:ext>
            </a:extLst>
          </p:cNvPr>
          <p:cNvSpPr txBox="1"/>
          <p:nvPr/>
        </p:nvSpPr>
        <p:spPr>
          <a:xfrm>
            <a:off x="9142640" y="2502325"/>
            <a:ext cx="1869270" cy="553998"/>
          </a:xfrm>
          <a:prstGeom prst="rect">
            <a:avLst/>
          </a:prstGeom>
          <a:noFill/>
        </p:spPr>
        <p:txBody>
          <a:bodyPr wrap="square" rtlCol="0">
            <a:spAutoFit/>
          </a:bodyPr>
          <a:lstStyle/>
          <a:p>
            <a:pPr algn="ctr"/>
            <a:r>
              <a:rPr lang="en-GB" sz="1000" dirty="0">
                <a:effectLst/>
                <a:latin typeface="Georgia" panose="02040502050405020303" pitchFamily="18" charset="0"/>
              </a:rPr>
              <a:t>He invented the </a:t>
            </a:r>
            <a:r>
              <a:rPr lang="en-GB" sz="1000" b="1" dirty="0">
                <a:effectLst/>
                <a:latin typeface="Georgia" panose="02040502050405020303" pitchFamily="18" charset="0"/>
              </a:rPr>
              <a:t>reflecting</a:t>
            </a:r>
            <a:r>
              <a:rPr lang="en-GB" sz="1000" dirty="0">
                <a:effectLst/>
                <a:latin typeface="Georgia" panose="02040502050405020303" pitchFamily="18" charset="0"/>
              </a:rPr>
              <a:t> </a:t>
            </a:r>
            <a:r>
              <a:rPr lang="en-GB" sz="1000" b="1" dirty="0">
                <a:effectLst/>
                <a:latin typeface="Georgia" panose="02040502050405020303" pitchFamily="18" charset="0"/>
              </a:rPr>
              <a:t>telescope</a:t>
            </a:r>
            <a:r>
              <a:rPr lang="en-GB" sz="1000" dirty="0">
                <a:effectLst/>
                <a:latin typeface="Georgia" panose="02040502050405020303" pitchFamily="18" charset="0"/>
              </a:rPr>
              <a:t>, which is still used by astronomers today. </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620719"/>
            <a:ext cx="5364146" cy="433898"/>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a:extLst>
              <a:ext uri="{FF2B5EF4-FFF2-40B4-BE49-F238E27FC236}">
                <a16:creationId xmlns:a16="http://schemas.microsoft.com/office/drawing/2014/main" id="{CA483A1E-EE5D-9711-A7C2-AC8796A416BE}"/>
              </a:ext>
            </a:extLst>
          </p:cNvPr>
          <p:cNvSpPr txBox="1"/>
          <p:nvPr/>
        </p:nvSpPr>
        <p:spPr>
          <a:xfrm>
            <a:off x="6602547" y="5707680"/>
            <a:ext cx="4820922" cy="261610"/>
          </a:xfrm>
          <a:prstGeom prst="rect">
            <a:avLst/>
          </a:prstGeom>
          <a:noFill/>
        </p:spPr>
        <p:txBody>
          <a:bodyPr wrap="square" rtlCol="0">
            <a:spAutoFit/>
          </a:bodyPr>
          <a:lstStyle/>
          <a:p>
            <a:r>
              <a:rPr lang="en-GB" sz="1100" dirty="0">
                <a:effectLst/>
                <a:latin typeface="Georgia" panose="02040502050405020303" pitchFamily="18" charset="0"/>
              </a:rPr>
              <a:t>What do you think was Isaac Newton’s biggest achievement? </a:t>
            </a: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719221"/>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1542018" cy="200055"/>
          </a:xfrm>
          <a:prstGeom prst="rect">
            <a:avLst/>
          </a:prstGeom>
          <a:noFill/>
          <a:effectLst>
            <a:softEdge rad="31750"/>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7972" y="3043915"/>
            <a:ext cx="1422302" cy="200055"/>
          </a:xfrm>
          <a:prstGeom prst="rect">
            <a:avLst/>
          </a:prstGeom>
          <a:solidFill>
            <a:srgbClr val="595959">
              <a:alpha val="45490"/>
            </a:srgbClr>
          </a:solidFill>
          <a:effectLst>
            <a:softEdge rad="31750"/>
          </a:effectLst>
        </p:spPr>
        <p:txBody>
          <a:bodyPr wrap="square" rtlCol="0">
            <a:spAutoFit/>
          </a:bodyPr>
          <a:lstStyle/>
          <a:p>
            <a:r>
              <a:rPr lang="en-GB" sz="700" err="1">
                <a:solidFill>
                  <a:schemeClr val="bg1"/>
                </a:solidFill>
                <a:effectLst/>
                <a:latin typeface="Georgia" panose="02040502050405020303" pitchFamily="18" charset="0"/>
                <a:ea typeface="Open Sans" panose="020B0606030504020204" pitchFamily="34" charset="0"/>
                <a:cs typeface="Open Sans" panose="020B0606030504020204" pitchFamily="34" charset="0"/>
              </a:rPr>
              <a:t>Wellcome</a:t>
            </a:r>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Collection 546490i</a:t>
            </a:r>
          </a:p>
        </p:txBody>
      </p:sp>
      <p:sp>
        <p:nvSpPr>
          <p:cNvPr id="27" name="Rectangle 26">
            <a:extLst>
              <a:ext uri="{FF2B5EF4-FFF2-40B4-BE49-F238E27FC236}">
                <a16:creationId xmlns:a16="http://schemas.microsoft.com/office/drawing/2014/main" id="{4EEA1B12-0B03-A728-A1EE-25F093D0FC80}"/>
              </a:ext>
              <a:ext uri="{C183D7F6-B498-43B3-948B-1728B52AA6E4}">
                <adec:decorative xmlns:adec="http://schemas.microsoft.com/office/drawing/2017/decorative" val="1"/>
              </a:ext>
            </a:extLst>
          </p:cNvPr>
          <p:cNvSpPr/>
          <p:nvPr/>
        </p:nvSpPr>
        <p:spPr>
          <a:xfrm>
            <a:off x="537383" y="5764502"/>
            <a:ext cx="5364146" cy="584776"/>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59B082DC-B2F3-390E-4A56-F43AC3A72838}"/>
              </a:ext>
              <a:ext uri="{C183D7F6-B498-43B3-948B-1728B52AA6E4}">
                <adec:decorative xmlns:adec="http://schemas.microsoft.com/office/drawing/2017/decorative" val="1"/>
              </a:ext>
            </a:extLst>
          </p:cNvPr>
          <p:cNvSpPr txBox="1"/>
          <p:nvPr/>
        </p:nvSpPr>
        <p:spPr>
          <a:xfrm>
            <a:off x="601943" y="5860743"/>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98085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04CED5-52A1-43ED-FC1D-60CCFBFC93BF}"/>
              </a:ext>
            </a:extLst>
          </p:cNvPr>
          <p:cNvSpPr>
            <a:spLocks noGrp="1"/>
          </p:cNvSpPr>
          <p:nvPr>
            <p:ph type="title"/>
          </p:nvPr>
        </p:nvSpPr>
        <p:spPr>
          <a:xfrm>
            <a:off x="838200" y="-1097595"/>
            <a:ext cx="10515600" cy="1325563"/>
          </a:xfrm>
        </p:spPr>
        <p:txBody>
          <a:bodyPr/>
          <a:lstStyle/>
          <a:p>
            <a:r>
              <a:rPr lang="en-GB" dirty="0">
                <a:solidFill>
                  <a:srgbClr val="E6E6E6"/>
                </a:solidFill>
              </a:rPr>
              <a:t>COLONEL BLOOD AND EDWARD FRANCIS</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261" y="4000104"/>
            <a:ext cx="2120844" cy="2120844"/>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COLONEL</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BLOOD</a:t>
            </a:r>
          </a:p>
        </p:txBody>
      </p:sp>
      <p:pic>
        <p:nvPicPr>
          <p:cNvPr id="38" name="Picture 37" descr="Image of a man in period clothing. He has long dark hair.">
            <a:hlinkClick r:id="rId6"/>
            <a:extLst>
              <a:ext uri="{FF2B5EF4-FFF2-40B4-BE49-F238E27FC236}">
                <a16:creationId xmlns:a16="http://schemas.microsoft.com/office/drawing/2014/main" id="{7B74210B-AA0D-D7BD-B043-C3F72B7EE7F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man who almost stole the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Crown Jewels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457035"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c</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1617 - 1680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51532" y="3501383"/>
            <a:ext cx="2388539"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County Meath, Ireland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308598"/>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Thomas was an Irish soldier, adventurer</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and spy.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During the </a:t>
            </a:r>
            <a:r>
              <a:rPr lang="en-GB" sz="1100" b="1" i="0" dirty="0">
                <a:solidFill>
                  <a:srgbClr val="000000"/>
                </a:solidFill>
                <a:effectLst/>
                <a:latin typeface="Georgia" panose="02040502050405020303" pitchFamily="18" charset="0"/>
              </a:rPr>
              <a:t>English Civil War </a:t>
            </a:r>
            <a:r>
              <a:rPr lang="en-GB" sz="1100" b="0" i="0" dirty="0">
                <a:solidFill>
                  <a:srgbClr val="000000"/>
                </a:solidFill>
                <a:effectLst/>
                <a:latin typeface="Georgia" panose="02040502050405020303" pitchFamily="18" charset="0"/>
              </a:rPr>
              <a:t>he fought on both sides, both for and against the king.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1671, he planned to steal the Crown Jewels from the Tower of London.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Thomas tricked the Jewel House Keeper into becoming friends. He then attacked him and stole the crown, orb and sceptre. However, he and his </a:t>
            </a:r>
            <a:r>
              <a:rPr lang="en-GB" sz="1100" b="1" i="0" dirty="0">
                <a:solidFill>
                  <a:srgbClr val="000000"/>
                </a:solidFill>
                <a:effectLst/>
                <a:latin typeface="Georgia" panose="02040502050405020303" pitchFamily="18" charset="0"/>
              </a:rPr>
              <a:t>accomplices</a:t>
            </a:r>
            <a:r>
              <a:rPr lang="en-GB" sz="1100" b="0" i="0" dirty="0">
                <a:solidFill>
                  <a:srgbClr val="000000"/>
                </a:solidFill>
                <a:effectLst/>
                <a:latin typeface="Georgia" panose="02040502050405020303" pitchFamily="18" charset="0"/>
              </a:rPr>
              <a:t> were arrested before they could escape.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Thomas asked if he could speak to King Charles II. We don’t know what he said, but the king pardoned him and gave him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lands in Ireland. </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DBD9A53-D6AE-BA12-D3C2-BF0A338B6F2D}"/>
              </a:ext>
            </a:extLst>
          </p:cNvPr>
          <p:cNvSpPr txBox="1"/>
          <p:nvPr/>
        </p:nvSpPr>
        <p:spPr>
          <a:xfrm>
            <a:off x="516395" y="4774715"/>
            <a:ext cx="2029349" cy="600164"/>
          </a:xfrm>
          <a:prstGeom prst="rect">
            <a:avLst/>
          </a:prstGeom>
          <a:noFill/>
        </p:spPr>
        <p:txBody>
          <a:bodyPr wrap="square" rtlCol="0">
            <a:spAutoFit/>
          </a:bodyPr>
          <a:lstStyle/>
          <a:p>
            <a:pPr algn="ctr"/>
            <a:r>
              <a:rPr lang="en-GB" sz="1100">
                <a:solidFill>
                  <a:srgbClr val="000000"/>
                </a:solidFill>
                <a:latin typeface="Georgia" panose="02040502050405020303" pitchFamily="18" charset="0"/>
              </a:rPr>
              <a:t>He visited</a:t>
            </a:r>
            <a:r>
              <a:rPr lang="en-GB" sz="1100" b="0" i="0">
                <a:solidFill>
                  <a:srgbClr val="000000"/>
                </a:solidFill>
                <a:effectLst/>
                <a:latin typeface="Georgia" panose="02040502050405020303" pitchFamily="18" charset="0"/>
              </a:rPr>
              <a:t> the Jewel Keeper and his family for several months to win their trust. </a:t>
            </a:r>
            <a:endParaRPr lang="en-GB" sz="110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638204"/>
            <a:ext cx="2428784" cy="600164"/>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is surprising about how Charles II treated Thomas after he was caught? </a:t>
            </a:r>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67824"/>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EDWARD</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 name="TextBox 5">
            <a:extLst>
              <a:ext uri="{FF2B5EF4-FFF2-40B4-BE49-F238E27FC236}">
                <a16:creationId xmlns:a16="http://schemas.microsoft.com/office/drawing/2014/main" id="{B4ABCB5C-B270-50BA-3974-99BBB4D4E45E}"/>
              </a:ext>
            </a:extLst>
          </p:cNvPr>
          <p:cNvSpPr txBox="1"/>
          <p:nvPr/>
        </p:nvSpPr>
        <p:spPr>
          <a:xfrm>
            <a:off x="8686298" y="755048"/>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FRANCIS</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71" name="Picture 70" descr="Cartoon image of a young man in period clothing. He wears a red shirt and the Tower of London can be seen in the background.">
            <a:extLst>
              <a:ext uri="{FF2B5EF4-FFF2-40B4-BE49-F238E27FC236}">
                <a16:creationId xmlns:a16="http://schemas.microsoft.com/office/drawing/2014/main" id="{7AD663A2-4F99-64FB-FB7A-6D70A27ADC1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An African man who lived at the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Tower of London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a:t>
            </a:r>
          </a:p>
        </p:txBody>
      </p:sp>
      <p:sp>
        <p:nvSpPr>
          <p:cNvPr id="57" name="TextBox 56">
            <a:extLst>
              <a:ext uri="{FF2B5EF4-FFF2-40B4-BE49-F238E27FC236}">
                <a16:creationId xmlns:a16="http://schemas.microsoft.com/office/drawing/2014/main" id="{B1BCF1E7-A7A5-DCEC-00AA-4DA4F4090463}"/>
              </a:ext>
            </a:extLst>
          </p:cNvPr>
          <p:cNvSpPr txBox="1"/>
          <p:nvPr/>
        </p:nvSpPr>
        <p:spPr>
          <a:xfrm>
            <a:off x="6207638" y="3855849"/>
            <a:ext cx="2738515" cy="1523494"/>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Edward was an </a:t>
            </a:r>
            <a:r>
              <a:rPr lang="en-GB" sz="1100" b="1" dirty="0">
                <a:effectLst/>
                <a:latin typeface="Georgia" panose="02040502050405020303" pitchFamily="18" charset="0"/>
              </a:rPr>
              <a:t>enslaved</a:t>
            </a:r>
            <a:r>
              <a:rPr lang="en-GB" sz="1100" dirty="0">
                <a:effectLst/>
                <a:latin typeface="Georgia" panose="02040502050405020303" pitchFamily="18" charset="0"/>
              </a:rPr>
              <a:t> African who lived in the home of Thomas Dymock. Thomas looked after the lions at the Tower of London, which were part of the </a:t>
            </a:r>
            <a:r>
              <a:rPr lang="en-GB" sz="1100" b="1" dirty="0">
                <a:effectLst/>
                <a:latin typeface="Georgia" panose="02040502050405020303" pitchFamily="18" charset="0"/>
              </a:rPr>
              <a:t>Royal Menagerie</a:t>
            </a:r>
            <a:r>
              <a:rPr lang="en-GB" sz="1100" dirty="0">
                <a:effectLst/>
                <a:latin typeface="Georgia" panose="02040502050405020303" pitchFamily="18" charset="0"/>
              </a:rPr>
              <a:t>.  </a:t>
            </a:r>
          </a:p>
          <a:p>
            <a:pPr defTabSz="144000">
              <a:spcBef>
                <a:spcPts val="600"/>
              </a:spcBef>
            </a:pPr>
            <a:r>
              <a:rPr lang="en-GB" sz="1100" dirty="0">
                <a:effectLst/>
                <a:latin typeface="Georgia" panose="02040502050405020303" pitchFamily="18" charset="0"/>
              </a:rPr>
              <a:t>In 1692, Thomas claimed that Edward had tried to poison him. Surprisingly, Edward confessed to </a:t>
            </a:r>
            <a:r>
              <a:rPr lang="en-GB" sz="1100" dirty="0">
                <a:latin typeface="Georgia" panose="02040502050405020303" pitchFamily="18" charset="0"/>
              </a:rPr>
              <a:t>the crime.</a:t>
            </a:r>
            <a:endParaRPr lang="en-GB" sz="1100" dirty="0">
              <a:effectLst/>
              <a:latin typeface="Georgia" panose="02040502050405020303" pitchFamily="18" charset="0"/>
            </a:endParaRPr>
          </a:p>
        </p:txBody>
      </p:sp>
      <p:sp>
        <p:nvSpPr>
          <p:cNvPr id="74" name="TextBox 73">
            <a:extLst>
              <a:ext uri="{FF2B5EF4-FFF2-40B4-BE49-F238E27FC236}">
                <a16:creationId xmlns:a16="http://schemas.microsoft.com/office/drawing/2014/main" id="{D80B84DE-E378-02D8-95C8-C84DE219BCE0}"/>
              </a:ext>
            </a:extLst>
          </p:cNvPr>
          <p:cNvSpPr txBox="1"/>
          <p:nvPr/>
        </p:nvSpPr>
        <p:spPr>
          <a:xfrm>
            <a:off x="9013008" y="3852726"/>
            <a:ext cx="2599270" cy="1354217"/>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He also apparently admitted that he thought he could gain his </a:t>
            </a:r>
            <a:r>
              <a:rPr lang="en-GB" sz="1100" dirty="0">
                <a:latin typeface="Georgia" panose="02040502050405020303" pitchFamily="18" charset="0"/>
              </a:rPr>
              <a:t>freedom by killing Thomas.</a:t>
            </a:r>
            <a:endParaRPr lang="en-GB" sz="1100" dirty="0">
              <a:effectLst/>
              <a:latin typeface="Georgia" panose="02040502050405020303" pitchFamily="18" charset="0"/>
            </a:endParaRPr>
          </a:p>
          <a:p>
            <a:pPr defTabSz="144000">
              <a:spcBef>
                <a:spcPts val="600"/>
              </a:spcBef>
            </a:pPr>
            <a:r>
              <a:rPr lang="en-GB" sz="1100" dirty="0">
                <a:effectLst/>
                <a:latin typeface="Georgia" panose="02040502050405020303" pitchFamily="18" charset="0"/>
              </a:rPr>
              <a:t>Edward was fined and </a:t>
            </a:r>
            <a:r>
              <a:rPr lang="en-GB" sz="1100" b="1" dirty="0">
                <a:effectLst/>
                <a:latin typeface="Georgia" panose="02040502050405020303" pitchFamily="18" charset="0"/>
              </a:rPr>
              <a:t>imprisoned</a:t>
            </a:r>
            <a:r>
              <a:rPr lang="en-GB" sz="1100" dirty="0">
                <a:effectLst/>
                <a:latin typeface="Georgia" panose="02040502050405020303" pitchFamily="18" charset="0"/>
              </a:rPr>
              <a:t>. He somehow managed to pay the fine. It is not known what happened to him after he was released from prison. </a:t>
            </a:r>
          </a:p>
        </p:txBody>
      </p:sp>
      <p:sp>
        <p:nvSpPr>
          <p:cNvPr id="76" name="TextBox 75">
            <a:extLst>
              <a:ext uri="{FF2B5EF4-FFF2-40B4-BE49-F238E27FC236}">
                <a16:creationId xmlns:a16="http://schemas.microsoft.com/office/drawing/2014/main" id="{33DA7CCB-A97D-555C-5DF7-FE038A495208}"/>
              </a:ext>
            </a:extLst>
          </p:cNvPr>
          <p:cNvSpPr txBox="1"/>
          <p:nvPr/>
        </p:nvSpPr>
        <p:spPr>
          <a:xfrm>
            <a:off x="9142640" y="2502325"/>
            <a:ext cx="1869270" cy="707886"/>
          </a:xfrm>
          <a:prstGeom prst="rect">
            <a:avLst/>
          </a:prstGeom>
          <a:noFill/>
        </p:spPr>
        <p:txBody>
          <a:bodyPr wrap="square" rtlCol="0">
            <a:spAutoFit/>
          </a:bodyPr>
          <a:lstStyle/>
          <a:p>
            <a:pPr algn="ctr"/>
            <a:r>
              <a:rPr lang="en-GB" sz="1000" dirty="0">
                <a:effectLst/>
                <a:latin typeface="Georgia" panose="02040502050405020303" pitchFamily="18" charset="0"/>
              </a:rPr>
              <a:t>It is thought that Edward might have tried to escape </a:t>
            </a:r>
            <a:r>
              <a:rPr lang="en-GB" sz="1000" b="1" dirty="0">
                <a:effectLst/>
                <a:latin typeface="Georgia" panose="02040502050405020303" pitchFamily="18" charset="0"/>
              </a:rPr>
              <a:t>enslavement</a:t>
            </a:r>
            <a:r>
              <a:rPr lang="en-GB" sz="1000" dirty="0">
                <a:effectLst/>
                <a:latin typeface="Georgia" panose="02040502050405020303" pitchFamily="18" charset="0"/>
              </a:rPr>
              <a:t> more than once.</a:t>
            </a:r>
          </a:p>
        </p:txBody>
      </p:sp>
      <p:sp>
        <p:nvSpPr>
          <p:cNvPr id="61" name="TextBox 60">
            <a:extLst>
              <a:ext uri="{FF2B5EF4-FFF2-40B4-BE49-F238E27FC236}">
                <a16:creationId xmlns:a16="http://schemas.microsoft.com/office/drawing/2014/main" id="{CA483A1E-EE5D-9711-A7C2-AC8796A416BE}"/>
              </a:ext>
            </a:extLst>
          </p:cNvPr>
          <p:cNvSpPr txBox="1"/>
          <p:nvPr/>
        </p:nvSpPr>
        <p:spPr>
          <a:xfrm>
            <a:off x="6602547" y="5547707"/>
            <a:ext cx="4820922" cy="430887"/>
          </a:xfrm>
          <a:prstGeom prst="rect">
            <a:avLst/>
          </a:prstGeom>
          <a:noFill/>
        </p:spPr>
        <p:txBody>
          <a:bodyPr wrap="square" rtlCol="0">
            <a:spAutoFit/>
          </a:bodyPr>
          <a:lstStyle/>
          <a:p>
            <a:r>
              <a:rPr lang="en-GB" sz="1100" dirty="0">
                <a:effectLst/>
                <a:latin typeface="Georgia" panose="02040502050405020303" pitchFamily="18" charset="0"/>
              </a:rPr>
              <a:t>The image is an artist’s impression of Edward. Why do you think we know so little about what he looked like, or where he was born or died? </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452786"/>
            <a:ext cx="5364146" cy="63780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559248"/>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Courtesy of the British Library C.152.b.9</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Tree>
    <p:extLst>
      <p:ext uri="{BB962C8B-B14F-4D97-AF65-F5344CB8AC3E}">
        <p14:creationId xmlns:p14="http://schemas.microsoft.com/office/powerpoint/2010/main" val="344408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A02C58-480E-F027-154C-471D17AFA628}"/>
              </a:ext>
            </a:extLst>
          </p:cNvPr>
          <p:cNvSpPr>
            <a:spLocks noGrp="1"/>
          </p:cNvSpPr>
          <p:nvPr>
            <p:ph type="title"/>
          </p:nvPr>
        </p:nvSpPr>
        <p:spPr>
          <a:xfrm>
            <a:off x="536628" y="-1158528"/>
            <a:ext cx="10515600" cy="1325563"/>
          </a:xfrm>
        </p:spPr>
        <p:txBody>
          <a:bodyPr/>
          <a:lstStyle/>
          <a:p>
            <a:r>
              <a:rPr lang="en-GB" dirty="0">
                <a:solidFill>
                  <a:srgbClr val="E6E6E6"/>
                </a:solidFill>
              </a:rPr>
              <a:t>PHILLIS WHEATLEY AND LEONORA COHEN</a:t>
            </a:r>
          </a:p>
        </p:txBody>
      </p:sp>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PHILLIS</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WHEATLEY</a:t>
            </a:r>
          </a:p>
        </p:txBody>
      </p:sp>
      <p:pic>
        <p:nvPicPr>
          <p:cNvPr id="38" name="Picture 37" descr="Drawing of a young woman in period clothing. She wears a white hair covering and holds a quill and paper.">
            <a:hlinkClick r:id="rId4"/>
            <a:extLst>
              <a:ext uri="{FF2B5EF4-FFF2-40B4-BE49-F238E27FC236}">
                <a16:creationId xmlns:a16="http://schemas.microsoft.com/office/drawing/2014/main" id="{7B74210B-AA0D-D7BD-B043-C3F72B7EE7F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8188" y="507675"/>
            <a:ext cx="2263343" cy="2761530"/>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first published African </a:t>
            </a:r>
            <a:b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American Woman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unknown </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West Africa </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647152"/>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Phillis was born in West Africa in around 1753. As a child, she was captured, </a:t>
            </a:r>
            <a:r>
              <a:rPr lang="en-GB" sz="1100" b="1" i="0" dirty="0">
                <a:solidFill>
                  <a:srgbClr val="000000"/>
                </a:solidFill>
                <a:effectLst/>
                <a:latin typeface="Georgia" panose="02040502050405020303" pitchFamily="18" charset="0"/>
              </a:rPr>
              <a:t>enslaved</a:t>
            </a:r>
            <a:r>
              <a:rPr lang="en-GB" sz="1100" b="0" i="0" dirty="0">
                <a:solidFill>
                  <a:srgbClr val="000000"/>
                </a:solidFill>
                <a:effectLst/>
                <a:latin typeface="Georgia" panose="02040502050405020303" pitchFamily="18" charset="0"/>
              </a:rPr>
              <a:t> and taken to Boston in America. She was bought by a man named John Wheatley and acted as a servant to his wife.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was highly intelligent. She was also encouraged to study, which was very unusual for an </a:t>
            </a:r>
            <a:r>
              <a:rPr lang="en-GB" sz="1100" b="1" i="0" dirty="0">
                <a:solidFill>
                  <a:srgbClr val="000000"/>
                </a:solidFill>
                <a:effectLst/>
                <a:latin typeface="Georgia" panose="02040502050405020303" pitchFamily="18" charset="0"/>
              </a:rPr>
              <a:t>enslaved</a:t>
            </a:r>
            <a:r>
              <a:rPr lang="en-GB" sz="1100" b="0" i="0" dirty="0">
                <a:solidFill>
                  <a:srgbClr val="000000"/>
                </a:solidFill>
                <a:effectLst/>
                <a:latin typeface="Georgia" panose="02040502050405020303" pitchFamily="18" charset="0"/>
              </a:rPr>
              <a:t> person. She later became a well-known poet and was the first African American Woman to be published.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Phillis came to London in 1773. She visited several attractions including the Tower of London which she wrote about in a letter.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described seeing the Crown Jewels, the Armoury, and the </a:t>
            </a:r>
            <a:r>
              <a:rPr lang="en-GB" sz="1100" b="1" i="0" dirty="0">
                <a:solidFill>
                  <a:srgbClr val="000000"/>
                </a:solidFill>
                <a:effectLst/>
                <a:latin typeface="Georgia" panose="02040502050405020303" pitchFamily="18" charset="0"/>
              </a:rPr>
              <a:t>Royal Menagerie</a:t>
            </a:r>
            <a:r>
              <a:rPr lang="en-GB" sz="1100" b="0" i="0" dirty="0">
                <a:solidFill>
                  <a:srgbClr val="000000"/>
                </a:solidFill>
                <a:effectLst/>
                <a:latin typeface="Georgia" panose="02040502050405020303" pitchFamily="18" charset="0"/>
              </a:rPr>
              <a:t>. She was shown round by a famous </a:t>
            </a:r>
            <a:r>
              <a:rPr lang="en-GB" sz="1100" b="1" i="0" dirty="0">
                <a:solidFill>
                  <a:srgbClr val="000000"/>
                </a:solidFill>
                <a:effectLst/>
                <a:latin typeface="Georgia" panose="02040502050405020303" pitchFamily="18" charset="0"/>
              </a:rPr>
              <a:t>abolitionist</a:t>
            </a:r>
            <a:r>
              <a:rPr lang="en-GB" sz="1100" b="0" i="0" dirty="0">
                <a:solidFill>
                  <a:srgbClr val="000000"/>
                </a:solidFill>
                <a:effectLst/>
                <a:latin typeface="Georgia" panose="02040502050405020303" pitchFamily="18" charset="0"/>
              </a:rPr>
              <a:t> called Granville Sharpe who worked</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at the Tower. </a:t>
            </a:r>
          </a:p>
        </p:txBody>
      </p:sp>
      <p:sp>
        <p:nvSpPr>
          <p:cNvPr id="39" name="TextBox 38">
            <a:extLst>
              <a:ext uri="{FF2B5EF4-FFF2-40B4-BE49-F238E27FC236}">
                <a16:creationId xmlns:a16="http://schemas.microsoft.com/office/drawing/2014/main" id="{A3F3180D-8B62-06ED-BD1D-69038AF2D70A}"/>
              </a:ext>
            </a:extLst>
          </p:cNvPr>
          <p:cNvSpPr txBox="1"/>
          <p:nvPr/>
        </p:nvSpPr>
        <p:spPr>
          <a:xfrm>
            <a:off x="414522" y="3855952"/>
            <a:ext cx="2466703" cy="1107996"/>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‘Since my return to America my Master has, at the desire of my friends in England, given me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my freedom.’ </a:t>
            </a:r>
          </a:p>
          <a:p>
            <a:endParaRPr lang="en-GB" sz="1100" i="1" dirty="0">
              <a:solidFill>
                <a:srgbClr val="9D691F"/>
              </a:solidFill>
              <a:latin typeface="Georgia" panose="02040502050405020303" pitchFamily="18" charset="0"/>
            </a:endParaRPr>
          </a:p>
          <a:p>
            <a:r>
              <a:rPr lang="en-GB" sz="1100" dirty="0">
                <a:solidFill>
                  <a:srgbClr val="9D691F"/>
                </a:solidFill>
                <a:effectLst/>
                <a:latin typeface="Georgia" panose="02040502050405020303" pitchFamily="18" charset="0"/>
              </a:rPr>
              <a:t>Phillis Wheatley writing in a letter.</a:t>
            </a:r>
          </a:p>
        </p:txBody>
      </p:sp>
      <p:sp>
        <p:nvSpPr>
          <p:cNvPr id="8" name="TextBox 7">
            <a:extLst>
              <a:ext uri="{FF2B5EF4-FFF2-40B4-BE49-F238E27FC236}">
                <a16:creationId xmlns:a16="http://schemas.microsoft.com/office/drawing/2014/main" id="{6CAA40E3-7363-6822-6913-207F066CDDDD}"/>
              </a:ext>
            </a:extLst>
          </p:cNvPr>
          <p:cNvSpPr txBox="1"/>
          <p:nvPr/>
        </p:nvSpPr>
        <p:spPr>
          <a:xfrm>
            <a:off x="764694" y="5438838"/>
            <a:ext cx="4820922" cy="938719"/>
          </a:xfrm>
          <a:prstGeom prst="rect">
            <a:avLst/>
          </a:prstGeom>
          <a:noFill/>
        </p:spPr>
        <p:txBody>
          <a:bodyPr wrap="square" rtlCol="0">
            <a:spAutoFit/>
          </a:bodyPr>
          <a:lstStyle/>
          <a:p>
            <a:r>
              <a:rPr lang="en-GB" sz="1100" dirty="0">
                <a:effectLst/>
                <a:latin typeface="Georgia" panose="02040502050405020303" pitchFamily="18" charset="0"/>
              </a:rPr>
              <a:t>Do you think it was usual for </a:t>
            </a:r>
            <a:r>
              <a:rPr lang="en-GB" sz="1100" b="1" dirty="0">
                <a:effectLst/>
                <a:latin typeface="Georgia" panose="02040502050405020303" pitchFamily="18" charset="0"/>
              </a:rPr>
              <a:t>enslaved</a:t>
            </a:r>
            <a:r>
              <a:rPr lang="en-GB" sz="1100" dirty="0">
                <a:effectLst/>
                <a:latin typeface="Georgia" panose="02040502050405020303" pitchFamily="18" charset="0"/>
              </a:rPr>
              <a:t> people to be as well-educated</a:t>
            </a:r>
            <a:br>
              <a:rPr lang="en-GB" sz="1100" dirty="0">
                <a:effectLst/>
                <a:latin typeface="Georgia" panose="02040502050405020303" pitchFamily="18" charset="0"/>
              </a:rPr>
            </a:br>
            <a:r>
              <a:rPr lang="en-GB" sz="1100" dirty="0">
                <a:effectLst/>
                <a:latin typeface="Georgia" panose="02040502050405020303" pitchFamily="18" charset="0"/>
              </a:rPr>
              <a:t>as Phillis? </a:t>
            </a:r>
          </a:p>
          <a:p>
            <a:endParaRPr lang="en-GB" sz="1100" dirty="0">
              <a:effectLst/>
              <a:latin typeface="Georgia" panose="02040502050405020303" pitchFamily="18" charset="0"/>
            </a:endParaRPr>
          </a:p>
          <a:p>
            <a:r>
              <a:rPr lang="en-GB" sz="1100" dirty="0">
                <a:effectLst/>
                <a:latin typeface="Georgia" panose="02040502050405020303" pitchFamily="18" charset="0"/>
              </a:rPr>
              <a:t>What clues are there which might explain why Phillis gained her freedom when she returned to America?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LEONORA</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 name="TextBox 5">
            <a:extLst>
              <a:ext uri="{FF2B5EF4-FFF2-40B4-BE49-F238E27FC236}">
                <a16:creationId xmlns:a16="http://schemas.microsoft.com/office/drawing/2014/main" id="{B4ABCB5C-B270-50BA-3974-99BBB4D4E45E}"/>
              </a:ext>
            </a:extLst>
          </p:cNvPr>
          <p:cNvSpPr txBox="1"/>
          <p:nvPr/>
        </p:nvSpPr>
        <p:spPr>
          <a:xfrm>
            <a:off x="8692745" y="755048"/>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COHEN</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71" name="Picture 70" descr="A black and white photograph of a woman in white shirt. She has short dark hair.">
            <a:hlinkClick r:id="rId6"/>
            <a:extLst>
              <a:ext uri="{FF2B5EF4-FFF2-40B4-BE49-F238E27FC236}">
                <a16:creationId xmlns:a16="http://schemas.microsoft.com/office/drawing/2014/main" id="{7AD663A2-4F99-64FB-FB7A-6D70A27ADC1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309921" y="505642"/>
            <a:ext cx="2257156" cy="276119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campaigner for women’s rights known as the ‘Tower Suffragette’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075A3A9-3577-2A68-33EA-0E2C30D7E86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1873 - 1978 </a:t>
            </a:r>
          </a:p>
        </p:txBody>
      </p:sp>
      <p:sp>
        <p:nvSpPr>
          <p:cNvPr id="65" name="TextBox 64">
            <a:extLst>
              <a:ext uri="{FF2B5EF4-FFF2-40B4-BE49-F238E27FC236}">
                <a16:creationId xmlns:a16="http://schemas.microsoft.com/office/drawing/2014/main" id="{5F5E9072-3CA2-A0BF-6A2B-F0048FB91933}"/>
              </a:ext>
            </a:extLst>
          </p:cNvPr>
          <p:cNvSpPr txBox="1"/>
          <p:nvPr/>
        </p:nvSpPr>
        <p:spPr>
          <a:xfrm>
            <a:off x="6302470" y="3501383"/>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Unknown</a:t>
            </a:r>
          </a:p>
        </p:txBody>
      </p:sp>
      <p:sp>
        <p:nvSpPr>
          <p:cNvPr id="21" name="TextBox 20">
            <a:extLst>
              <a:ext uri="{FF2B5EF4-FFF2-40B4-BE49-F238E27FC236}">
                <a16:creationId xmlns:a16="http://schemas.microsoft.com/office/drawing/2014/main" id="{302AA2E4-218D-5C09-7F40-DD20B328EEDE}"/>
              </a:ext>
            </a:extLst>
          </p:cNvPr>
          <p:cNvSpPr txBox="1"/>
          <p:nvPr/>
        </p:nvSpPr>
        <p:spPr>
          <a:xfrm>
            <a:off x="8685507" y="1760046"/>
            <a:ext cx="2988559" cy="3477875"/>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Leonora’s father died when she was five. Her mother struggled to support the family alone.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Leonora joined the </a:t>
            </a:r>
            <a:r>
              <a:rPr lang="en-GB" sz="1100" b="1" i="0" dirty="0">
                <a:solidFill>
                  <a:srgbClr val="000000"/>
                </a:solidFill>
                <a:effectLst/>
                <a:latin typeface="Georgia" panose="02040502050405020303" pitchFamily="18" charset="0"/>
              </a:rPr>
              <a:t>suffragette</a:t>
            </a:r>
            <a:r>
              <a:rPr lang="en-GB" sz="1100" b="0" i="0" dirty="0">
                <a:solidFill>
                  <a:srgbClr val="000000"/>
                </a:solidFill>
                <a:effectLst/>
                <a:latin typeface="Georgia" panose="02040502050405020303" pitchFamily="18" charset="0"/>
              </a:rPr>
              <a:t> movement in 1909 and took part in many protests.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In 1913 Leonora smuggled an iron bar into the Jewel House at the Tower of London and used it to smash a display case.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Leonora left a note attached to the iron bar at the Tower of London. It stated: ‘This is my protest against the Government’s treachery to the working women of Great Britain.’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was charged with causing unlawful and malicious damage.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defended herself in court and was found not guilty. </a:t>
            </a:r>
          </a:p>
        </p:txBody>
      </p:sp>
      <p:sp>
        <p:nvSpPr>
          <p:cNvPr id="26" name="TextBox 25">
            <a:extLst>
              <a:ext uri="{FF2B5EF4-FFF2-40B4-BE49-F238E27FC236}">
                <a16:creationId xmlns:a16="http://schemas.microsoft.com/office/drawing/2014/main" id="{22B24B18-07D0-0F3A-8800-D4DB3DA2663F}"/>
              </a:ext>
            </a:extLst>
          </p:cNvPr>
          <p:cNvSpPr txBox="1"/>
          <p:nvPr/>
        </p:nvSpPr>
        <p:spPr>
          <a:xfrm>
            <a:off x="6227496" y="3855952"/>
            <a:ext cx="2466703" cy="1277273"/>
          </a:xfrm>
          <a:prstGeom prst="rect">
            <a:avLst/>
          </a:prstGeom>
          <a:noFill/>
        </p:spPr>
        <p:txBody>
          <a:bodyPr wrap="square" rtlCol="0">
            <a:spAutoFit/>
          </a:bodyPr>
          <a:lstStyle/>
          <a:p>
            <a:r>
              <a:rPr lang="en-GB" sz="1100" i="1" dirty="0">
                <a:solidFill>
                  <a:srgbClr val="9D691F"/>
                </a:solidFill>
                <a:effectLst/>
                <a:latin typeface="Georgia" panose="02040502050405020303" pitchFamily="18" charset="0"/>
              </a:rPr>
              <a:t>“Life was hard. My mother would say ‘Leonora, if only we women had a say in things’, but we hadn’t...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I vowed I’d try to change things.”</a:t>
            </a:r>
          </a:p>
          <a:p>
            <a:endParaRPr lang="en-GB" sz="1100" i="1" dirty="0">
              <a:solidFill>
                <a:srgbClr val="9D691F"/>
              </a:solidFill>
              <a:latin typeface="Georgia" panose="02040502050405020303" pitchFamily="18" charset="0"/>
            </a:endParaRPr>
          </a:p>
          <a:p>
            <a:r>
              <a:rPr lang="en-GB" sz="1100" dirty="0">
                <a:solidFill>
                  <a:srgbClr val="9D691F"/>
                </a:solidFill>
                <a:latin typeface="Georgia" panose="02040502050405020303" pitchFamily="18" charset="0"/>
              </a:rPr>
              <a:t>Leonora Cohen talking about</a:t>
            </a:r>
            <a:br>
              <a:rPr lang="en-GB" sz="1100" dirty="0">
                <a:solidFill>
                  <a:srgbClr val="9D691F"/>
                </a:solidFill>
                <a:latin typeface="Georgia" panose="02040502050405020303" pitchFamily="18" charset="0"/>
              </a:rPr>
            </a:br>
            <a:r>
              <a:rPr lang="en-GB" sz="1100" dirty="0">
                <a:solidFill>
                  <a:srgbClr val="9D691F"/>
                </a:solidFill>
                <a:latin typeface="Georgia" panose="02040502050405020303" pitchFamily="18" charset="0"/>
              </a:rPr>
              <a:t>her experiences.</a:t>
            </a:r>
            <a:endParaRPr lang="en-GB" sz="1100" dirty="0">
              <a:solidFill>
                <a:srgbClr val="9D691F"/>
              </a:solidFill>
              <a:effectLst/>
              <a:latin typeface="Georgia" panose="02040502050405020303" pitchFamily="18" charset="0"/>
            </a:endParaRPr>
          </a:p>
        </p:txBody>
      </p:sp>
      <p:sp>
        <p:nvSpPr>
          <p:cNvPr id="28" name="TextBox 27">
            <a:extLst>
              <a:ext uri="{FF2B5EF4-FFF2-40B4-BE49-F238E27FC236}">
                <a16:creationId xmlns:a16="http://schemas.microsoft.com/office/drawing/2014/main" id="{2B8AECCC-FE4A-FA71-314E-47CBAC6044EA}"/>
              </a:ext>
            </a:extLst>
          </p:cNvPr>
          <p:cNvSpPr txBox="1"/>
          <p:nvPr/>
        </p:nvSpPr>
        <p:spPr>
          <a:xfrm>
            <a:off x="6602547" y="5312229"/>
            <a:ext cx="4820922" cy="769441"/>
          </a:xfrm>
          <a:prstGeom prst="rect">
            <a:avLst/>
          </a:prstGeom>
          <a:noFill/>
        </p:spPr>
        <p:txBody>
          <a:bodyPr wrap="square" rtlCol="0">
            <a:spAutoFit/>
          </a:bodyPr>
          <a:lstStyle/>
          <a:p>
            <a:r>
              <a:rPr lang="en-GB" sz="1100" dirty="0">
                <a:effectLst/>
                <a:latin typeface="Georgia" panose="02040502050405020303" pitchFamily="18" charset="0"/>
              </a:rPr>
              <a:t>Is there any evidence from her childhood to suggest why Leonora became </a:t>
            </a:r>
            <a:br>
              <a:rPr lang="en-GB" sz="1100" dirty="0">
                <a:effectLst/>
                <a:latin typeface="Georgia" panose="02040502050405020303" pitchFamily="18" charset="0"/>
              </a:rPr>
            </a:br>
            <a:r>
              <a:rPr lang="en-GB" sz="1100" dirty="0">
                <a:effectLst/>
                <a:latin typeface="Georgia" panose="02040502050405020303" pitchFamily="18" charset="0"/>
              </a:rPr>
              <a:t>a suffragette?  </a:t>
            </a:r>
          </a:p>
          <a:p>
            <a:endParaRPr lang="en-GB" sz="1100" dirty="0">
              <a:effectLst/>
              <a:latin typeface="Georgia" panose="02040502050405020303" pitchFamily="18" charset="0"/>
            </a:endParaRPr>
          </a:p>
          <a:p>
            <a:r>
              <a:rPr lang="en-GB" sz="1100" dirty="0">
                <a:effectLst/>
                <a:latin typeface="Georgia" panose="02040502050405020303" pitchFamily="18" charset="0"/>
              </a:rPr>
              <a:t>Do you admire Leonora for smashing the case? Why or why not? </a:t>
            </a: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New York Public Library</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2972866"/>
            <a:ext cx="3044132" cy="307777"/>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 Leeds Museums and Galleries, UK </a:t>
            </a:r>
          </a:p>
          <a:p>
            <a:r>
              <a:rPr lang="en-GB" sz="700">
                <a:effectLst/>
                <a:latin typeface="Georgia" panose="02040502050405020303" pitchFamily="18" charset="0"/>
                <a:ea typeface="Open Sans" panose="020B0606030504020204" pitchFamily="34" charset="0"/>
                <a:cs typeface="Open Sans" panose="020B0606030504020204" pitchFamily="34" charset="0"/>
              </a:rPr>
              <a:t>Bridgeman Images</a:t>
            </a:r>
          </a:p>
        </p:txBody>
      </p:sp>
      <p:sp>
        <p:nvSpPr>
          <p:cNvPr id="3" name="Rectangle 2">
            <a:extLst>
              <a:ext uri="{FF2B5EF4-FFF2-40B4-BE49-F238E27FC236}">
                <a16:creationId xmlns:a16="http://schemas.microsoft.com/office/drawing/2014/main" id="{E73B2A65-755C-91D0-0EDE-40A0CB4F983E}"/>
              </a:ext>
              <a:ext uri="{C183D7F6-B498-43B3-948B-1728B52AA6E4}">
                <adec:decorative xmlns:adec="http://schemas.microsoft.com/office/drawing/2017/decorative" val="1"/>
              </a:ext>
            </a:extLst>
          </p:cNvPr>
          <p:cNvSpPr/>
          <p:nvPr/>
        </p:nvSpPr>
        <p:spPr>
          <a:xfrm>
            <a:off x="472068" y="5386795"/>
            <a:ext cx="5364146" cy="100963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a16="http://schemas.microsoft.com/office/drawing/2014/main" id="{A4E95ADA-7D36-BF0C-E91A-2FF8352502C9}"/>
              </a:ext>
              <a:ext uri="{C183D7F6-B498-43B3-948B-1728B52AA6E4}">
                <adec:decorative xmlns:adec="http://schemas.microsoft.com/office/drawing/2017/decorative" val="1"/>
              </a:ext>
            </a:extLst>
          </p:cNvPr>
          <p:cNvSpPr txBox="1"/>
          <p:nvPr/>
        </p:nvSpPr>
        <p:spPr>
          <a:xfrm>
            <a:off x="536628" y="545037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7" name="Rectangle 26">
            <a:extLst>
              <a:ext uri="{FF2B5EF4-FFF2-40B4-BE49-F238E27FC236}">
                <a16:creationId xmlns:a16="http://schemas.microsoft.com/office/drawing/2014/main" id="{7404DD61-2636-0D70-319F-74E9677635E0}"/>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448C8D1-AAFB-C9C9-3D65-A5F28CF33758}"/>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71989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80D2A5-245C-D534-F3AF-775771368EDF}"/>
              </a:ext>
            </a:extLst>
          </p:cNvPr>
          <p:cNvSpPr>
            <a:spLocks noGrp="1"/>
          </p:cNvSpPr>
          <p:nvPr>
            <p:ph type="title"/>
          </p:nvPr>
        </p:nvSpPr>
        <p:spPr>
          <a:xfrm>
            <a:off x="682601" y="-1219176"/>
            <a:ext cx="10515600" cy="1325563"/>
          </a:xfrm>
        </p:spPr>
        <p:txBody>
          <a:bodyPr/>
          <a:lstStyle/>
          <a:p>
            <a:r>
              <a:rPr lang="en-GB" dirty="0">
                <a:solidFill>
                  <a:srgbClr val="E6E6E6"/>
                </a:solidFill>
              </a:rPr>
              <a:t>TEMPLATE WORKSHEET</a:t>
            </a:r>
          </a:p>
        </p:txBody>
      </p:sp>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________________</a:t>
            </a: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Tree>
    <p:extLst>
      <p:ext uri="{BB962C8B-B14F-4D97-AF65-F5344CB8AC3E}">
        <p14:creationId xmlns:p14="http://schemas.microsoft.com/office/powerpoint/2010/main" val="380324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32885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abolitionist     </a:t>
            </a:r>
            <a:r>
              <a:rPr lang="en-GB" sz="1100">
                <a:effectLst/>
                <a:latin typeface="Georgia" panose="02040502050405020303" pitchFamily="18" charset="0"/>
                <a:ea typeface="Open Sans" panose="020B0606030504020204" pitchFamily="34" charset="0"/>
                <a:cs typeface="Open Sans" panose="020B0606030504020204" pitchFamily="34" charset="0"/>
              </a:rPr>
              <a:t>  |  person who campaigned to end slavery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61934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64822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accomplice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helps another to commit a crime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93872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96760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assassinate  </a:t>
            </a:r>
            <a:r>
              <a:rPr lang="en-GB" sz="1100">
                <a:effectLst/>
                <a:latin typeface="Georgia" panose="02040502050405020303" pitchFamily="18" charset="0"/>
                <a:ea typeface="Open Sans" panose="020B0606030504020204" pitchFamily="34" charset="0"/>
                <a:cs typeface="Open Sans" panose="020B0606030504020204" pitchFamily="34" charset="0"/>
              </a:rPr>
              <a:t>|  murder an important person for political or religious reasons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25809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28698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astronomer      </a:t>
            </a:r>
            <a:r>
              <a:rPr lang="en-GB" sz="1100">
                <a:effectLst/>
                <a:latin typeface="Georgia" panose="02040502050405020303" pitchFamily="18" charset="0"/>
                <a:ea typeface="Open Sans" panose="020B0606030504020204" pitchFamily="34" charset="0"/>
                <a:cs typeface="Open Sans" panose="020B0606030504020204" pitchFamily="34" charset="0"/>
              </a:rPr>
              <a:t>  |   scientist who studies the stars, planets and other natural objects in space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57747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60635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 Catholic      </a:t>
            </a:r>
            <a:r>
              <a:rPr lang="en-GB" sz="1100">
                <a:effectLst/>
                <a:latin typeface="Georgia" panose="02040502050405020303" pitchFamily="18" charset="0"/>
                <a:ea typeface="Open Sans" panose="020B0606030504020204" pitchFamily="34" charset="0"/>
                <a:cs typeface="Open Sans" panose="020B0606030504020204" pitchFamily="34" charset="0"/>
              </a:rPr>
              <a:t>  |  member of the Roman Catholic Church, a type of Christianity that follows the teachings of the Pope</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89684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92573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Church of England     </a:t>
            </a:r>
            <a:r>
              <a:rPr lang="en-GB" sz="1100">
                <a:effectLst/>
                <a:latin typeface="Georgia" panose="02040502050405020303" pitchFamily="18" charset="0"/>
                <a:ea typeface="Open Sans" panose="020B0606030504020204" pitchFamily="34" charset="0"/>
                <a:cs typeface="Open Sans" panose="020B0606030504020204" pitchFamily="34" charset="0"/>
              </a:rPr>
              <a:t>  |  the Christian church in England based on the Protestant faith, established by King Henry VIII, with the king or queen as its head</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21622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24510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civil war   </a:t>
            </a:r>
            <a:r>
              <a:rPr lang="en-GB" sz="1100">
                <a:effectLst/>
                <a:latin typeface="Georgia" panose="02040502050405020303" pitchFamily="18" charset="0"/>
                <a:ea typeface="Open Sans" panose="020B0606030504020204" pitchFamily="34" charset="0"/>
                <a:cs typeface="Open Sans" panose="020B0606030504020204" pitchFamily="34" charset="0"/>
              </a:rPr>
              <a:t>|  a war between groups of people of the same country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53560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56448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counterfeiter      </a:t>
            </a:r>
            <a:r>
              <a:rPr lang="en-GB" sz="1100">
                <a:effectLst/>
                <a:latin typeface="Georgia" panose="02040502050405020303" pitchFamily="18" charset="0"/>
                <a:ea typeface="Open Sans" panose="020B0606030504020204" pitchFamily="34" charset="0"/>
                <a:cs typeface="Open Sans" panose="020B0606030504020204" pitchFamily="34" charset="0"/>
              </a:rPr>
              <a:t>  |  person who makes a copy of something to deceive someone else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85497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883860"/>
            <a:ext cx="12720491"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English Civil War      </a:t>
            </a:r>
            <a:r>
              <a:rPr lang="en-GB" sz="1100" dirty="0">
                <a:effectLst/>
                <a:latin typeface="Georgia" panose="02040502050405020303" pitchFamily="18" charset="0"/>
                <a:ea typeface="Open Sans" panose="020B0606030504020204" pitchFamily="34" charset="0"/>
                <a:cs typeface="Open Sans" panose="020B0606030504020204" pitchFamily="34" charset="0"/>
              </a:rPr>
              <a:t>  |  battles that took place between 1642 and 1651 between the supporters of King Charles I and the supporters of Parliament (led by Oliver Cromwell)</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17435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20323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enslaved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is forced into slavery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9372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52261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fortress      </a:t>
            </a:r>
            <a:r>
              <a:rPr lang="en-GB" sz="1100">
                <a:effectLst/>
                <a:latin typeface="Georgia" panose="02040502050405020303" pitchFamily="18" charset="0"/>
                <a:ea typeface="Open Sans" panose="020B0606030504020204" pitchFamily="34" charset="0"/>
                <a:cs typeface="Open Sans" panose="020B0606030504020204" pitchFamily="34" charset="0"/>
              </a:rPr>
              <a:t>  |  strong building or place that can be defended from attack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81310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84198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garrison      </a:t>
            </a:r>
            <a:r>
              <a:rPr lang="en-GB" sz="1100">
                <a:effectLst/>
                <a:latin typeface="Georgia" panose="02040502050405020303" pitchFamily="18" charset="0"/>
                <a:ea typeface="Open Sans" panose="020B0606030504020204" pitchFamily="34" charset="0"/>
                <a:cs typeface="Open Sans" panose="020B0606030504020204" pitchFamily="34" charset="0"/>
              </a:rPr>
              <a:t>  |  group of soldiers defending a town or building, or the buildings that the soldiers live in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13248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6136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5185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8074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heresy       </a:t>
            </a:r>
            <a:r>
              <a:rPr lang="en-GB" sz="1100">
                <a:effectLst/>
                <a:latin typeface="Georgia" panose="02040502050405020303" pitchFamily="18" charset="0"/>
                <a:ea typeface="Open Sans" panose="020B0606030504020204" pitchFamily="34" charset="0"/>
                <a:cs typeface="Open Sans" panose="020B0606030504020204" pitchFamily="34" charset="0"/>
              </a:rPr>
              <a:t>|  opinion or belief opposite to accepted Christian teaching at the time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7123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80011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heritage      </a:t>
            </a:r>
            <a:r>
              <a:rPr lang="en-GB" sz="1100">
                <a:effectLst/>
                <a:latin typeface="Georgia" panose="02040502050405020303" pitchFamily="18" charset="0"/>
                <a:ea typeface="Open Sans" panose="020B0606030504020204" pitchFamily="34" charset="0"/>
                <a:cs typeface="Open Sans" panose="020B0606030504020204" pitchFamily="34" charset="0"/>
              </a:rPr>
              <a:t>  |  something that is handed down from the past, including culture and traditions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9060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9001B14-B837-68EC-485E-0DB41DAE4B40}"/>
              </a:ext>
            </a:extLst>
          </p:cNvPr>
          <p:cNvSpPr txBox="1">
            <a:spLocks/>
          </p:cNvSpPr>
          <p:nvPr/>
        </p:nvSpPr>
        <p:spPr>
          <a:xfrm>
            <a:off x="596013" y="611948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imprisoned       </a:t>
            </a:r>
            <a:r>
              <a:rPr lang="en-GB" sz="1100">
                <a:effectLst/>
                <a:latin typeface="Georgia" panose="02040502050405020303" pitchFamily="18" charset="0"/>
                <a:ea typeface="Open Sans" panose="020B0606030504020204" pitchFamily="34" charset="0"/>
                <a:cs typeface="Open Sans" panose="020B0606030504020204" pitchFamily="34" charset="0"/>
              </a:rPr>
              <a:t>  |  kept in a prison </a:t>
            </a:r>
          </a:p>
        </p:txBody>
      </p:sp>
      <p:pic>
        <p:nvPicPr>
          <p:cNvPr id="3" name="Picture 2">
            <a:extLst>
              <a:ext uri="{FF2B5EF4-FFF2-40B4-BE49-F238E27FC236}">
                <a16:creationId xmlns:a16="http://schemas.microsoft.com/office/drawing/2014/main" id="{7F2E9627-EB5D-824F-DD6B-19266FD0090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Tree>
    <p:extLst>
      <p:ext uri="{BB962C8B-B14F-4D97-AF65-F5344CB8AC3E}">
        <p14:creationId xmlns:p14="http://schemas.microsoft.com/office/powerpoint/2010/main" val="789785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TMSDE-177636704-51343</_dlc_DocId>
    <_dlc_DocIdUrl xmlns="6a0bfff4-67be-4a96-b973-4401e8ac1668">
      <Url>https://historicroyalpalaces2.sharepoint.com/sites/TMS_Digital_Engagement_Workspace/_layouts/15/DocIdRedir.aspx?ID=TMSDE-177636704-51343</Url>
      <Description>TMSDE-177636704-51343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840BE4D-84F7-4C3A-98DD-48CD49530B48}">
  <ds:schemaRefs>
    <ds:schemaRef ds:uri="http://schemas.openxmlformats.org/package/2006/metadata/core-properties"/>
    <ds:schemaRef ds:uri="http://schemas.microsoft.com/office/2006/documentManagement/types"/>
    <ds:schemaRef ds:uri="6a0bfff4-67be-4a96-b973-4401e8ac1668"/>
    <ds:schemaRef ds:uri="http://purl.org/dc/terms/"/>
    <ds:schemaRef ds:uri="311830fd-edab-4bb4-afbf-658c422cd60d"/>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c12aeb96-693d-4a38-af2e-b31719837d9a"/>
  </ds:schemaRefs>
</ds:datastoreItem>
</file>

<file path=customXml/itemProps2.xml><?xml version="1.0" encoding="utf-8"?>
<ds:datastoreItem xmlns:ds="http://schemas.openxmlformats.org/officeDocument/2006/customXml" ds:itemID="{A53B29E8-CBF0-43D7-84F1-D0025A183601}">
  <ds:schemaRefs>
    <ds:schemaRef ds:uri="http://schemas.microsoft.com/sharepoint/v3/contenttype/forms"/>
  </ds:schemaRefs>
</ds:datastoreItem>
</file>

<file path=customXml/itemProps3.xml><?xml version="1.0" encoding="utf-8"?>
<ds:datastoreItem xmlns:ds="http://schemas.openxmlformats.org/officeDocument/2006/customXml" ds:itemID="{CC46A3F0-03FF-453D-B0CC-34084DCCC8BA}">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B8B5DE8-B0D9-4D00-80E5-FAE820E3A83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89</TotalTime>
  <Words>4291</Words>
  <Application>Microsoft Office PowerPoint</Application>
  <PresentationFormat>Widescreen</PresentationFormat>
  <Paragraphs>370</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Georgia</vt:lpstr>
      <vt:lpstr>Open Sans Condensed</vt:lpstr>
      <vt:lpstr>Open Sans Condensed Light</vt:lpstr>
      <vt:lpstr>Segoe UI</vt:lpstr>
      <vt:lpstr>Office Theme</vt:lpstr>
      <vt:lpstr>HOW TO USE - NOTES FOR TEACHERS</vt:lpstr>
      <vt:lpstr>WILLIAM I AND EDWARD V</vt:lpstr>
      <vt:lpstr>JOHN BLANKE AND ANNE ASKEW</vt:lpstr>
      <vt:lpstr>ELIZABETH I AND THOMAS MORE</vt:lpstr>
      <vt:lpstr>GUY FAWKES AND ISAAC NEWTON</vt:lpstr>
      <vt:lpstr>COLONEL BLOOD AND EDWARD FRANCIS</vt:lpstr>
      <vt:lpstr>PHILLIS WHEATLEY AND LEONORA COHEN</vt:lpstr>
      <vt:lpstr>TEMPLATE WORKSHEET</vt:lpstr>
      <vt:lpstr>VOCABULARY LIST</vt:lpstr>
      <vt:lpstr>VOCABULARY LIST 2</vt:lpstr>
      <vt:lpstr>VOCABULARY LIST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6</cp:revision>
  <dcterms:created xsi:type="dcterms:W3CDTF">2023-08-03T09:37:27Z</dcterms:created>
  <dcterms:modified xsi:type="dcterms:W3CDTF">2024-05-28T10:58:25Z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ae8ce38f-e038-45ee-adcc-97b9b888582a</vt:lpwstr>
  </property>
  <property fmtid="{D5CDD505-2E9C-101B-9397-08002B2CF9AE}" pid="4" name="MediaServiceImageTags">
    <vt:lpwstr/>
  </property>
</Properties>
</file>