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 id="2147483704" r:id="rId6"/>
  </p:sldMasterIdLst>
  <p:notesMasterIdLst>
    <p:notesMasterId r:id="rId22"/>
  </p:notesMasterIdLst>
  <p:handoutMasterIdLst>
    <p:handoutMasterId r:id="rId23"/>
  </p:handoutMasterIdLst>
  <p:sldIdLst>
    <p:sldId id="327" r:id="rId7"/>
    <p:sldId id="257" r:id="rId8"/>
    <p:sldId id="256" r:id="rId9"/>
    <p:sldId id="322" r:id="rId10"/>
    <p:sldId id="325" r:id="rId11"/>
    <p:sldId id="316" r:id="rId12"/>
    <p:sldId id="326" r:id="rId13"/>
    <p:sldId id="307" r:id="rId14"/>
    <p:sldId id="324" r:id="rId15"/>
    <p:sldId id="308" r:id="rId16"/>
    <p:sldId id="315" r:id="rId17"/>
    <p:sldId id="317" r:id="rId18"/>
    <p:sldId id="323" r:id="rId19"/>
    <p:sldId id="299" r:id="rId20"/>
    <p:sldId id="32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 Teunis" initials="JT" lastIdx="1" clrIdx="0">
    <p:extLst>
      <p:ext uri="{19B8F6BF-5375-455C-9EA6-DF929625EA0E}">
        <p15:presenceInfo xmlns:p15="http://schemas.microsoft.com/office/powerpoint/2012/main" userId="S::Jay.Teunis@hrp.org.uk::bbc09ff3-a8c7-4251-bdb9-938bd180a3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233B"/>
    <a:srgbClr val="912C42"/>
    <a:srgbClr val="A1AFBC"/>
    <a:srgbClr val="A0AFA5"/>
    <a:srgbClr val="B5A7BF"/>
    <a:srgbClr val="DBA7B1"/>
    <a:srgbClr val="EAC4A9"/>
    <a:srgbClr val="F1DCB9"/>
    <a:srgbClr val="DCA74E"/>
    <a:srgbClr val="E3B9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851AF2-B105-398F-18C8-1DDBF0731E6E}" v="2" dt="2025-04-24T09:22:01.492"/>
    <p1510:client id="{E45F3615-86B6-4F3C-9B6D-F6E66A4D0F05}" v="6" dt="2025-04-24T08:33:29.4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6" autoAdjust="0"/>
    <p:restoredTop sz="67992" autoAdjust="0"/>
  </p:normalViewPr>
  <p:slideViewPr>
    <p:cSldViewPr snapToGrid="0">
      <p:cViewPr>
        <p:scale>
          <a:sx n="58" d="100"/>
          <a:sy n="58" d="100"/>
        </p:scale>
        <p:origin x="1776" y="213"/>
      </p:cViewPr>
      <p:guideLst/>
    </p:cSldViewPr>
  </p:slideViewPr>
  <p:outlineViewPr>
    <p:cViewPr>
      <p:scale>
        <a:sx n="33" d="100"/>
        <a:sy n="33" d="100"/>
      </p:scale>
      <p:origin x="0" y="-1347"/>
    </p:cViewPr>
  </p:outlineViewPr>
  <p:notesTextViewPr>
    <p:cViewPr>
      <p:scale>
        <a:sx n="1" d="1"/>
        <a:sy n="1" d="1"/>
      </p:scale>
      <p:origin x="0" y="0"/>
    </p:cViewPr>
  </p:notesTextViewPr>
  <p:notesViewPr>
    <p:cSldViewPr snapToGrid="0">
      <p:cViewPr varScale="1">
        <p:scale>
          <a:sx n="166" d="100"/>
          <a:sy n="166" d="100"/>
        </p:scale>
        <p:origin x="6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Cushion" userId="4d8a99af-6fb4-401b-9733-11696f440ac9" providerId="ADAL" clId="{E45F3615-86B6-4F3C-9B6D-F6E66A4D0F05}"/>
    <pc:docChg chg="custSel modSld">
      <pc:chgData name="Hannah Cushion" userId="4d8a99af-6fb4-401b-9733-11696f440ac9" providerId="ADAL" clId="{E45F3615-86B6-4F3C-9B6D-F6E66A4D0F05}" dt="2025-04-24T08:35:28.775" v="65" actId="20577"/>
      <pc:docMkLst>
        <pc:docMk/>
      </pc:docMkLst>
      <pc:sldChg chg="modNotesTx">
        <pc:chgData name="Hannah Cushion" userId="4d8a99af-6fb4-401b-9733-11696f440ac9" providerId="ADAL" clId="{E45F3615-86B6-4F3C-9B6D-F6E66A4D0F05}" dt="2025-04-24T08:32:21.512" v="43"/>
        <pc:sldMkLst>
          <pc:docMk/>
          <pc:sldMk cId="2728707778" sldId="256"/>
        </pc:sldMkLst>
      </pc:sldChg>
      <pc:sldChg chg="modNotesTx">
        <pc:chgData name="Hannah Cushion" userId="4d8a99af-6fb4-401b-9733-11696f440ac9" providerId="ADAL" clId="{E45F3615-86B6-4F3C-9B6D-F6E66A4D0F05}" dt="2025-04-24T08:32:41.315" v="45" actId="33524"/>
        <pc:sldMkLst>
          <pc:docMk/>
          <pc:sldMk cId="1624969912" sldId="307"/>
        </pc:sldMkLst>
      </pc:sldChg>
      <pc:sldChg chg="modNotesTx">
        <pc:chgData name="Hannah Cushion" userId="4d8a99af-6fb4-401b-9733-11696f440ac9" providerId="ADAL" clId="{E45F3615-86B6-4F3C-9B6D-F6E66A4D0F05}" dt="2025-04-24T08:33:17.776" v="48" actId="207"/>
        <pc:sldMkLst>
          <pc:docMk/>
          <pc:sldMk cId="672261341" sldId="308"/>
        </pc:sldMkLst>
      </pc:sldChg>
      <pc:sldChg chg="modNotesTx">
        <pc:chgData name="Hannah Cushion" userId="4d8a99af-6fb4-401b-9733-11696f440ac9" providerId="ADAL" clId="{E45F3615-86B6-4F3C-9B6D-F6E66A4D0F05}" dt="2025-04-24T08:34:07.803" v="52" actId="20577"/>
        <pc:sldMkLst>
          <pc:docMk/>
          <pc:sldMk cId="29141939" sldId="315"/>
        </pc:sldMkLst>
      </pc:sldChg>
      <pc:sldChg chg="modNotesTx">
        <pc:chgData name="Hannah Cushion" userId="4d8a99af-6fb4-401b-9733-11696f440ac9" providerId="ADAL" clId="{E45F3615-86B6-4F3C-9B6D-F6E66A4D0F05}" dt="2025-04-24T08:30:21.813" v="31" actId="20577"/>
        <pc:sldMkLst>
          <pc:docMk/>
          <pc:sldMk cId="597607965" sldId="316"/>
        </pc:sldMkLst>
      </pc:sldChg>
      <pc:sldChg chg="modNotesTx">
        <pc:chgData name="Hannah Cushion" userId="4d8a99af-6fb4-401b-9733-11696f440ac9" providerId="ADAL" clId="{E45F3615-86B6-4F3C-9B6D-F6E66A4D0F05}" dt="2025-04-24T08:35:28.775" v="65" actId="20577"/>
        <pc:sldMkLst>
          <pc:docMk/>
          <pc:sldMk cId="1146712465" sldId="321"/>
        </pc:sldMkLst>
      </pc:sldChg>
      <pc:sldChg chg="modNotesTx">
        <pc:chgData name="Hannah Cushion" userId="4d8a99af-6fb4-401b-9733-11696f440ac9" providerId="ADAL" clId="{E45F3615-86B6-4F3C-9B6D-F6E66A4D0F05}" dt="2025-04-24T08:34:34.973" v="53" actId="33524"/>
        <pc:sldMkLst>
          <pc:docMk/>
          <pc:sldMk cId="2031295891" sldId="323"/>
        </pc:sldMkLst>
      </pc:sldChg>
      <pc:sldChg chg="modNotesTx">
        <pc:chgData name="Hannah Cushion" userId="4d8a99af-6fb4-401b-9733-11696f440ac9" providerId="ADAL" clId="{E45F3615-86B6-4F3C-9B6D-F6E66A4D0F05}" dt="2025-04-24T08:29:01.231" v="25" actId="20577"/>
        <pc:sldMkLst>
          <pc:docMk/>
          <pc:sldMk cId="34599943" sldId="325"/>
        </pc:sldMkLst>
      </pc:sldChg>
      <pc:sldChg chg="modNotesTx">
        <pc:chgData name="Hannah Cushion" userId="4d8a99af-6fb4-401b-9733-11696f440ac9" providerId="ADAL" clId="{E45F3615-86B6-4F3C-9B6D-F6E66A4D0F05}" dt="2025-04-24T08:31:29.830" v="40" actId="114"/>
        <pc:sldMkLst>
          <pc:docMk/>
          <pc:sldMk cId="3104034879" sldId="326"/>
        </pc:sldMkLst>
      </pc:sldChg>
    </pc:docChg>
  </pc:docChgLst>
  <pc:docChgLst>
    <pc:chgData name="Rosie Cooper" userId="S::rosie.cooper@hrp.org.uk::bf124abb-9a2b-4602-9121-6ae61623fa8e" providerId="AD" clId="Web-{3F851AF2-B105-398F-18C8-1DDBF0731E6E}"/>
    <pc:docChg chg="modSld">
      <pc:chgData name="Rosie Cooper" userId="S::rosie.cooper@hrp.org.uk::bf124abb-9a2b-4602-9121-6ae61623fa8e" providerId="AD" clId="Web-{3F851AF2-B105-398F-18C8-1DDBF0731E6E}" dt="2025-04-24T09:22:01.492" v="1" actId="14100"/>
      <pc:docMkLst>
        <pc:docMk/>
      </pc:docMkLst>
      <pc:sldChg chg="modSp">
        <pc:chgData name="Rosie Cooper" userId="S::rosie.cooper@hrp.org.uk::bf124abb-9a2b-4602-9121-6ae61623fa8e" providerId="AD" clId="Web-{3F851AF2-B105-398F-18C8-1DDBF0731E6E}" dt="2025-04-24T09:22:01.492" v="1" actId="14100"/>
        <pc:sldMkLst>
          <pc:docMk/>
          <pc:sldMk cId="2031295891" sldId="323"/>
        </pc:sldMkLst>
        <pc:spChg chg="mod">
          <ac:chgData name="Rosie Cooper" userId="S::rosie.cooper@hrp.org.uk::bf124abb-9a2b-4602-9121-6ae61623fa8e" providerId="AD" clId="Web-{3F851AF2-B105-398F-18C8-1DDBF0731E6E}" dt="2025-04-24T09:22:01.492" v="1" actId="14100"/>
          <ac:spMkLst>
            <pc:docMk/>
            <pc:sldMk cId="2031295891" sldId="323"/>
            <ac:spMk id="4" creationId="{3404EDB9-CF9D-626C-D1A6-E18B1203E8D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CE5B7F-460E-144A-BD3B-7CB617C1F5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B2A80A-C2DA-194F-84F4-54EF715CEA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689A54-10D1-3043-8190-1648B2DAD622}" type="datetimeFigureOut">
              <a:rPr lang="en-US" smtClean="0"/>
              <a:t>4/24/2025</a:t>
            </a:fld>
            <a:endParaRPr lang="en-US"/>
          </a:p>
        </p:txBody>
      </p:sp>
      <p:sp>
        <p:nvSpPr>
          <p:cNvPr id="4" name="Footer Placeholder 3">
            <a:extLst>
              <a:ext uri="{FF2B5EF4-FFF2-40B4-BE49-F238E27FC236}">
                <a16:creationId xmlns:a16="http://schemas.microsoft.com/office/drawing/2014/main" id="{4B5F99EF-82A4-4A49-AC09-176D0B7BA8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C509B0-4A48-4646-BDC0-0DAA32E850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DE393-DE9A-1347-9AC1-4DD0DC66D0FA}" type="slidenum">
              <a:rPr lang="en-US" smtClean="0"/>
              <a:t>‹#›</a:t>
            </a:fld>
            <a:endParaRPr lang="en-US"/>
          </a:p>
        </p:txBody>
      </p:sp>
    </p:spTree>
    <p:extLst>
      <p:ext uri="{BB962C8B-B14F-4D97-AF65-F5344CB8AC3E}">
        <p14:creationId xmlns:p14="http://schemas.microsoft.com/office/powerpoint/2010/main" val="227469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C1702-95CB-9844-8D09-057D2A545618}"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59CA0-3510-4F4C-A265-1E42EA50F47B}" type="slidenum">
              <a:rPr lang="en-US" smtClean="0"/>
              <a:t>‹#›</a:t>
            </a:fld>
            <a:endParaRPr lang="en-US"/>
          </a:p>
        </p:txBody>
      </p:sp>
    </p:spTree>
    <p:extLst>
      <p:ext uri="{BB962C8B-B14F-4D97-AF65-F5344CB8AC3E}">
        <p14:creationId xmlns:p14="http://schemas.microsoft.com/office/powerpoint/2010/main" val="69755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Polish_government_in_exil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DB59CA0-3510-4F4C-A265-1E42EA50F47B}" type="slidenum">
              <a:rPr lang="en-US" smtClean="0"/>
              <a:t>2</a:t>
            </a:fld>
            <a:endParaRPr lang="en-US"/>
          </a:p>
        </p:txBody>
      </p:sp>
    </p:spTree>
    <p:extLst>
      <p:ext uri="{BB962C8B-B14F-4D97-AF65-F5344CB8AC3E}">
        <p14:creationId xmlns:p14="http://schemas.microsoft.com/office/powerpoint/2010/main" val="55397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p:txBody>
          <a:bodyPr/>
          <a:lstStyle/>
          <a:p>
            <a:r>
              <a:rPr lang="en-GB" dirty="0"/>
              <a:t>As well as remembering and honouring big moments like the end of the war there have also been events to remember individual battles.</a:t>
            </a:r>
          </a:p>
          <a:p>
            <a:endParaRPr lang="en-GB" dirty="0"/>
          </a:p>
          <a:p>
            <a:r>
              <a:rPr lang="en-GB" dirty="0"/>
              <a:t>The </a:t>
            </a:r>
            <a:r>
              <a:rPr lang="en-GB" b="1" dirty="0"/>
              <a:t>Battle of Britain</a:t>
            </a:r>
            <a:r>
              <a:rPr lang="en-GB" dirty="0"/>
              <a:t> was a major air battle during the Second World War that took place in 1940. Germany wanted to invade Britain, so they launched a series of air attacks with hundreds of planes, hoping to destroy the British Royal Air Force (RAF) and break Britain’s defences. The RAF, using faster planes like the Spitfire, fought back fiercely, and after several months of intense fighting, Germany’s Luftwaffe (air force) was forced to retreat, making it a crucial victory for Britain and stopping a German invasion.</a:t>
            </a:r>
          </a:p>
          <a:p>
            <a:endParaRPr lang="en-GB" dirty="0"/>
          </a:p>
          <a:p>
            <a:r>
              <a:rPr lang="en-GB" dirty="0"/>
              <a:t>Here you see </a:t>
            </a:r>
            <a:r>
              <a:rPr lang="en-GB" b="0" i="0" dirty="0">
                <a:solidFill>
                  <a:srgbClr val="444444"/>
                </a:solidFill>
                <a:effectLst/>
              </a:rPr>
              <a:t>Lancasters of the 35 Bomber Squadron leading a fly past the Tower of London in commemoration of the Sixth Anniversary of the Battle of Britain in 1946.</a:t>
            </a:r>
          </a:p>
          <a:p>
            <a:endParaRPr lang="en-GB" dirty="0">
              <a:solidFill>
                <a:srgbClr val="444444"/>
              </a:solidFill>
            </a:endParaRPr>
          </a:p>
          <a:p>
            <a:r>
              <a:rPr lang="en-GB" b="1" dirty="0">
                <a:solidFill>
                  <a:srgbClr val="444444"/>
                </a:solidFill>
              </a:rPr>
              <a:t>Is there a significant moment, anniversary or event in your community's history that you recognise or celebrate every years?</a:t>
            </a:r>
          </a:p>
          <a:p>
            <a:endParaRPr lang="en-GB" b="1" dirty="0">
              <a:solidFill>
                <a:srgbClr val="444444"/>
              </a:solidFill>
            </a:endParaRPr>
          </a:p>
          <a:p>
            <a:r>
              <a:rPr lang="en-GB" b="1" dirty="0">
                <a:solidFill>
                  <a:srgbClr val="444444"/>
                </a:solidFill>
              </a:rPr>
              <a:t>How has this event changed over the years? Perhaps you could talk to older members of your wider school community to find out more.</a:t>
            </a:r>
          </a:p>
          <a:p>
            <a:endParaRPr lang="en-GB" b="1" dirty="0">
              <a:solidFill>
                <a:srgbClr val="444444"/>
              </a:solidFill>
            </a:endParaRPr>
          </a:p>
          <a:p>
            <a:endParaRPr lang="en-GB" b="1" dirty="0"/>
          </a:p>
        </p:txBody>
      </p:sp>
      <p:sp>
        <p:nvSpPr>
          <p:cNvPr id="4" name="Slide Number Placeholder 3"/>
          <p:cNvSpPr>
            <a:spLocks noGrp="1"/>
          </p:cNvSpPr>
          <p:nvPr>
            <p:ph type="sldNum" sz="quarter" idx="5"/>
          </p:nvPr>
        </p:nvSpPr>
        <p:spPr/>
        <p:txBody>
          <a:bodyPr/>
          <a:lstStyle/>
          <a:p>
            <a:fld id="{9DB59CA0-3510-4F4C-A265-1E42EA50F47B}" type="slidenum">
              <a:rPr lang="en-US" smtClean="0"/>
              <a:t>11</a:t>
            </a:fld>
            <a:endParaRPr lang="en-US"/>
          </a:p>
        </p:txBody>
      </p:sp>
    </p:spTree>
    <p:extLst>
      <p:ext uri="{BB962C8B-B14F-4D97-AF65-F5344CB8AC3E}">
        <p14:creationId xmlns:p14="http://schemas.microsoft.com/office/powerpoint/2010/main" val="1895845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000000"/>
                </a:solidFill>
                <a:effectLst/>
              </a:rPr>
              <a:t>The Tower re-opened to tourists in 1946, although the bomb damage from the Blitz was highly visible and yet to be cleared. </a:t>
            </a:r>
          </a:p>
          <a:p>
            <a:endParaRPr lang="en-GB" b="0" i="0">
              <a:solidFill>
                <a:srgbClr val="000000"/>
              </a:solidFill>
              <a:effectLst/>
            </a:endParaRPr>
          </a:p>
          <a:p>
            <a:r>
              <a:rPr lang="en-GB" b="1" i="0">
                <a:solidFill>
                  <a:srgbClr val="000000"/>
                </a:solidFill>
                <a:effectLst/>
              </a:rPr>
              <a:t>- What impact do you think seeing the bomb damage might have had on visitors?</a:t>
            </a:r>
          </a:p>
          <a:p>
            <a:pPr marL="628650" lvl="1" indent="-171450">
              <a:buFont typeface="Arial" panose="020B0604020202020204" pitchFamily="34" charset="0"/>
              <a:buChar char="•"/>
            </a:pPr>
            <a:r>
              <a:rPr lang="en-GB" b="0" i="1">
                <a:solidFill>
                  <a:srgbClr val="000000"/>
                </a:solidFill>
                <a:effectLst/>
              </a:rPr>
              <a:t>Emotional impact – people might have felt relieved, sad, scared</a:t>
            </a:r>
          </a:p>
          <a:p>
            <a:pPr marL="628650" lvl="1" indent="-171450">
              <a:buFont typeface="Arial" panose="020B0604020202020204" pitchFamily="34" charset="0"/>
              <a:buChar char="•"/>
            </a:pPr>
            <a:r>
              <a:rPr lang="en-GB" b="0" i="1">
                <a:solidFill>
                  <a:srgbClr val="000000"/>
                </a:solidFill>
                <a:effectLst/>
              </a:rPr>
              <a:t>Remind people of the risks they had faced </a:t>
            </a:r>
          </a:p>
          <a:p>
            <a:pPr marL="628650" lvl="1" indent="-171450">
              <a:buFont typeface="Arial" panose="020B0604020202020204" pitchFamily="34" charset="0"/>
              <a:buChar char="•"/>
            </a:pPr>
            <a:r>
              <a:rPr lang="en-GB" i="1">
                <a:solidFill>
                  <a:srgbClr val="000000"/>
                </a:solidFill>
              </a:rPr>
              <a:t>Remind people of what they might have lost</a:t>
            </a:r>
            <a:endParaRPr lang="en-GB" b="0" i="1">
              <a:solidFill>
                <a:srgbClr val="000000"/>
              </a:solidFill>
              <a:effectLst/>
            </a:endParaRPr>
          </a:p>
          <a:p>
            <a:endParaRPr lang="en-GB"/>
          </a:p>
        </p:txBody>
      </p:sp>
      <p:sp>
        <p:nvSpPr>
          <p:cNvPr id="4" name="Slide Number Placeholder 3"/>
          <p:cNvSpPr>
            <a:spLocks noGrp="1"/>
          </p:cNvSpPr>
          <p:nvPr>
            <p:ph type="sldNum" sz="quarter" idx="5"/>
          </p:nvPr>
        </p:nvSpPr>
        <p:spPr/>
        <p:txBody>
          <a:bodyPr/>
          <a:lstStyle/>
          <a:p>
            <a:fld id="{9DB59CA0-3510-4F4C-A265-1E42EA50F47B}" type="slidenum">
              <a:rPr lang="en-US" smtClean="0"/>
              <a:t>12</a:t>
            </a:fld>
            <a:endParaRPr lang="en-US"/>
          </a:p>
        </p:txBody>
      </p:sp>
    </p:spTree>
    <p:extLst>
      <p:ext uri="{BB962C8B-B14F-4D97-AF65-F5344CB8AC3E}">
        <p14:creationId xmlns:p14="http://schemas.microsoft.com/office/powerpoint/2010/main" val="119785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events develop their own symbols which helps us remember them. For example, the poppy </a:t>
            </a:r>
            <a:r>
              <a:rPr lang="en-GB" b="0" dirty="0"/>
              <a:t>is a symbol of both remembrance and hope and are worn in support of the armed forces community.</a:t>
            </a:r>
          </a:p>
          <a:p>
            <a:endParaRPr lang="en-GB" b="0" dirty="0"/>
          </a:p>
          <a:p>
            <a:r>
              <a:rPr lang="en-GB" b="1" dirty="0"/>
              <a:t>- What other symbols do we use to remember and honour people or express hope for the future?</a:t>
            </a:r>
          </a:p>
          <a:p>
            <a:pPr marL="171450" indent="-171450">
              <a:buFontTx/>
              <a:buChar char="-"/>
            </a:pPr>
            <a:r>
              <a:rPr lang="en-GB" b="0" i="1" dirty="0"/>
              <a:t>During COVID 19 we used the rainbow to honour the workers in the NHS</a:t>
            </a:r>
          </a:p>
          <a:p>
            <a:pPr marL="171450" indent="-171450">
              <a:buFontTx/>
              <a:buChar char="-"/>
            </a:pPr>
            <a:r>
              <a:rPr lang="en-GB" b="0" i="1" dirty="0"/>
              <a:t>We light candles to remember people we have lost</a:t>
            </a:r>
          </a:p>
          <a:p>
            <a:pPr marL="171450" indent="-171450">
              <a:buFontTx/>
              <a:buChar char="-"/>
            </a:pPr>
            <a:r>
              <a:rPr lang="en-GB" b="0" i="1" dirty="0"/>
              <a:t>A white dove is often a symbol of peace</a:t>
            </a:r>
          </a:p>
          <a:p>
            <a:endParaRPr lang="en-GB" b="0" dirty="0"/>
          </a:p>
          <a:p>
            <a:endParaRPr lang="en-GB" b="0" dirty="0"/>
          </a:p>
        </p:txBody>
      </p:sp>
      <p:sp>
        <p:nvSpPr>
          <p:cNvPr id="4" name="Slide Number Placeholder 3"/>
          <p:cNvSpPr>
            <a:spLocks noGrp="1"/>
          </p:cNvSpPr>
          <p:nvPr>
            <p:ph type="sldNum" sz="quarter" idx="5"/>
          </p:nvPr>
        </p:nvSpPr>
        <p:spPr/>
        <p:txBody>
          <a:bodyPr/>
          <a:lstStyle/>
          <a:p>
            <a:fld id="{9DB59CA0-3510-4F4C-A265-1E42EA50F47B}" type="slidenum">
              <a:rPr lang="en-US" smtClean="0"/>
              <a:t>13</a:t>
            </a:fld>
            <a:endParaRPr lang="en-US"/>
          </a:p>
        </p:txBody>
      </p:sp>
    </p:spTree>
    <p:extLst>
      <p:ext uri="{BB962C8B-B14F-4D97-AF65-F5344CB8AC3E}">
        <p14:creationId xmlns:p14="http://schemas.microsoft.com/office/powerpoint/2010/main" val="2434944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ptos" panose="020B0004020202020204" pitchFamily="34" charset="0"/>
                <a:ea typeface="Aptos" panose="020B0004020202020204" pitchFamily="34" charset="0"/>
                <a:cs typeface="Times New Roman" panose="02020603050405020304" pitchFamily="18" charset="0"/>
              </a:rPr>
              <a:t>Poppies became a symbol of remembrance after the First World War. The idea came from a poem called "In Flanders Fields," written by Lieutenant Colonel John McCrae, a Canadian doctor. He wrote about how red poppies grew among the graves of soldiers in Flanders, a region in Belgium where many battles took place. In 1921, an organisation called the Royal British Legion started selling poppies to raise money for war veterans, and it soon became a symbol of remembering those who died in the war.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Aptos" panose="020B00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1">
                <a:effectLst/>
                <a:latin typeface="Aptos" panose="020B0004020202020204" pitchFamily="34" charset="0"/>
                <a:cs typeface="Times New Roman" panose="02020603050405020304" pitchFamily="18" charset="0"/>
              </a:rPr>
              <a:t>Imagine you can step inside this poem – what can you hear? What can you see?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1">
              <a:latin typeface="Aptos" panose="020B0004020202020204" pitchFamily="34" charset="0"/>
              <a:cs typeface="Times New Roman" panose="02020603050405020304" pitchFamily="18" charset="0"/>
            </a:endParaRPr>
          </a:p>
          <a:p>
            <a:endParaRPr lang="en-GB"/>
          </a:p>
          <a:p>
            <a:endParaRPr lang="en-GB"/>
          </a:p>
        </p:txBody>
      </p:sp>
      <p:sp>
        <p:nvSpPr>
          <p:cNvPr id="4" name="Slide Number Placeholder 3"/>
          <p:cNvSpPr>
            <a:spLocks noGrp="1"/>
          </p:cNvSpPr>
          <p:nvPr>
            <p:ph type="sldNum" sz="quarter" idx="5"/>
          </p:nvPr>
        </p:nvSpPr>
        <p:spPr/>
        <p:txBody>
          <a:bodyPr/>
          <a:lstStyle/>
          <a:p>
            <a:fld id="{9DB59CA0-3510-4F4C-A265-1E42EA50F47B}" type="slidenum">
              <a:rPr lang="en-US" smtClean="0"/>
              <a:t>14</a:t>
            </a:fld>
            <a:endParaRPr lang="en-US"/>
          </a:p>
        </p:txBody>
      </p:sp>
    </p:spTree>
    <p:extLst>
      <p:ext uri="{BB962C8B-B14F-4D97-AF65-F5344CB8AC3E}">
        <p14:creationId xmlns:p14="http://schemas.microsoft.com/office/powerpoint/2010/main" val="3016767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kern="100" dirty="0">
                <a:effectLst/>
                <a:ea typeface="Aptos" panose="020B0004020202020204" pitchFamily="34" charset="0"/>
                <a:cs typeface="Times New Roman" panose="02020603050405020304" pitchFamily="18" charset="0"/>
              </a:rPr>
              <a:t>2025 marks the 80</a:t>
            </a:r>
            <a:r>
              <a:rPr lang="en-GB" kern="100" baseline="30000" dirty="0">
                <a:effectLst/>
                <a:ea typeface="Aptos" panose="020B0004020202020204" pitchFamily="34" charset="0"/>
                <a:cs typeface="Times New Roman" panose="02020603050405020304" pitchFamily="18" charset="0"/>
              </a:rPr>
              <a:t>th</a:t>
            </a:r>
            <a:r>
              <a:rPr lang="en-GB" kern="100" dirty="0">
                <a:effectLst/>
                <a:ea typeface="Aptos" panose="020B0004020202020204" pitchFamily="34" charset="0"/>
                <a:cs typeface="Times New Roman" panose="02020603050405020304" pitchFamily="18" charset="0"/>
              </a:rPr>
              <a:t> anniversary of the end of the Second World War.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kern="100" dirty="0">
              <a:effectLs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kern="100" dirty="0">
                <a:effectLst/>
                <a:ea typeface="Aptos" panose="020B0004020202020204" pitchFamily="34" charset="0"/>
                <a:cs typeface="Times New Roman" panose="02020603050405020304" pitchFamily="18" charset="0"/>
              </a:rPr>
              <a:t>In 2025 </a:t>
            </a:r>
            <a:r>
              <a:rPr lang="en-GB" kern="100" dirty="0">
                <a:ea typeface="Aptos" panose="020B0004020202020204" pitchFamily="34" charset="0"/>
                <a:cs typeface="Times New Roman" panose="02020603050405020304" pitchFamily="18" charset="0"/>
              </a:rPr>
              <a:t>The Tower of London has a display of ceramic poppies, on loan from the Imperial War Museum, that were a small part of a big art installation in 2014. This display invites people to remember all of those who were, and still are, affected by the impact of </a:t>
            </a:r>
            <a:r>
              <a:rPr lang="en-GB" kern="100">
                <a:ea typeface="Aptos" panose="020B0004020202020204" pitchFamily="34" charset="0"/>
                <a:cs typeface="Times New Roman" panose="02020603050405020304" pitchFamily="18" charset="0"/>
              </a:rPr>
              <a:t>war.</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kern="100" dirty="0">
              <a:ea typeface="Aptos" panose="020B0004020202020204" pitchFamily="34" charset="0"/>
              <a:cs typeface="Times New Roman" panose="02020603050405020304" pitchFamily="18" charset="0"/>
            </a:endParaRPr>
          </a:p>
          <a:p>
            <a:pPr marL="171450" marR="0" lvl="0" indent="-171450" algn="l" defTabSz="914400" rtl="0" eaLnBrk="1" fontAlgn="auto" latinLnBrk="0" hangingPunct="1">
              <a:lnSpc>
                <a:spcPct val="115000"/>
              </a:lnSpc>
              <a:spcBef>
                <a:spcPts val="0"/>
              </a:spcBef>
              <a:spcAft>
                <a:spcPts val="800"/>
              </a:spcAft>
              <a:buClrTx/>
              <a:buSzTx/>
              <a:buFontTx/>
              <a:buChar char="-"/>
              <a:tabLst/>
              <a:defRPr/>
            </a:pPr>
            <a:r>
              <a:rPr lang="en-GB" b="1" kern="100" dirty="0">
                <a:effectLst/>
                <a:ea typeface="Aptos" panose="020B0004020202020204" pitchFamily="34" charset="0"/>
                <a:cs typeface="Times New Roman" panose="02020603050405020304" pitchFamily="18" charset="0"/>
              </a:rPr>
              <a:t>What is significant about the 80th anniversary of the end of the Second World War? </a:t>
            </a:r>
          </a:p>
          <a:p>
            <a:pPr marL="171450" lvl="1" indent="-171450">
              <a:spcAft>
                <a:spcPts val="800"/>
              </a:spcAft>
              <a:buFontTx/>
              <a:buChar char="-"/>
              <a:defRPr/>
            </a:pPr>
            <a:r>
              <a:rPr lang="en-GB" i="1" dirty="0"/>
              <a:t>It’s the last significant anniversary marking the end of the Second World War where we have living veterans</a:t>
            </a:r>
          </a:p>
          <a:p>
            <a:pPr marL="171450" lvl="1" indent="-171450">
              <a:spcAft>
                <a:spcPts val="800"/>
              </a:spcAft>
              <a:buFontTx/>
              <a:buChar char="-"/>
              <a:defRPr/>
            </a:pPr>
            <a:r>
              <a:rPr lang="en-GB" i="1" dirty="0"/>
              <a:t>It’s the last significant anniversary marking the end of the Second World War where we have people in our communities who were alive during the Second World War.</a:t>
            </a:r>
          </a:p>
          <a:p>
            <a:pPr marL="171450" lvl="1" indent="-171450">
              <a:spcAft>
                <a:spcPts val="800"/>
              </a:spcAft>
              <a:buFontTx/>
              <a:buChar char="-"/>
              <a:defRPr/>
            </a:pPr>
            <a:r>
              <a:rPr lang="en-GB" b="1" dirty="0"/>
              <a:t>How do you like to remember?</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kern="100" dirty="0">
              <a:effectLst/>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B59CA0-3510-4F4C-A265-1E42EA50F47B}" type="slidenum">
              <a:rPr lang="en-US" smtClean="0"/>
              <a:t>15</a:t>
            </a:fld>
            <a:endParaRPr lang="en-US"/>
          </a:p>
        </p:txBody>
      </p:sp>
    </p:spTree>
    <p:extLst>
      <p:ext uri="{BB962C8B-B14F-4D97-AF65-F5344CB8AC3E}">
        <p14:creationId xmlns:p14="http://schemas.microsoft.com/office/powerpoint/2010/main" val="322144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Todays session is about thinking about why it’s important that we commemorate and remember significant moments from the past today and looking at how significant moments from the Second World War have been remembered.</a:t>
            </a:r>
          </a:p>
          <a:p>
            <a:endParaRPr lang="en-GB" dirty="0"/>
          </a:p>
        </p:txBody>
      </p:sp>
      <p:sp>
        <p:nvSpPr>
          <p:cNvPr id="4" name="Slide Number Placeholder 3"/>
          <p:cNvSpPr>
            <a:spLocks noGrp="1"/>
          </p:cNvSpPr>
          <p:nvPr>
            <p:ph type="sldNum" sz="quarter" idx="5"/>
          </p:nvPr>
        </p:nvSpPr>
        <p:spPr/>
        <p:txBody>
          <a:bodyPr/>
          <a:lstStyle/>
          <a:p>
            <a:fld id="{9DB59CA0-3510-4F4C-A265-1E42EA50F47B}" type="slidenum">
              <a:rPr lang="en-US" smtClean="0"/>
              <a:t>3</a:t>
            </a:fld>
            <a:endParaRPr lang="en-US"/>
          </a:p>
        </p:txBody>
      </p:sp>
    </p:spTree>
    <p:extLst>
      <p:ext uri="{BB962C8B-B14F-4D97-AF65-F5344CB8AC3E}">
        <p14:creationId xmlns:p14="http://schemas.microsoft.com/office/powerpoint/2010/main" val="3657294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2938" y="352425"/>
            <a:ext cx="5486400" cy="3086100"/>
          </a:xfrm>
        </p:spPr>
      </p:sp>
      <p:sp>
        <p:nvSpPr>
          <p:cNvPr id="3" name="Notes Placeholder 2"/>
          <p:cNvSpPr>
            <a:spLocks noGrp="1"/>
          </p:cNvSpPr>
          <p:nvPr>
            <p:ph type="body" idx="1"/>
          </p:nvPr>
        </p:nvSpPr>
        <p:spPr>
          <a:xfrm>
            <a:off x="685800" y="3620530"/>
            <a:ext cx="5486400" cy="4380470"/>
          </a:xfrm>
        </p:spPr>
        <p:txBody>
          <a:bodyPr/>
          <a:lstStyle/>
          <a:p>
            <a:r>
              <a:rPr lang="en-GB" b="1" dirty="0"/>
              <a:t>- Every year in November poppies appear in newsagents and train stations and outside supermarkets but what do they represent?</a:t>
            </a:r>
          </a:p>
          <a:p>
            <a:endParaRPr lang="en-GB" b="1" dirty="0"/>
          </a:p>
          <a:p>
            <a:r>
              <a:rPr lang="en-GB" dirty="0"/>
              <a:t>Poppies are seen in November to mark Armistice Day – a day of remembrance when we remember all those who have been impacted and continue to be impacted by war.</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DB59CA0-3510-4F4C-A265-1E42EA50F47B}" type="slidenum">
              <a:rPr lang="en-US" smtClean="0"/>
              <a:t>4</a:t>
            </a:fld>
            <a:endParaRPr lang="en-US"/>
          </a:p>
        </p:txBody>
      </p:sp>
    </p:spTree>
    <p:extLst>
      <p:ext uri="{BB962C8B-B14F-4D97-AF65-F5344CB8AC3E}">
        <p14:creationId xmlns:p14="http://schemas.microsoft.com/office/powerpoint/2010/main" val="2776592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0022"/>
            <a:ext cx="5486400" cy="4120978"/>
          </a:xfrm>
        </p:spPr>
        <p:txBody>
          <a:bodyPr/>
          <a:lstStyle/>
          <a:p>
            <a:r>
              <a:rPr lang="en-GB" dirty="0"/>
              <a:t>- </a:t>
            </a:r>
            <a:r>
              <a:rPr lang="en-GB" b="1" dirty="0"/>
              <a:t>What is Remembrance?</a:t>
            </a:r>
            <a:endParaRPr lang="en-GB" dirty="0"/>
          </a:p>
          <a:p>
            <a:r>
              <a:rPr lang="en-GB" dirty="0"/>
              <a:t>Remembrance is the act of remembering important people, events, or moments from the past, like the soldiers who fought in Second World War and the communities that were impacted, and other significant events in history. It's about honouring individual sacrifices and achievements and remembering what happened so we can learn from history to help create a better future.</a:t>
            </a:r>
          </a:p>
          <a:p>
            <a:endParaRPr lang="en-GB" b="1" dirty="0"/>
          </a:p>
          <a:p>
            <a:pPr algn="l" rtl="0" fontAlgn="base"/>
            <a:r>
              <a:rPr lang="en-GB" dirty="0"/>
              <a:t>Reflection and remembrance can be personal and private or collective, such as the large scale displays at the Tower of London.</a:t>
            </a:r>
          </a:p>
          <a:p>
            <a:pPr algn="l" rtl="0" fontAlgn="base"/>
            <a:endParaRPr lang="en-GB" dirty="0"/>
          </a:p>
          <a:p>
            <a:pPr marL="171450" indent="-171450" algn="l" rtl="0" fontAlgn="base">
              <a:buFontTx/>
              <a:buChar char="-"/>
            </a:pPr>
            <a:r>
              <a:rPr lang="en-GB" b="1" dirty="0"/>
              <a:t>How else can we remember significant events?</a:t>
            </a:r>
          </a:p>
          <a:p>
            <a:endParaRPr lang="en-GB" b="1" dirty="0"/>
          </a:p>
          <a:p>
            <a:pPr marL="171450" indent="-171450">
              <a:buFontTx/>
              <a:buChar char="-"/>
            </a:pPr>
            <a:r>
              <a:rPr lang="en-GB" b="1" dirty="0"/>
              <a:t>What are some of the ways that your community remembers significant moments or people?</a:t>
            </a:r>
          </a:p>
          <a:p>
            <a:pPr marL="628650" lvl="1" indent="-171450">
              <a:buFont typeface="Arial" panose="020B0604020202020204" pitchFamily="34" charset="0"/>
              <a:buChar char="•"/>
            </a:pPr>
            <a:r>
              <a:rPr lang="en-GB" i="1" dirty="0"/>
              <a:t>Monuments/memorials</a:t>
            </a:r>
          </a:p>
          <a:p>
            <a:pPr marL="628650" lvl="1" indent="-171450">
              <a:buFont typeface="Arial" panose="020B0604020202020204" pitchFamily="34" charset="0"/>
              <a:buChar char="•"/>
            </a:pPr>
            <a:r>
              <a:rPr lang="en-GB" i="1" dirty="0"/>
              <a:t>Plaques</a:t>
            </a:r>
          </a:p>
          <a:p>
            <a:pPr marL="628650" lvl="1" indent="-171450">
              <a:buFont typeface="Arial" panose="020B0604020202020204" pitchFamily="34" charset="0"/>
              <a:buChar char="•"/>
            </a:pPr>
            <a:r>
              <a:rPr lang="en-GB" i="1" dirty="0"/>
              <a:t>Road names</a:t>
            </a:r>
          </a:p>
          <a:p>
            <a:pPr marL="628650" lvl="1" indent="-171450">
              <a:buFont typeface="Arial" panose="020B0604020202020204" pitchFamily="34" charset="0"/>
              <a:buChar char="•"/>
            </a:pPr>
            <a:r>
              <a:rPr lang="en-GB" i="1" dirty="0"/>
              <a:t>Events</a:t>
            </a:r>
          </a:p>
          <a:p>
            <a:pPr lvl="1"/>
            <a:endParaRPr lang="en-GB" i="1" dirty="0"/>
          </a:p>
          <a:p>
            <a:r>
              <a:rPr lang="en-GB" dirty="0"/>
              <a:t>A memorial is a special place,  or an object, or piece of art created that helps us remember and honour someone or something important. It could be a statue, a plaque, a garden, or even a painting, poem or sculpture.</a:t>
            </a:r>
          </a:p>
          <a:p>
            <a:endParaRPr lang="en-GB" dirty="0"/>
          </a:p>
          <a:p>
            <a:r>
              <a:rPr lang="en-GB" b="1" i="1" dirty="0">
                <a:solidFill>
                  <a:schemeClr val="accent6">
                    <a:lumMod val="75000"/>
                  </a:schemeClr>
                </a:solidFill>
              </a:rPr>
              <a:t>Teachers Note:</a:t>
            </a:r>
          </a:p>
          <a:p>
            <a:r>
              <a:rPr lang="en-GB" b="1" i="1" dirty="0">
                <a:solidFill>
                  <a:schemeClr val="accent6">
                    <a:lumMod val="75000"/>
                  </a:schemeClr>
                </a:solidFill>
              </a:rPr>
              <a:t>Here you might like to insert a slide with a picture of an event, monument, memorial, road name or plaque near your school</a:t>
            </a:r>
          </a:p>
          <a:p>
            <a:pPr algn="l" rtl="0" fontAlgn="base"/>
            <a:endParaRPr lang="en-GB" b="1" dirty="0"/>
          </a:p>
          <a:p>
            <a:endParaRPr lang="en-GB" b="1" i="1" dirty="0">
              <a:solidFill>
                <a:schemeClr val="accent6">
                  <a:lumMod val="75000"/>
                </a:schemeClr>
              </a:solidFill>
            </a:endParaRPr>
          </a:p>
        </p:txBody>
      </p:sp>
      <p:sp>
        <p:nvSpPr>
          <p:cNvPr id="4" name="Slide Number Placeholder 3"/>
          <p:cNvSpPr>
            <a:spLocks noGrp="1"/>
          </p:cNvSpPr>
          <p:nvPr>
            <p:ph type="sldNum" sz="quarter" idx="5"/>
          </p:nvPr>
        </p:nvSpPr>
        <p:spPr/>
        <p:txBody>
          <a:bodyPr/>
          <a:lstStyle/>
          <a:p>
            <a:fld id="{9DB59CA0-3510-4F4C-A265-1E42EA50F47B}" type="slidenum">
              <a:rPr lang="en-US" smtClean="0"/>
              <a:t>5</a:t>
            </a:fld>
            <a:endParaRPr lang="en-US" dirty="0"/>
          </a:p>
        </p:txBody>
      </p:sp>
    </p:spTree>
    <p:extLst>
      <p:ext uri="{BB962C8B-B14F-4D97-AF65-F5344CB8AC3E}">
        <p14:creationId xmlns:p14="http://schemas.microsoft.com/office/powerpoint/2010/main" val="321857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7038"/>
            <a:ext cx="5486400" cy="3086100"/>
          </a:xfrm>
        </p:spPr>
      </p:sp>
      <p:sp>
        <p:nvSpPr>
          <p:cNvPr id="3" name="Notes Placeholder 2"/>
          <p:cNvSpPr>
            <a:spLocks noGrp="1"/>
          </p:cNvSpPr>
          <p:nvPr>
            <p:ph type="body" idx="1"/>
          </p:nvPr>
        </p:nvSpPr>
        <p:spPr>
          <a:xfrm>
            <a:off x="685800" y="3513138"/>
            <a:ext cx="5486400" cy="4487862"/>
          </a:xfrm>
        </p:spPr>
        <p:txBody>
          <a:bodyPr/>
          <a:lstStyle/>
          <a:p>
            <a:pPr algn="l"/>
            <a:r>
              <a:rPr lang="en-GB" b="0" i="0" dirty="0">
                <a:solidFill>
                  <a:srgbClr val="000000"/>
                </a:solidFill>
                <a:effectLst/>
              </a:rPr>
              <a:t>The Tower of London has been guarded by the Yeoman Warders since Tudor Times. By tradition, only 422 people have ever held the role of Yeoman Warder at the Tower of London. </a:t>
            </a:r>
            <a:r>
              <a:rPr lang="en-GB" dirty="0">
                <a:solidFill>
                  <a:srgbClr val="000000"/>
                </a:solidFill>
              </a:rPr>
              <a:t>Today’s Yeoman Warders need to have at least 22 years’ military service, they need to have reached a certain rank within their service and to have been awarded the long service and good conduct medal.</a:t>
            </a:r>
          </a:p>
          <a:p>
            <a:pPr algn="l"/>
            <a:endParaRPr lang="en-GB" dirty="0">
              <a:solidFill>
                <a:srgbClr val="000000"/>
              </a:solidFill>
            </a:endParaRPr>
          </a:p>
          <a:p>
            <a:pPr algn="l"/>
            <a:r>
              <a:rPr lang="en-GB" dirty="0">
                <a:solidFill>
                  <a:srgbClr val="000000"/>
                </a:solidFill>
              </a:rPr>
              <a:t>The tower is also the home of a Royal Fusilier TA Regiment and continues to be the Regimental Headquarters.</a:t>
            </a:r>
          </a:p>
          <a:p>
            <a:pPr algn="l"/>
            <a:endParaRPr lang="en-GB"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rPr>
              <a:t>The Tower of London has almost three million visitors.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Why do you think we it’s important that we tell stories from the past?</a:t>
            </a:r>
          </a:p>
          <a:p>
            <a:pPr marL="628650" lvl="1" indent="-171450">
              <a:buFont typeface="Arial" panose="020B0604020202020204" pitchFamily="34" charset="0"/>
              <a:buChar char="•"/>
            </a:pPr>
            <a:r>
              <a:rPr lang="en-GB" i="1" dirty="0"/>
              <a:t>So we don’t forget things that have happened</a:t>
            </a:r>
          </a:p>
          <a:p>
            <a:pPr marL="628650" lvl="1" indent="-171450">
              <a:buFont typeface="Arial" panose="020B0604020202020204" pitchFamily="34" charset="0"/>
              <a:buChar char="•"/>
            </a:pPr>
            <a:r>
              <a:rPr lang="en-GB" i="1" dirty="0"/>
              <a:t>Because it’s fun to hear about people and events from the past</a:t>
            </a:r>
          </a:p>
          <a:p>
            <a:pPr marL="628650" lvl="1" indent="-171450">
              <a:buFont typeface="Arial" panose="020B0604020202020204" pitchFamily="34" charset="0"/>
              <a:buChar char="•"/>
            </a:pPr>
            <a:r>
              <a:rPr lang="en-GB" i="1" dirty="0"/>
              <a:t>Because we can see how much things have changed</a:t>
            </a:r>
          </a:p>
          <a:p>
            <a:pPr marL="628650" lvl="1" indent="-171450">
              <a:buFont typeface="Arial" panose="020B0604020202020204" pitchFamily="34" charset="0"/>
              <a:buChar char="•"/>
            </a:pPr>
            <a:r>
              <a:rPr lang="en-GB" i="1" dirty="0"/>
              <a:t>It reminds that people were brave and did important things</a:t>
            </a:r>
          </a:p>
          <a:p>
            <a:endParaRPr lang="en-GB" dirty="0"/>
          </a:p>
          <a:p>
            <a:r>
              <a:rPr lang="en-GB" dirty="0"/>
              <a:t>By highlighting stories from the past at The Tower of London we:</a:t>
            </a:r>
          </a:p>
          <a:p>
            <a:pPr marL="171450" indent="-171450">
              <a:buFontTx/>
              <a:buChar char="-"/>
            </a:pPr>
            <a:r>
              <a:rPr lang="en-GB" dirty="0"/>
              <a:t>keep history alive</a:t>
            </a:r>
          </a:p>
          <a:p>
            <a:pPr marL="171450" indent="-171450">
              <a:buFontTx/>
              <a:buChar char="-"/>
            </a:pPr>
            <a:r>
              <a:rPr lang="en-GB" dirty="0"/>
              <a:t>ensure that we can remember and learn from the past </a:t>
            </a:r>
          </a:p>
          <a:p>
            <a:pPr marL="171450" indent="-171450">
              <a:buFontTx/>
              <a:buChar char="-"/>
            </a:pPr>
            <a:r>
              <a:rPr lang="en-GB" dirty="0"/>
              <a:t>help people understand their roots</a:t>
            </a:r>
          </a:p>
          <a:p>
            <a:pPr marL="171450" indent="-171450">
              <a:buFontTx/>
              <a:buChar char="-"/>
            </a:pPr>
            <a:r>
              <a:rPr lang="en-GB" dirty="0"/>
              <a:t>can honour people from the past and recognise the impact they’ve had on our lives today</a:t>
            </a:r>
          </a:p>
          <a:p>
            <a:pPr marL="171450" indent="-171450">
              <a:buFontTx/>
              <a:buChar char="-"/>
            </a:pPr>
            <a:r>
              <a:rPr lang="en-GB" dirty="0"/>
              <a:t>Build connections - Learning about history helps us connect with others, whether it's understanding how different countries shaped the world or sharing stories from our own families. It brings us together to appreciate the diversity and shared experiences of humanity.</a:t>
            </a:r>
          </a:p>
          <a:p>
            <a:pPr marL="171450" indent="-171450">
              <a:buFontTx/>
              <a:buChar char="-"/>
            </a:pPr>
            <a:endParaRPr lang="en-GB" dirty="0"/>
          </a:p>
          <a:p>
            <a:r>
              <a:rPr lang="en-GB" dirty="0"/>
              <a:t>As a site that has existed for over 1000 years the Tower of London has been part of many significant moments in history.</a:t>
            </a:r>
          </a:p>
          <a:p>
            <a:pPr algn="l"/>
            <a:endParaRPr lang="en-GB" dirty="0">
              <a:solidFill>
                <a:srgbClr val="000000"/>
              </a:solidFill>
            </a:endParaRPr>
          </a:p>
          <a:p>
            <a:pPr algn="l"/>
            <a:endParaRPr lang="en-GB" b="0" i="0" dirty="0">
              <a:solidFill>
                <a:srgbClr val="000000"/>
              </a:solidFill>
              <a:effectLst/>
            </a:endParaRPr>
          </a:p>
        </p:txBody>
      </p:sp>
      <p:sp>
        <p:nvSpPr>
          <p:cNvPr id="4" name="Slide Number Placeholder 3"/>
          <p:cNvSpPr>
            <a:spLocks noGrp="1"/>
          </p:cNvSpPr>
          <p:nvPr>
            <p:ph type="sldNum" sz="quarter" idx="5"/>
          </p:nvPr>
        </p:nvSpPr>
        <p:spPr/>
        <p:txBody>
          <a:bodyPr/>
          <a:lstStyle/>
          <a:p>
            <a:fld id="{9DB59CA0-3510-4F4C-A265-1E42EA50F47B}" type="slidenum">
              <a:rPr lang="en-US" smtClean="0"/>
              <a:t>6</a:t>
            </a:fld>
            <a:endParaRPr lang="en-US" dirty="0"/>
          </a:p>
        </p:txBody>
      </p:sp>
    </p:spTree>
    <p:extLst>
      <p:ext uri="{BB962C8B-B14F-4D97-AF65-F5344CB8AC3E}">
        <p14:creationId xmlns:p14="http://schemas.microsoft.com/office/powerpoint/2010/main" val="452204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solidFill>
                  <a:srgbClr val="000000"/>
                </a:solidFill>
              </a:rPr>
              <a:t>During the Second World War the tower was home to the Yeoman Warders and their families, high profile prisoners and soldiers who were stationed at the Tower.</a:t>
            </a:r>
          </a:p>
          <a:p>
            <a:pPr algn="l"/>
            <a:endParaRPr lang="en-GB" b="0" i="0" dirty="0">
              <a:solidFill>
                <a:srgbClr val="000000"/>
              </a:solidFill>
              <a:effectLst/>
            </a:endParaRPr>
          </a:p>
          <a:p>
            <a:pPr algn="l"/>
            <a:r>
              <a:rPr lang="en-GB" dirty="0">
                <a:solidFill>
                  <a:srgbClr val="000000"/>
                </a:solidFill>
              </a:rPr>
              <a:t>Tower Hamlets and East London were heavily bombed during the Second World War and the Tower of London was hit several times. This video shows some of the bomb damage at the Tower.</a:t>
            </a:r>
            <a:endParaRPr lang="en-GB" b="0" i="0" dirty="0">
              <a:solidFill>
                <a:srgbClr val="000000"/>
              </a:solidFill>
              <a:effectLst/>
            </a:endParaRPr>
          </a:p>
          <a:p>
            <a:pPr algn="l"/>
            <a:endParaRPr lang="en-GB" dirty="0">
              <a:solidFill>
                <a:srgbClr val="000000"/>
              </a:solidFill>
            </a:endParaRPr>
          </a:p>
          <a:p>
            <a:pPr algn="l"/>
            <a:r>
              <a:rPr lang="en-GB" b="1" i="0" dirty="0">
                <a:solidFill>
                  <a:srgbClr val="000000"/>
                </a:solidFill>
                <a:effectLst/>
              </a:rPr>
              <a:t>What was the impact of the Second World War on your community?</a:t>
            </a:r>
          </a:p>
          <a:p>
            <a:pPr marL="171450" indent="-171450" algn="l">
              <a:buFont typeface="Arial" panose="020B0604020202020204" pitchFamily="34" charset="0"/>
              <a:buChar char="•"/>
            </a:pPr>
            <a:r>
              <a:rPr lang="en-GB" b="1" dirty="0">
                <a:solidFill>
                  <a:srgbClr val="000000"/>
                </a:solidFill>
              </a:rPr>
              <a:t>Who was living in your community at that time?</a:t>
            </a:r>
          </a:p>
          <a:p>
            <a:pPr marL="171450" indent="-171450" algn="l">
              <a:buFont typeface="Arial" panose="020B0604020202020204" pitchFamily="34" charset="0"/>
              <a:buChar char="•"/>
            </a:pPr>
            <a:r>
              <a:rPr lang="en-GB" b="1" dirty="0">
                <a:solidFill>
                  <a:srgbClr val="000000"/>
                </a:solidFill>
              </a:rPr>
              <a:t>How did people stay safe?</a:t>
            </a:r>
          </a:p>
          <a:p>
            <a:pPr marL="171450" indent="-171450" algn="l">
              <a:buFont typeface="Arial" panose="020B0604020202020204" pitchFamily="34" charset="0"/>
              <a:buChar char="•"/>
            </a:pPr>
            <a:r>
              <a:rPr lang="en-GB" b="1" i="0" dirty="0">
                <a:solidFill>
                  <a:srgbClr val="000000"/>
                </a:solidFill>
                <a:effectLst/>
              </a:rPr>
              <a:t>Is there any lasting damage you can still see today?</a:t>
            </a:r>
          </a:p>
          <a:p>
            <a:pPr algn="l"/>
            <a:endParaRPr lang="en-GB" b="1" i="0" dirty="0">
              <a:solidFill>
                <a:srgbClr val="000000"/>
              </a:solidFill>
              <a:effectLst/>
            </a:endParaRPr>
          </a:p>
          <a:p>
            <a:pPr algn="l"/>
            <a:r>
              <a:rPr lang="en-GB" b="1" i="1" dirty="0">
                <a:solidFill>
                  <a:schemeClr val="accent6">
                    <a:lumMod val="75000"/>
                  </a:schemeClr>
                </a:solidFill>
              </a:rPr>
              <a:t>Teachers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This slide is an opportunity for you to include images and questions relating to the impact of World War II on your local area.</a:t>
            </a:r>
            <a:endParaRPr lang="en-GB" b="1" i="1" dirty="0">
              <a:solidFill>
                <a:schemeClr val="accent6">
                  <a:lumMod val="75000"/>
                </a:schemeClr>
              </a:solidFill>
            </a:endParaRPr>
          </a:p>
          <a:p>
            <a:pPr algn="l"/>
            <a:r>
              <a:rPr lang="en-GB" b="1" i="1" dirty="0">
                <a:solidFill>
                  <a:schemeClr val="accent6">
                    <a:lumMod val="75000"/>
                  </a:schemeClr>
                </a:solidFill>
                <a:effectLst/>
              </a:rPr>
              <a:t>You might to add in your own images here </a:t>
            </a:r>
            <a:r>
              <a:rPr lang="en-GB" b="1" i="1" dirty="0">
                <a:solidFill>
                  <a:schemeClr val="accent6">
                    <a:lumMod val="75000"/>
                  </a:schemeClr>
                </a:solidFill>
              </a:rPr>
              <a:t>that show the impact of the Second World War on your local area. You could:</a:t>
            </a:r>
            <a:endParaRPr lang="en-GB" b="1" i="1" dirty="0">
              <a:solidFill>
                <a:schemeClr val="accent6">
                  <a:lumMod val="75000"/>
                </a:schemeClr>
              </a:solidFill>
              <a:effectLst/>
            </a:endParaRPr>
          </a:p>
          <a:p>
            <a:pPr marL="171450" indent="-171450" algn="l">
              <a:buFont typeface="Arial" panose="020B0604020202020204" pitchFamily="34" charset="0"/>
              <a:buChar char="•"/>
            </a:pPr>
            <a:r>
              <a:rPr lang="en-GB" b="1" i="1" dirty="0">
                <a:solidFill>
                  <a:schemeClr val="accent6">
                    <a:lumMod val="75000"/>
                  </a:schemeClr>
                </a:solidFill>
                <a:effectLst/>
              </a:rPr>
              <a:t>Include images of VE Day celebrations in your local town or city</a:t>
            </a:r>
          </a:p>
          <a:p>
            <a:pPr marL="171450" indent="-171450" algn="l">
              <a:buFont typeface="Arial" panose="020B0604020202020204" pitchFamily="34" charset="0"/>
              <a:buChar char="•"/>
            </a:pPr>
            <a:r>
              <a:rPr lang="en-GB" b="1" i="1" dirty="0">
                <a:solidFill>
                  <a:schemeClr val="accent6">
                    <a:lumMod val="75000"/>
                  </a:schemeClr>
                </a:solidFill>
                <a:effectLst/>
              </a:rPr>
              <a:t>Highlight historical figures in your community who played an important role in the Second World War</a:t>
            </a:r>
          </a:p>
          <a:p>
            <a:pPr marL="171450" indent="-171450" algn="l">
              <a:buFont typeface="Arial" panose="020B0604020202020204" pitchFamily="34" charset="0"/>
              <a:buChar char="•"/>
            </a:pPr>
            <a:r>
              <a:rPr lang="en-GB" b="1" i="1" dirty="0">
                <a:solidFill>
                  <a:schemeClr val="accent6">
                    <a:lumMod val="75000"/>
                  </a:schemeClr>
                </a:solidFill>
                <a:effectLst/>
              </a:rPr>
              <a:t>Show some of the impact the war had on your local community</a:t>
            </a:r>
          </a:p>
          <a:p>
            <a:pPr algn="l"/>
            <a:endParaRPr lang="en-GB" b="1" i="0" dirty="0">
              <a:solidFill>
                <a:srgbClr val="000000"/>
              </a:solidFill>
              <a:effectLst/>
            </a:endParaRPr>
          </a:p>
          <a:p>
            <a:pPr algn="l"/>
            <a:endParaRPr lang="en-GB" b="0" i="0" dirty="0">
              <a:solidFill>
                <a:srgbClr val="000000"/>
              </a:solidFill>
              <a:effectLst/>
            </a:endParaRPr>
          </a:p>
        </p:txBody>
      </p:sp>
      <p:sp>
        <p:nvSpPr>
          <p:cNvPr id="4" name="Slide Number Placeholder 3"/>
          <p:cNvSpPr>
            <a:spLocks noGrp="1"/>
          </p:cNvSpPr>
          <p:nvPr>
            <p:ph type="sldNum" sz="quarter" idx="5"/>
          </p:nvPr>
        </p:nvSpPr>
        <p:spPr/>
        <p:txBody>
          <a:bodyPr/>
          <a:lstStyle/>
          <a:p>
            <a:fld id="{9DB59CA0-3510-4F4C-A265-1E42EA50F47B}" type="slidenum">
              <a:rPr lang="en-US" smtClean="0"/>
              <a:t>7</a:t>
            </a:fld>
            <a:endParaRPr lang="en-US"/>
          </a:p>
        </p:txBody>
      </p:sp>
    </p:spTree>
    <p:extLst>
      <p:ext uri="{BB962C8B-B14F-4D97-AF65-F5344CB8AC3E}">
        <p14:creationId xmlns:p14="http://schemas.microsoft.com/office/powerpoint/2010/main" val="253879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98475"/>
            <a:ext cx="5486400" cy="3086100"/>
          </a:xfrm>
        </p:spPr>
      </p:sp>
      <p:sp>
        <p:nvSpPr>
          <p:cNvPr id="3" name="Notes Placeholder 2"/>
          <p:cNvSpPr>
            <a:spLocks noGrp="1"/>
          </p:cNvSpPr>
          <p:nvPr>
            <p:ph type="body" idx="1"/>
          </p:nvPr>
        </p:nvSpPr>
        <p:spPr>
          <a:xfrm>
            <a:off x="685800" y="3721994"/>
            <a:ext cx="5486400" cy="4739426"/>
          </a:xfrm>
        </p:spPr>
        <p:txBody>
          <a:bodyPr/>
          <a:lstStyle/>
          <a:p>
            <a:r>
              <a:rPr lang="en-GB" dirty="0"/>
              <a:t>This photograph shows people gathering in Piccadilly Circus in London to celebrate the end of the Second World War</a:t>
            </a:r>
          </a:p>
          <a:p>
            <a:pPr marL="171450" indent="-171450">
              <a:buFontTx/>
              <a:buChar char="-"/>
            </a:pPr>
            <a:r>
              <a:rPr lang="en-GB" b="1" dirty="0"/>
              <a:t>How do you think it felt to be part of the crowd after almost 6 years of war?</a:t>
            </a:r>
          </a:p>
          <a:p>
            <a:endParaRPr lang="en-GB" dirty="0"/>
          </a:p>
          <a:p>
            <a:r>
              <a:rPr lang="en-GB" dirty="0"/>
              <a:t>VE Day stands for </a:t>
            </a:r>
            <a:r>
              <a:rPr lang="en-GB" b="1" dirty="0"/>
              <a:t>Victory in Europe Day</a:t>
            </a:r>
            <a:r>
              <a:rPr lang="en-GB" dirty="0"/>
              <a:t>. It happened on </a:t>
            </a:r>
            <a:r>
              <a:rPr lang="en-GB" b="1" dirty="0"/>
              <a:t>May 8, 1945 </a:t>
            </a:r>
            <a:r>
              <a:rPr lang="en-GB" b="0" dirty="0"/>
              <a:t>and it </a:t>
            </a:r>
            <a:r>
              <a:rPr lang="en-GB" dirty="0"/>
              <a:t>marked the end of the Second World War in Europe. The war had been going on for almost 6 years, and it had been a really difficult time for people as bombs were dropped on towns, families were separated, young men and women supported the war effort and food was rationed</a:t>
            </a:r>
          </a:p>
          <a:p>
            <a:endParaRPr lang="en-GB" dirty="0"/>
          </a:p>
          <a:p>
            <a:r>
              <a:rPr lang="en-GB" dirty="0"/>
              <a:t>There were lots of celebrations on VE Day and many people gathered in the streets. To mark the occasion, the Tower was illuminated with floodlights, and the East End of London celebrated with a week of street parties,</a:t>
            </a:r>
          </a:p>
          <a:p>
            <a:endParaRPr lang="en-GB" dirty="0"/>
          </a:p>
          <a:p>
            <a:pPr marL="171450" indent="-171450">
              <a:buFontTx/>
              <a:buChar char="-"/>
            </a:pPr>
            <a:r>
              <a:rPr lang="en-GB" b="1" dirty="0"/>
              <a:t>Can you think of an event in your community's history that marked the end of a significant period?</a:t>
            </a:r>
          </a:p>
          <a:p>
            <a:pPr marL="171450" indent="-171450">
              <a:buFontTx/>
              <a:buChar char="-"/>
            </a:pPr>
            <a:r>
              <a:rPr lang="en-GB" b="1" dirty="0"/>
              <a:t>How did your community celebrate this moment?</a:t>
            </a:r>
          </a:p>
          <a:p>
            <a:endParaRPr lang="en-GB" dirty="0"/>
          </a:p>
          <a:p>
            <a:endParaRPr lang="en-GB" dirty="0"/>
          </a:p>
          <a:p>
            <a:endParaRPr lang="en-GB" dirty="0"/>
          </a:p>
        </p:txBody>
      </p:sp>
    </p:spTree>
    <p:extLst>
      <p:ext uri="{BB962C8B-B14F-4D97-AF65-F5344CB8AC3E}">
        <p14:creationId xmlns:p14="http://schemas.microsoft.com/office/powerpoint/2010/main" val="1044093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 mark VE Day, the Tower was illuminated with floodlights, and the East End of London celebrated with a week of street parties, although the shadow of all the lives lost hung over the festivities.</a:t>
            </a:r>
          </a:p>
          <a:p>
            <a:endParaRPr lang="en-GB"/>
          </a:p>
          <a:p>
            <a:r>
              <a:rPr lang="en-GB"/>
              <a:t>The war against Japan continued and many soldiers were still serving overseas. The effects of the war would be felt for many years.</a:t>
            </a:r>
          </a:p>
          <a:p>
            <a:endParaRPr lang="en-GB"/>
          </a:p>
          <a:p>
            <a:r>
              <a:rPr lang="en-GB" b="1"/>
              <a:t>-Why do you think the light was an important part of this celebration?</a:t>
            </a:r>
          </a:p>
          <a:p>
            <a:pPr marL="628650" lvl="1" indent="-171450">
              <a:buFont typeface="Arial" panose="020B0604020202020204" pitchFamily="34" charset="0"/>
              <a:buChar char="•"/>
            </a:pPr>
            <a:r>
              <a:rPr lang="en-GB" i="1"/>
              <a:t>Hope and freedom – during the blitz London was shrouded in darkness at night because of the threat of bombing. The floodlights showed London was safe again</a:t>
            </a:r>
          </a:p>
          <a:p>
            <a:pPr marL="628650" lvl="1" indent="-171450">
              <a:buFont typeface="Arial" panose="020B0604020202020204" pitchFamily="34" charset="0"/>
              <a:buChar char="•"/>
            </a:pPr>
            <a:r>
              <a:rPr lang="en-GB" i="1"/>
              <a:t>Victory and a brighter future</a:t>
            </a:r>
          </a:p>
          <a:p>
            <a:pPr marL="628650" lvl="1" indent="-171450">
              <a:buFont typeface="Arial" panose="020B0604020202020204" pitchFamily="34" charset="0"/>
              <a:buChar char="•"/>
            </a:pPr>
            <a:r>
              <a:rPr lang="en-GB" i="1"/>
              <a:t>Brought people together – the lights could be seen from some distance away</a:t>
            </a:r>
          </a:p>
          <a:p>
            <a:pPr marL="628650" lvl="1" indent="-171450">
              <a:buFont typeface="Arial" panose="020B0604020202020204" pitchFamily="34" charset="0"/>
              <a:buChar char="•"/>
            </a:pPr>
            <a:r>
              <a:rPr lang="en-GB" i="1"/>
              <a:t>Honoured those who had been lost</a:t>
            </a:r>
          </a:p>
          <a:p>
            <a:pPr marL="628650" lvl="1" indent="-171450">
              <a:buFont typeface="Arial" panose="020B0604020202020204" pitchFamily="34" charset="0"/>
              <a:buChar char="•"/>
            </a:pPr>
            <a:r>
              <a:rPr lang="en-GB" i="1"/>
              <a:t>Remembered those who were still fighting</a:t>
            </a:r>
          </a:p>
        </p:txBody>
      </p:sp>
      <p:sp>
        <p:nvSpPr>
          <p:cNvPr id="4" name="Slide Number Placeholder 3"/>
          <p:cNvSpPr>
            <a:spLocks noGrp="1"/>
          </p:cNvSpPr>
          <p:nvPr>
            <p:ph type="sldNum" sz="quarter" idx="5"/>
          </p:nvPr>
        </p:nvSpPr>
        <p:spPr/>
        <p:txBody>
          <a:bodyPr/>
          <a:lstStyle/>
          <a:p>
            <a:fld id="{9DB59CA0-3510-4F4C-A265-1E42EA50F47B}" type="slidenum">
              <a:rPr lang="en-US" smtClean="0"/>
              <a:t>9</a:t>
            </a:fld>
            <a:endParaRPr lang="en-US"/>
          </a:p>
        </p:txBody>
      </p:sp>
    </p:spTree>
    <p:extLst>
      <p:ext uri="{BB962C8B-B14F-4D97-AF65-F5344CB8AC3E}">
        <p14:creationId xmlns:p14="http://schemas.microsoft.com/office/powerpoint/2010/main" val="3347116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following year on the 8</a:t>
            </a:r>
            <a:r>
              <a:rPr lang="en-GB" baseline="30000" dirty="0"/>
              <a:t>th</a:t>
            </a:r>
            <a:r>
              <a:rPr lang="en-GB" dirty="0"/>
              <a:t> June 1946 London celebrated with the Victory Day Parade which </a:t>
            </a:r>
            <a:r>
              <a:rPr lang="en-GB" dirty="0">
                <a:solidFill>
                  <a:srgbClr val="202122"/>
                </a:solidFill>
              </a:rPr>
              <a:t>included</a:t>
            </a:r>
            <a:r>
              <a:rPr lang="en-GB" dirty="0"/>
              <a:t> a military parade through the streets and fireworks that night.</a:t>
            </a:r>
          </a:p>
          <a:p>
            <a:endParaRPr lang="en-GB" dirty="0"/>
          </a:p>
          <a:p>
            <a:pPr algn="l"/>
            <a:r>
              <a:rPr lang="en-GB" b="0" i="0" dirty="0">
                <a:solidFill>
                  <a:srgbClr val="202122"/>
                </a:solidFill>
                <a:effectLst/>
              </a:rPr>
              <a:t>Most of the allies were represented at the parade, including representatives from the US, France, Belgium, Brazil, Czechoslovakia, Denmark, Egypt, Ethiopia, Greece, Iran, Iraq, Luxembourg, Mexico, Nepal, Netherlands, Norway and Transjordan. </a:t>
            </a:r>
          </a:p>
          <a:p>
            <a:pPr algn="l"/>
            <a:endParaRPr lang="en-GB" dirty="0">
              <a:solidFill>
                <a:srgbClr val="202122"/>
              </a:solidFill>
            </a:endParaRPr>
          </a:p>
          <a:p>
            <a:pPr algn="l"/>
            <a:r>
              <a:rPr lang="en-GB" b="0" i="0" dirty="0">
                <a:solidFill>
                  <a:srgbClr val="202122"/>
                </a:solidFill>
                <a:effectLst/>
              </a:rPr>
              <a:t>The only allied countries not represented at the parade were USSR,</a:t>
            </a:r>
            <a:r>
              <a:rPr lang="en-GB" b="0" i="0" u="none" strike="noStrike" baseline="30000" dirty="0">
                <a:solidFill>
                  <a:srgbClr val="202122"/>
                </a:solidFill>
                <a:effectLst/>
              </a:rPr>
              <a:t> </a:t>
            </a:r>
            <a:r>
              <a:rPr lang="en-GB" b="0" i="0" u="none" dirty="0">
                <a:solidFill>
                  <a:schemeClr val="tx1"/>
                </a:solidFill>
                <a:effectLst/>
              </a:rPr>
              <a:t>Yugoslavia, and </a:t>
            </a:r>
            <a:r>
              <a:rPr lang="en-GB" b="0" i="0" u="none" dirty="0">
                <a:solidFill>
                  <a:schemeClr val="tx1"/>
                </a:solidFill>
                <a:effectLst/>
                <a:hlinkClick r:id="rId3">
                  <a:extLst>
                    <a:ext uri="{A12FA001-AC4F-418D-AE19-62706E023703}">
                      <ahyp:hlinkClr xmlns:ahyp="http://schemas.microsoft.com/office/drawing/2018/hyperlinkcolor" val="tx"/>
                    </a:ext>
                  </a:extLst>
                </a:hlinkClick>
              </a:rPr>
              <a:t>Poland</a:t>
            </a:r>
            <a:endParaRPr lang="en-GB" b="0" i="0" u="none" dirty="0">
              <a:solidFill>
                <a:schemeClr val="tx1"/>
              </a:solidFill>
              <a:effectLst/>
            </a:endParaRPr>
          </a:p>
          <a:p>
            <a:pPr algn="l"/>
            <a:endParaRPr lang="en-GB" u="sng" dirty="0">
              <a:solidFill>
                <a:srgbClr val="202122"/>
              </a:solidFill>
            </a:endParaRPr>
          </a:p>
          <a:p>
            <a:pPr algn="l"/>
            <a:r>
              <a:rPr lang="en-GB" b="0" i="0" dirty="0">
                <a:solidFill>
                  <a:srgbClr val="202122"/>
                </a:solidFill>
                <a:effectLst/>
              </a:rPr>
              <a:t>Can you see the Tower of London in the background?</a:t>
            </a:r>
          </a:p>
          <a:p>
            <a:pPr algn="l"/>
            <a:endParaRPr lang="en-GB" b="0" i="0" u="sng" dirty="0">
              <a:solidFill>
                <a:srgbClr val="202122"/>
              </a:solidFill>
              <a:effectLst/>
            </a:endParaRPr>
          </a:p>
          <a:p>
            <a:pPr algn="l"/>
            <a:r>
              <a:rPr lang="en-GB" b="1" i="0" u="none" dirty="0">
                <a:solidFill>
                  <a:srgbClr val="202122"/>
                </a:solidFill>
                <a:effectLst/>
              </a:rPr>
              <a:t>- Why do you think Victory Day was important?</a:t>
            </a:r>
          </a:p>
          <a:p>
            <a:pPr marL="628650" lvl="1" indent="-171450">
              <a:buFont typeface="Arial" panose="020B0604020202020204" pitchFamily="34" charset="0"/>
              <a:buChar char="•"/>
            </a:pPr>
            <a:r>
              <a:rPr lang="en-GB" b="0" i="1" u="none" dirty="0">
                <a:solidFill>
                  <a:srgbClr val="202122"/>
                </a:solidFill>
                <a:effectLst/>
              </a:rPr>
              <a:t>It was a reminder that the allied forces had worked together to win the war</a:t>
            </a:r>
          </a:p>
          <a:p>
            <a:pPr marL="628650" lvl="1" indent="-171450">
              <a:buFont typeface="Arial" panose="020B0604020202020204" pitchFamily="34" charset="0"/>
              <a:buChar char="•"/>
            </a:pPr>
            <a:r>
              <a:rPr lang="en-GB" b="0" i="1" u="none" dirty="0">
                <a:solidFill>
                  <a:srgbClr val="202122"/>
                </a:solidFill>
                <a:effectLst/>
              </a:rPr>
              <a:t>It was a way of remembering and honouring the soldiers who had died in battle</a:t>
            </a:r>
          </a:p>
          <a:p>
            <a:pPr marL="628650" lvl="1" indent="-171450">
              <a:buFont typeface="Arial" panose="020B0604020202020204" pitchFamily="34" charset="0"/>
              <a:buChar char="•"/>
            </a:pPr>
            <a:r>
              <a:rPr lang="en-GB" b="0" i="1" u="none" dirty="0">
                <a:solidFill>
                  <a:srgbClr val="202122"/>
                </a:solidFill>
                <a:effectLst/>
              </a:rPr>
              <a:t>It helped build national pride and hope as countries started to rebuild after the war</a:t>
            </a:r>
          </a:p>
          <a:p>
            <a:pPr marL="628650" lvl="1" indent="-171450">
              <a:buFont typeface="Arial" panose="020B0604020202020204" pitchFamily="34" charset="0"/>
              <a:buChar char="•"/>
            </a:pPr>
            <a:r>
              <a:rPr lang="en-GB" b="0" i="1" u="none" dirty="0">
                <a:solidFill>
                  <a:srgbClr val="202122"/>
                </a:solidFill>
                <a:effectLst/>
              </a:rPr>
              <a:t>It was a symbol of peace and hope after years of violence and conflict</a:t>
            </a:r>
          </a:p>
          <a:p>
            <a:endParaRPr lang="en-GB" dirty="0"/>
          </a:p>
        </p:txBody>
      </p:sp>
      <p:sp>
        <p:nvSpPr>
          <p:cNvPr id="4" name="Slide Number Placeholder 3"/>
          <p:cNvSpPr>
            <a:spLocks noGrp="1"/>
          </p:cNvSpPr>
          <p:nvPr>
            <p:ph type="sldNum" sz="quarter" idx="5"/>
          </p:nvPr>
        </p:nvSpPr>
        <p:spPr/>
        <p:txBody>
          <a:bodyPr/>
          <a:lstStyle/>
          <a:p>
            <a:fld id="{9DB59CA0-3510-4F4C-A265-1E42EA50F47B}" type="slidenum">
              <a:rPr lang="en-US" smtClean="0"/>
              <a:t>10</a:t>
            </a:fld>
            <a:endParaRPr lang="en-US"/>
          </a:p>
        </p:txBody>
      </p:sp>
    </p:spTree>
    <p:extLst>
      <p:ext uri="{BB962C8B-B14F-4D97-AF65-F5344CB8AC3E}">
        <p14:creationId xmlns:p14="http://schemas.microsoft.com/office/powerpoint/2010/main" val="2448895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A787-D19B-CF0F-7930-E10F9D2087B6}"/>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spc="300">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83ABC44-58D3-19C5-B1AC-EBE094ED2B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67744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B98E-6F65-EA0B-0ACA-696F9124E6C4}"/>
              </a:ext>
            </a:extLst>
          </p:cNvPr>
          <p:cNvSpPr>
            <a:spLocks noGrp="1"/>
          </p:cNvSpPr>
          <p:nvPr>
            <p:ph type="title" hasCustomPrompt="1"/>
          </p:nvPr>
        </p:nvSpPr>
        <p:spPr>
          <a:xfrm>
            <a:off x="838200" y="365125"/>
            <a:ext cx="10515600" cy="1325563"/>
          </a:xfrm>
          <a:prstGeom prst="rect">
            <a:avLst/>
          </a:prstGeom>
        </p:spPr>
        <p:txBody>
          <a:bodyPr/>
          <a:lstStyle>
            <a:lvl1pPr>
              <a:defRPr sz="4400" b="1" i="0" spc="180" baseline="0">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B4C3448-7240-04F5-BED6-08856304BCD5}"/>
              </a:ext>
            </a:extLst>
          </p:cNvPr>
          <p:cNvSpPr>
            <a:spLocks noGrp="1"/>
          </p:cNvSpPr>
          <p:nvPr>
            <p:ph idx="1"/>
          </p:nvPr>
        </p:nvSpPr>
        <p:spPr>
          <a:xfrm>
            <a:off x="838200" y="1825625"/>
            <a:ext cx="10515600" cy="4351338"/>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3510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2EB481-061F-D98F-7EA9-E1DB6E82D6A0}"/>
              </a:ext>
            </a:extLst>
          </p:cNvPr>
          <p:cNvSpPr>
            <a:spLocks noGrp="1"/>
          </p:cNvSpPr>
          <p:nvPr>
            <p:ph type="title" hasCustomPrompt="1"/>
          </p:nvPr>
        </p:nvSpPr>
        <p:spPr>
          <a:xfrm>
            <a:off x="838200" y="365125"/>
            <a:ext cx="10515600" cy="1325563"/>
          </a:xfrm>
          <a:prstGeom prst="rect">
            <a:avLst/>
          </a:prstGeom>
        </p:spPr>
        <p:txBody>
          <a:bodyPr/>
          <a:lstStyle>
            <a:lvl1pPr>
              <a:defRPr b="1" i="0" spc="300">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r>
              <a:rPr lang="en-GB" dirty="0"/>
              <a:t>CLICK TO EDIT MASTER TITLE STYLE</a:t>
            </a:r>
            <a:endParaRPr lang="en-US" dirty="0"/>
          </a:p>
        </p:txBody>
      </p:sp>
      <p:sp>
        <p:nvSpPr>
          <p:cNvPr id="5" name="Content Placeholder 2">
            <a:extLst>
              <a:ext uri="{FF2B5EF4-FFF2-40B4-BE49-F238E27FC236}">
                <a16:creationId xmlns:a16="http://schemas.microsoft.com/office/drawing/2014/main" id="{A5F42CD1-2D9F-23F1-CEE4-B5C40E45C52A}"/>
              </a:ext>
            </a:extLst>
          </p:cNvPr>
          <p:cNvSpPr>
            <a:spLocks noGrp="1"/>
          </p:cNvSpPr>
          <p:nvPr>
            <p:ph sz="half" idx="1"/>
          </p:nvPr>
        </p:nvSpPr>
        <p:spPr>
          <a:xfrm>
            <a:off x="838200" y="1825625"/>
            <a:ext cx="5181600" cy="4351338"/>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3">
            <a:extLst>
              <a:ext uri="{FF2B5EF4-FFF2-40B4-BE49-F238E27FC236}">
                <a16:creationId xmlns:a16="http://schemas.microsoft.com/office/drawing/2014/main" id="{7C113033-BB69-4E33-D383-95B7FDAF3B87}"/>
              </a:ext>
            </a:extLst>
          </p:cNvPr>
          <p:cNvSpPr>
            <a:spLocks noGrp="1"/>
          </p:cNvSpPr>
          <p:nvPr>
            <p:ph sz="half" idx="2"/>
          </p:nvPr>
        </p:nvSpPr>
        <p:spPr>
          <a:xfrm>
            <a:off x="6172200" y="1825625"/>
            <a:ext cx="5181600" cy="4351338"/>
          </a:xfrm>
          <a:prstGeom prst="rect">
            <a:avLst/>
          </a:prstGeom>
        </p:spPr>
        <p:txBody>
          <a:bodyPr/>
          <a:lstStyle>
            <a:lvl1pPr>
              <a:defRPr b="0" i="0">
                <a:latin typeface="Georgia" panose="02040502050405020303" pitchFamily="18" charset="0"/>
              </a:defRPr>
            </a:lvl1pPr>
            <a:lvl2pPr>
              <a:defRPr b="0" i="0">
                <a:latin typeface="Georgia" panose="02040502050405020303" pitchFamily="18" charset="0"/>
              </a:defRPr>
            </a:lvl2pPr>
            <a:lvl3pPr>
              <a:defRPr b="0" i="0">
                <a:latin typeface="Georgia" panose="02040502050405020303" pitchFamily="18" charset="0"/>
              </a:defRPr>
            </a:lvl3pPr>
            <a:lvl4pPr>
              <a:defRPr b="0" i="0">
                <a:latin typeface="Georgia" panose="02040502050405020303" pitchFamily="18" charset="0"/>
              </a:defRPr>
            </a:lvl4pPr>
            <a:lvl5pPr>
              <a:defRPr b="0" i="0">
                <a:latin typeface="Georgia" panose="02040502050405020303" pitchFamily="18"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4393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05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EAF3-812C-F2B3-F5C6-85EC8B04FF5D}"/>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spc="300">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403E858C-824B-CB9E-D40B-84505EE5527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9608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842E-7453-F177-C462-17BC26907D94}"/>
              </a:ext>
            </a:extLst>
          </p:cNvPr>
          <p:cNvSpPr>
            <a:spLocks noGrp="1"/>
          </p:cNvSpPr>
          <p:nvPr>
            <p:ph type="title" hasCustomPrompt="1"/>
          </p:nvPr>
        </p:nvSpPr>
        <p:spPr>
          <a:xfrm>
            <a:off x="838200" y="365125"/>
            <a:ext cx="10515600" cy="1325563"/>
          </a:xfrm>
          <a:prstGeom prst="rect">
            <a:avLst/>
          </a:prstGeom>
        </p:spPr>
        <p:txBody>
          <a:bodyPr/>
          <a:lstStyle>
            <a:lvl1pPr>
              <a:defRPr b="1" i="0" spc="300">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94AE47E3-B287-A641-09D3-29A0047565A9}"/>
              </a:ext>
            </a:extLst>
          </p:cNvPr>
          <p:cNvSpPr>
            <a:spLocks noGrp="1"/>
          </p:cNvSpPr>
          <p:nvPr>
            <p:ph idx="1"/>
          </p:nvPr>
        </p:nvSpPr>
        <p:spPr>
          <a:xfrm>
            <a:off x="838200" y="1825625"/>
            <a:ext cx="10515600" cy="4351338"/>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67537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A37FB-39B9-B500-ED60-CD71A39BC4DC}"/>
              </a:ext>
            </a:extLst>
          </p:cNvPr>
          <p:cNvSpPr>
            <a:spLocks noGrp="1"/>
          </p:cNvSpPr>
          <p:nvPr>
            <p:ph type="title" hasCustomPrompt="1"/>
          </p:nvPr>
        </p:nvSpPr>
        <p:spPr>
          <a:xfrm>
            <a:off x="838200" y="365125"/>
            <a:ext cx="10515600" cy="1325563"/>
          </a:xfrm>
          <a:prstGeom prst="rect">
            <a:avLst/>
          </a:prstGeom>
        </p:spPr>
        <p:txBody>
          <a:bodyPr/>
          <a:lstStyle>
            <a:lvl1pPr>
              <a:defRPr b="1" i="0" spc="300">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BB422889-3D66-C74B-6578-DA21694148B2}"/>
              </a:ext>
            </a:extLst>
          </p:cNvPr>
          <p:cNvSpPr>
            <a:spLocks noGrp="1"/>
          </p:cNvSpPr>
          <p:nvPr>
            <p:ph sz="half" idx="1"/>
          </p:nvPr>
        </p:nvSpPr>
        <p:spPr>
          <a:xfrm>
            <a:off x="838200" y="1825625"/>
            <a:ext cx="5181600" cy="4351338"/>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5E3CE1ED-DC6E-B5E0-DC93-64F9C71F5797}"/>
              </a:ext>
            </a:extLst>
          </p:cNvPr>
          <p:cNvSpPr>
            <a:spLocks noGrp="1"/>
          </p:cNvSpPr>
          <p:nvPr>
            <p:ph sz="half" idx="2"/>
          </p:nvPr>
        </p:nvSpPr>
        <p:spPr>
          <a:xfrm>
            <a:off x="6172200" y="1825625"/>
            <a:ext cx="5181600" cy="4351338"/>
          </a:xfrm>
          <a:prstGeom prst="rect">
            <a:avLst/>
          </a:prstGeom>
        </p:spPr>
        <p:txBody>
          <a:bodyPr/>
          <a:lstStyle>
            <a:lvl1pPr>
              <a:defRPr b="0" i="0">
                <a:latin typeface="Georgia" panose="02040502050405020303" pitchFamily="18" charset="0"/>
              </a:defRPr>
            </a:lvl1pPr>
            <a:lvl2pPr>
              <a:defRPr b="0" i="0">
                <a:latin typeface="Georgia" panose="02040502050405020303" pitchFamily="18" charset="0"/>
              </a:defRPr>
            </a:lvl2pPr>
            <a:lvl3pPr>
              <a:defRPr b="0" i="0">
                <a:latin typeface="Georgia" panose="02040502050405020303" pitchFamily="18" charset="0"/>
              </a:defRPr>
            </a:lvl3pPr>
            <a:lvl4pPr>
              <a:defRPr b="0" i="0">
                <a:latin typeface="Georgia" panose="02040502050405020303" pitchFamily="18" charset="0"/>
              </a:defRPr>
            </a:lvl4pPr>
            <a:lvl5pPr>
              <a:defRPr b="0" i="0">
                <a:latin typeface="Georgia" panose="02040502050405020303" pitchFamily="18"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07128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18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Quote BLACK BG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C3FCBD-68A9-4FEC-B8FF-6F6977FECF93}"/>
              </a:ext>
            </a:extLst>
          </p:cNvPr>
          <p:cNvSpPr>
            <a:spLocks noGrp="1"/>
          </p:cNvSpPr>
          <p:nvPr>
            <p:ph sz="half" idx="1"/>
          </p:nvPr>
        </p:nvSpPr>
        <p:spPr>
          <a:xfrm>
            <a:off x="1647217" y="1549941"/>
            <a:ext cx="8897566" cy="3884578"/>
          </a:xfrm>
        </p:spPr>
        <p:txBody>
          <a:bodyPr anchor="ctr" anchorCtr="0"/>
          <a:lstStyle>
            <a:lvl1pPr algn="ctr">
              <a:defRPr sz="2800">
                <a:solidFill>
                  <a:schemeClr val="bg1"/>
                </a:solidFill>
              </a:defRPr>
            </a:lvl1pPr>
            <a:lvl2pPr marL="6350" indent="0" algn="ctr">
              <a:spcBef>
                <a:spcPts val="2400"/>
              </a:spcBef>
              <a:buNone/>
              <a:defRPr sz="1600">
                <a:solidFill>
                  <a:schemeClr val="bg1"/>
                </a:solidFill>
              </a:defRPr>
            </a:lvl2pPr>
            <a:lvl3pPr algn="ctr">
              <a:defRPr sz="1400"/>
            </a:lvl3pPr>
            <a:lvl4pPr algn="ctr">
              <a:defRPr sz="1200"/>
            </a:lvl4pPr>
            <a:lvl5pPr algn="ctr">
              <a:defRPr sz="1200"/>
            </a:lvl5pPr>
          </a:lstStyle>
          <a:p>
            <a:pPr lvl="0"/>
            <a:r>
              <a:rPr lang="en-GB"/>
              <a:t>Click to edit Master text styles</a:t>
            </a:r>
          </a:p>
          <a:p>
            <a:pPr lvl="1"/>
            <a:r>
              <a:rPr lang="en-GB"/>
              <a:t>Second level</a:t>
            </a:r>
          </a:p>
        </p:txBody>
      </p:sp>
      <p:sp>
        <p:nvSpPr>
          <p:cNvPr id="5" name="Date Placeholder 4">
            <a:extLst>
              <a:ext uri="{FF2B5EF4-FFF2-40B4-BE49-F238E27FC236}">
                <a16:creationId xmlns:a16="http://schemas.microsoft.com/office/drawing/2014/main" id="{61C1DCC2-F255-459C-A895-4E446C9D3DCC}"/>
              </a:ext>
            </a:extLst>
          </p:cNvPr>
          <p:cNvSpPr>
            <a:spLocks noGrp="1"/>
          </p:cNvSpPr>
          <p:nvPr>
            <p:ph type="dt" sz="half" idx="10"/>
          </p:nvPr>
        </p:nvSpPr>
        <p:spPr/>
        <p:txBody>
          <a:bodyPr/>
          <a:lstStyle>
            <a:lvl1pPr>
              <a:defRPr>
                <a:solidFill>
                  <a:schemeClr val="bg1"/>
                </a:solidFill>
              </a:defRPr>
            </a:lvl1pPr>
          </a:lstStyle>
          <a:p>
            <a:fld id="{D08DBCEC-0677-7A4B-A645-B4957D9376FC}" type="datetime4">
              <a:rPr lang="en-GB" smtClean="0"/>
              <a:pPr/>
              <a:t>24 April 2025</a:t>
            </a:fld>
            <a:endParaRPr lang="en-GB"/>
          </a:p>
        </p:txBody>
      </p:sp>
      <p:sp>
        <p:nvSpPr>
          <p:cNvPr id="6" name="Footer Placeholder 5">
            <a:extLst>
              <a:ext uri="{FF2B5EF4-FFF2-40B4-BE49-F238E27FC236}">
                <a16:creationId xmlns:a16="http://schemas.microsoft.com/office/drawing/2014/main" id="{946D1DB8-CE32-4BAD-A229-07EA20942054}"/>
              </a:ext>
            </a:extLst>
          </p:cNvPr>
          <p:cNvSpPr>
            <a:spLocks noGrp="1"/>
          </p:cNvSpPr>
          <p:nvPr>
            <p:ph type="ftr" sz="quarter" idx="11"/>
          </p:nvPr>
        </p:nvSpPr>
        <p:spPr/>
        <p:txBody>
          <a:bodyPr/>
          <a:lstStyle>
            <a:lvl1pPr>
              <a:defRPr>
                <a:solidFill>
                  <a:schemeClr val="bg1"/>
                </a:solidFill>
              </a:defRPr>
            </a:lvl1pPr>
          </a:lstStyle>
          <a:p>
            <a:r>
              <a:rPr lang="en-GB"/>
              <a:t>PRESENTATION INFO IN FOOTER</a:t>
            </a:r>
          </a:p>
        </p:txBody>
      </p:sp>
      <p:sp>
        <p:nvSpPr>
          <p:cNvPr id="7" name="Slide Number Placeholder 6">
            <a:extLst>
              <a:ext uri="{FF2B5EF4-FFF2-40B4-BE49-F238E27FC236}">
                <a16:creationId xmlns:a16="http://schemas.microsoft.com/office/drawing/2014/main" id="{799EFF35-1ACA-4DEB-9F65-213578EF5C5F}"/>
              </a:ext>
            </a:extLst>
          </p:cNvPr>
          <p:cNvSpPr>
            <a:spLocks noGrp="1"/>
          </p:cNvSpPr>
          <p:nvPr>
            <p:ph type="sldNum" sz="quarter" idx="12"/>
          </p:nvPr>
        </p:nvSpPr>
        <p:spPr/>
        <p:txBody>
          <a:bodyPr/>
          <a:lstStyle>
            <a:lvl1pPr>
              <a:defRPr>
                <a:solidFill>
                  <a:schemeClr val="bg1"/>
                </a:solidFill>
              </a:defRPr>
            </a:lvl1pPr>
          </a:lstStyle>
          <a:p>
            <a:fld id="{2EF2FA44-6374-47B4-B6DF-86A22CF5B327}" type="slidenum">
              <a:rPr lang="en-GB" smtClean="0"/>
              <a:pPr/>
              <a:t>‹#›</a:t>
            </a:fld>
            <a:endParaRPr lang="en-GB"/>
          </a:p>
        </p:txBody>
      </p:sp>
      <p:pic>
        <p:nvPicPr>
          <p:cNvPr id="9" name="Picture 8">
            <a:extLst>
              <a:ext uri="{FF2B5EF4-FFF2-40B4-BE49-F238E27FC236}">
                <a16:creationId xmlns:a16="http://schemas.microsoft.com/office/drawing/2014/main" id="{90D7BE99-B01F-8A43-B876-BE7055B54A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1975" y="6145200"/>
            <a:ext cx="1366520" cy="426720"/>
          </a:xfrm>
          <a:prstGeom prst="rect">
            <a:avLst/>
          </a:prstGeom>
        </p:spPr>
      </p:pic>
    </p:spTree>
    <p:extLst>
      <p:ext uri="{BB962C8B-B14F-4D97-AF65-F5344CB8AC3E}">
        <p14:creationId xmlns:p14="http://schemas.microsoft.com/office/powerpoint/2010/main" val="87710695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white rectangular object with red border&#10;&#10;AI-generated content may be incorrect.">
            <a:extLst>
              <a:ext uri="{FF2B5EF4-FFF2-40B4-BE49-F238E27FC236}">
                <a16:creationId xmlns:a16="http://schemas.microsoft.com/office/drawing/2014/main" id="{12B68903-0A02-5DC1-01FC-1FEA5C6434D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80" y="0"/>
            <a:ext cx="12189619" cy="6859339"/>
          </a:xfrm>
          <a:prstGeom prst="rect">
            <a:avLst/>
          </a:prstGeom>
        </p:spPr>
      </p:pic>
    </p:spTree>
    <p:extLst>
      <p:ext uri="{BB962C8B-B14F-4D97-AF65-F5344CB8AC3E}">
        <p14:creationId xmlns:p14="http://schemas.microsoft.com/office/powerpoint/2010/main" val="7357722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ed rectangular object with a gold border&#10;&#10;AI-generated content may be incorrect.">
            <a:extLst>
              <a:ext uri="{FF2B5EF4-FFF2-40B4-BE49-F238E27FC236}">
                <a16:creationId xmlns:a16="http://schemas.microsoft.com/office/drawing/2014/main" id="{8F32B98A-C9D0-4092-2A66-66B245BF367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380" y="0"/>
            <a:ext cx="12189619" cy="6859339"/>
          </a:xfrm>
          <a:prstGeom prst="rect">
            <a:avLst/>
          </a:prstGeom>
        </p:spPr>
      </p:pic>
    </p:spTree>
    <p:extLst>
      <p:ext uri="{BB962C8B-B14F-4D97-AF65-F5344CB8AC3E}">
        <p14:creationId xmlns:p14="http://schemas.microsoft.com/office/powerpoint/2010/main" val="258716477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8" r:id="rId3"/>
    <p:sldLayoutId id="2147483711" r:id="rId4"/>
    <p:sldLayoutId id="214748371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Y5S1uD4bUEQ?start=39&amp;feature=oembed" TargetMode="External"/><Relationship Id="rId5" Type="http://schemas.openxmlformats.org/officeDocument/2006/relationships/image" Target="../media/image7.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7BFC57-0E61-1F3D-7BDE-6F837B1BE06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2" name="Title 1">
            <a:extLst>
              <a:ext uri="{FF2B5EF4-FFF2-40B4-BE49-F238E27FC236}">
                <a16:creationId xmlns:a16="http://schemas.microsoft.com/office/drawing/2014/main" id="{A999D536-5594-CE89-BC4C-B2F3D23ACD32}"/>
              </a:ext>
            </a:extLst>
          </p:cNvPr>
          <p:cNvSpPr>
            <a:spLocks noGrp="1"/>
          </p:cNvSpPr>
          <p:nvPr>
            <p:ph type="title" idx="4294967295"/>
          </p:nvPr>
        </p:nvSpPr>
        <p:spPr>
          <a:xfrm>
            <a:off x="838200" y="-1325563"/>
            <a:ext cx="10515600" cy="1325563"/>
          </a:xfrm>
          <a:prstGeom prst="rect">
            <a:avLst/>
          </a:prstGeom>
        </p:spPr>
        <p:txBody>
          <a:bodyPr anchor="b"/>
          <a:lstStyle/>
          <a:p>
            <a:r>
              <a:rPr lang="en-GB" dirty="0"/>
              <a:t>The Tower Remembers</a:t>
            </a:r>
          </a:p>
        </p:txBody>
      </p:sp>
    </p:spTree>
    <p:extLst>
      <p:ext uri="{BB962C8B-B14F-4D97-AF65-F5344CB8AC3E}">
        <p14:creationId xmlns:p14="http://schemas.microsoft.com/office/powerpoint/2010/main" val="1820981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4A078F-DAE0-6FA8-0C78-F5E58474E14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3" name="Title 1">
            <a:extLst>
              <a:ext uri="{FF2B5EF4-FFF2-40B4-BE49-F238E27FC236}">
                <a16:creationId xmlns:a16="http://schemas.microsoft.com/office/drawing/2014/main" id="{35533DAE-2DFE-B7E1-3011-540F2FDA6759}"/>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Victory day parade</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10" name="TextBox 9">
            <a:extLst>
              <a:ext uri="{FF2B5EF4-FFF2-40B4-BE49-F238E27FC236}">
                <a16:creationId xmlns:a16="http://schemas.microsoft.com/office/drawing/2014/main" id="{D7530DF8-EA73-D1AB-27F7-DDA93AD0D00E}"/>
              </a:ext>
            </a:extLst>
          </p:cNvPr>
          <p:cNvSpPr txBox="1"/>
          <p:nvPr/>
        </p:nvSpPr>
        <p:spPr>
          <a:xfrm>
            <a:off x="1742472" y="1176725"/>
            <a:ext cx="8707052" cy="461665"/>
          </a:xfrm>
          <a:prstGeom prst="rect">
            <a:avLst/>
          </a:prstGeom>
          <a:noFill/>
        </p:spPr>
        <p:txBody>
          <a:bodyPr wrap="square">
            <a:spAutoFit/>
          </a:bodyPr>
          <a:lstStyle/>
          <a:p>
            <a:pPr algn="ctr"/>
            <a:r>
              <a:rPr lang="en-GB" sz="2400" dirty="0">
                <a:solidFill>
                  <a:srgbClr val="A5233B"/>
                </a:solidFill>
                <a:latin typeface="Georgia" panose="02040502050405020303" pitchFamily="18" charset="0"/>
              </a:rPr>
              <a:t>Why do you think Victory Day was an important celebration?</a:t>
            </a:r>
          </a:p>
        </p:txBody>
      </p:sp>
      <p:pic>
        <p:nvPicPr>
          <p:cNvPr id="12" name="Picture 11" descr="a procession of vehicles passes between two lines of people with the Tower of London in the background">
            <a:extLst>
              <a:ext uri="{FF2B5EF4-FFF2-40B4-BE49-F238E27FC236}">
                <a16:creationId xmlns:a16="http://schemas.microsoft.com/office/drawing/2014/main" id="{229E443E-631B-2856-9C9F-D426B9421A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58018" y="1816803"/>
            <a:ext cx="5875959" cy="3951891"/>
          </a:xfrm>
          <a:prstGeom prst="rect">
            <a:avLst/>
          </a:prstGeom>
        </p:spPr>
      </p:pic>
      <p:sp>
        <p:nvSpPr>
          <p:cNvPr id="6" name="TextBox 5">
            <a:extLst>
              <a:ext uri="{FF2B5EF4-FFF2-40B4-BE49-F238E27FC236}">
                <a16:creationId xmlns:a16="http://schemas.microsoft.com/office/drawing/2014/main" id="{8B01CC4E-D3ED-0525-D4BA-2992868FD57B}"/>
              </a:ext>
            </a:extLst>
          </p:cNvPr>
          <p:cNvSpPr txBox="1"/>
          <p:nvPr/>
        </p:nvSpPr>
        <p:spPr>
          <a:xfrm>
            <a:off x="3158018" y="5873131"/>
            <a:ext cx="2324810" cy="151151"/>
          </a:xfrm>
          <a:prstGeom prst="rect">
            <a:avLst/>
          </a:prstGeom>
          <a:noFill/>
        </p:spPr>
        <p:txBody>
          <a:bodyPr wrap="none" lIns="0" tIns="0" rIns="0" bIns="0" rtlCol="0">
            <a:noAutofit/>
          </a:bodyPr>
          <a:lstStyle/>
          <a:p>
            <a:r>
              <a:rPr lang="en-GB" sz="800" b="0" i="0" dirty="0">
                <a:effectLst/>
                <a:latin typeface="Georgia" panose="02040502050405020303" pitchFamily="18" charset="0"/>
              </a:rPr>
              <a:t>© Historic Royal Palaces/Yeoman Warder Archive</a:t>
            </a:r>
            <a:endParaRPr lang="en-GB" sz="800" dirty="0">
              <a:latin typeface="Georgia" panose="02040502050405020303" pitchFamily="18" charset="0"/>
            </a:endParaRPr>
          </a:p>
          <a:p>
            <a:pPr algn="l"/>
            <a:endParaRPr lang="en-GB" sz="800" dirty="0"/>
          </a:p>
        </p:txBody>
      </p:sp>
    </p:spTree>
    <p:extLst>
      <p:ext uri="{BB962C8B-B14F-4D97-AF65-F5344CB8AC3E}">
        <p14:creationId xmlns:p14="http://schemas.microsoft.com/office/powerpoint/2010/main" val="6722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ED7E71-CEAE-9CCA-AA2C-A77C326AFE6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3" name="Title 1">
            <a:extLst>
              <a:ext uri="{FF2B5EF4-FFF2-40B4-BE49-F238E27FC236}">
                <a16:creationId xmlns:a16="http://schemas.microsoft.com/office/drawing/2014/main" id="{9A413760-0BF5-D536-A311-18EC66431445}"/>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Battle of Britain</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6</a:t>
            </a:r>
            <a:r>
              <a:rPr kumimoji="0" lang="en-GB" sz="4400" b="1" i="0" u="none" strike="noStrike" kern="1200" cap="all" spc="300" normalizeH="0" baseline="3000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th</a:t>
            </a: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 anniversary</a:t>
            </a:r>
          </a:p>
        </p:txBody>
      </p:sp>
      <p:sp>
        <p:nvSpPr>
          <p:cNvPr id="5" name="TextBox 4">
            <a:extLst>
              <a:ext uri="{FF2B5EF4-FFF2-40B4-BE49-F238E27FC236}">
                <a16:creationId xmlns:a16="http://schemas.microsoft.com/office/drawing/2014/main" id="{5157A6BC-DB50-B3EC-98FB-20D5ADB2D92F}"/>
              </a:ext>
            </a:extLst>
          </p:cNvPr>
          <p:cNvSpPr txBox="1"/>
          <p:nvPr/>
        </p:nvSpPr>
        <p:spPr>
          <a:xfrm>
            <a:off x="3242648" y="5873131"/>
            <a:ext cx="2324810" cy="151151"/>
          </a:xfrm>
          <a:prstGeom prst="rect">
            <a:avLst/>
          </a:prstGeom>
          <a:noFill/>
        </p:spPr>
        <p:txBody>
          <a:bodyPr wrap="none" lIns="0" tIns="0" rIns="0" bIns="0" rtlCol="0">
            <a:noAutofit/>
          </a:bodyPr>
          <a:lstStyle/>
          <a:p>
            <a:r>
              <a:rPr lang="en-GB" sz="800" b="0" i="0" dirty="0">
                <a:effectLst/>
                <a:latin typeface="Georgia" panose="02040502050405020303" pitchFamily="18" charset="0"/>
              </a:rPr>
              <a:t>© Historic Royal Palaces/Yeoman Warder Archive</a:t>
            </a:r>
            <a:endParaRPr lang="en-GB" sz="800" dirty="0">
              <a:latin typeface="Georgia" panose="02040502050405020303" pitchFamily="18" charset="0"/>
            </a:endParaRPr>
          </a:p>
          <a:p>
            <a:pPr algn="l"/>
            <a:endParaRPr lang="en-GB" sz="800" dirty="0"/>
          </a:p>
        </p:txBody>
      </p:sp>
      <p:pic>
        <p:nvPicPr>
          <p:cNvPr id="12" name="Content Placeholder 10" descr="A group of airplanes flying over fly over the Tower of London">
            <a:extLst>
              <a:ext uri="{FF2B5EF4-FFF2-40B4-BE49-F238E27FC236}">
                <a16:creationId xmlns:a16="http://schemas.microsoft.com/office/drawing/2014/main" id="{2DA34A5D-6A58-CF1E-BC3D-F7833CDB1AB8}"/>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3242648" y="1814997"/>
            <a:ext cx="5706702" cy="3951891"/>
          </a:xfrm>
          <a:noFill/>
        </p:spPr>
      </p:pic>
    </p:spTree>
    <p:extLst>
      <p:ext uri="{BB962C8B-B14F-4D97-AF65-F5344CB8AC3E}">
        <p14:creationId xmlns:p14="http://schemas.microsoft.com/office/powerpoint/2010/main" val="2914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EABD7A-AB81-B257-4BF4-B2682DFB8AE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6" name="Title 1">
            <a:extLst>
              <a:ext uri="{FF2B5EF4-FFF2-40B4-BE49-F238E27FC236}">
                <a16:creationId xmlns:a16="http://schemas.microsoft.com/office/drawing/2014/main" id="{63E95F84-803B-64FE-497F-1E5FF3B9A9C3}"/>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US"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The Tower Re-Opens</a:t>
            </a:r>
            <a:br>
              <a:rPr kumimoji="0" lang="en-US"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9" name="Content Placeholder 8" descr="A group of people walking through the arch over the drawbridge at the Tower of London led by a Yeoman Warder">
            <a:extLst>
              <a:ext uri="{FF2B5EF4-FFF2-40B4-BE49-F238E27FC236}">
                <a16:creationId xmlns:a16="http://schemas.microsoft.com/office/drawing/2014/main" id="{2F54EFEE-A0B5-2AB3-E117-C396777B9368}"/>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581747" y="1363409"/>
            <a:ext cx="6059564" cy="4317440"/>
          </a:xfrm>
          <a:noFill/>
        </p:spPr>
      </p:pic>
      <p:sp>
        <p:nvSpPr>
          <p:cNvPr id="7" name="TextBox 6">
            <a:extLst>
              <a:ext uri="{FF2B5EF4-FFF2-40B4-BE49-F238E27FC236}">
                <a16:creationId xmlns:a16="http://schemas.microsoft.com/office/drawing/2014/main" id="{F8E775F7-AFDF-BD6E-144E-C3BED28E52C0}"/>
              </a:ext>
            </a:extLst>
          </p:cNvPr>
          <p:cNvSpPr txBox="1"/>
          <p:nvPr/>
        </p:nvSpPr>
        <p:spPr>
          <a:xfrm>
            <a:off x="581747" y="5778821"/>
            <a:ext cx="2324810" cy="151151"/>
          </a:xfrm>
          <a:prstGeom prst="rect">
            <a:avLst/>
          </a:prstGeom>
          <a:noFill/>
        </p:spPr>
        <p:txBody>
          <a:bodyPr wrap="none" lIns="0" tIns="0" rIns="0" bIns="0" rtlCol="0">
            <a:noAutofit/>
          </a:bodyPr>
          <a:lstStyle/>
          <a:p>
            <a:r>
              <a:rPr lang="en-GB" sz="800" b="0" i="0" dirty="0">
                <a:effectLst/>
                <a:latin typeface="Georgia" panose="02040502050405020303" pitchFamily="18" charset="0"/>
              </a:rPr>
              <a:t>© Historic Royal Palaces/Yeoman Warder Archive</a:t>
            </a:r>
            <a:endParaRPr lang="en-GB" sz="800" dirty="0">
              <a:latin typeface="Georgia" panose="02040502050405020303" pitchFamily="18" charset="0"/>
            </a:endParaRPr>
          </a:p>
          <a:p>
            <a:pPr algn="l"/>
            <a:endParaRPr lang="en-GB" sz="800" dirty="0"/>
          </a:p>
        </p:txBody>
      </p:sp>
      <p:pic>
        <p:nvPicPr>
          <p:cNvPr id="14" name="Picture 13" descr="A group of tourists and soldiers walk past bomb damage at the Tower of London">
            <a:extLst>
              <a:ext uri="{FF2B5EF4-FFF2-40B4-BE49-F238E27FC236}">
                <a16:creationId xmlns:a16="http://schemas.microsoft.com/office/drawing/2014/main" id="{0F02F6F2-A086-B595-0520-253FAF9928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3236" y="1360239"/>
            <a:ext cx="4866617" cy="4325207"/>
          </a:xfrm>
          <a:prstGeom prst="rect">
            <a:avLst/>
          </a:prstGeom>
        </p:spPr>
      </p:pic>
      <p:sp>
        <p:nvSpPr>
          <p:cNvPr id="13" name="TextBox 12">
            <a:extLst>
              <a:ext uri="{FF2B5EF4-FFF2-40B4-BE49-F238E27FC236}">
                <a16:creationId xmlns:a16="http://schemas.microsoft.com/office/drawing/2014/main" id="{3BF94115-DD99-52F1-B550-969F024F070B}"/>
              </a:ext>
            </a:extLst>
          </p:cNvPr>
          <p:cNvSpPr txBox="1"/>
          <p:nvPr/>
        </p:nvSpPr>
        <p:spPr>
          <a:xfrm>
            <a:off x="6738241" y="5774411"/>
            <a:ext cx="2324810" cy="151151"/>
          </a:xfrm>
          <a:prstGeom prst="rect">
            <a:avLst/>
          </a:prstGeom>
          <a:noFill/>
        </p:spPr>
        <p:txBody>
          <a:bodyPr wrap="none" lIns="0" tIns="0" rIns="0" bIns="0" rtlCol="0">
            <a:noAutofit/>
          </a:bodyPr>
          <a:lstStyle/>
          <a:p>
            <a:pPr algn="l"/>
            <a:r>
              <a:rPr lang="en-GB" sz="800" b="0" i="0" dirty="0">
                <a:effectLst/>
                <a:latin typeface="Georgia" panose="02040502050405020303" pitchFamily="18" charset="0"/>
              </a:rPr>
              <a:t>© Crown copyright: Historic Royal Palaces</a:t>
            </a:r>
            <a:endParaRPr lang="en-GB" sz="800" dirty="0">
              <a:latin typeface="Georgia" panose="02040502050405020303" pitchFamily="18" charset="0"/>
            </a:endParaRPr>
          </a:p>
        </p:txBody>
      </p:sp>
    </p:spTree>
    <p:extLst>
      <p:ext uri="{BB962C8B-B14F-4D97-AF65-F5344CB8AC3E}">
        <p14:creationId xmlns:p14="http://schemas.microsoft.com/office/powerpoint/2010/main" val="128955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E882E4-7290-C1C0-949D-5A46E9A0F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4" name="Title 1">
            <a:extLst>
              <a:ext uri="{FF2B5EF4-FFF2-40B4-BE49-F238E27FC236}">
                <a16:creationId xmlns:a16="http://schemas.microsoft.com/office/drawing/2014/main" id="{3404EDB9-CF9D-626C-D1A6-E18B1203E8D4}"/>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Symbols of remembrance</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5" name="TextBox 4">
            <a:extLst>
              <a:ext uri="{FF2B5EF4-FFF2-40B4-BE49-F238E27FC236}">
                <a16:creationId xmlns:a16="http://schemas.microsoft.com/office/drawing/2014/main" id="{38CF7BA8-2886-9F19-B167-CD0C7190A381}"/>
              </a:ext>
            </a:extLst>
          </p:cNvPr>
          <p:cNvSpPr txBox="1"/>
          <p:nvPr/>
        </p:nvSpPr>
        <p:spPr>
          <a:xfrm>
            <a:off x="2740208" y="5873131"/>
            <a:ext cx="2324810" cy="151151"/>
          </a:xfrm>
          <a:prstGeom prst="rect">
            <a:avLst/>
          </a:prstGeom>
          <a:noFill/>
        </p:spPr>
        <p:txBody>
          <a:bodyPr wrap="none" lIns="0" tIns="0" rIns="0" bIns="0" rtlCol="0">
            <a:noAutofit/>
          </a:bodyPr>
          <a:lstStyle/>
          <a:p>
            <a:r>
              <a:rPr lang="en-GB" sz="800" b="0" i="0" dirty="0">
                <a:effectLst/>
                <a:latin typeface="Georgia" panose="02040502050405020303" pitchFamily="18" charset="0"/>
              </a:rPr>
              <a:t>© </a:t>
            </a:r>
            <a:r>
              <a:rPr lang="en-GB" sz="800" b="0" i="0" dirty="0" err="1">
                <a:effectLst/>
                <a:latin typeface="Georgia" panose="02040502050405020303" pitchFamily="18" charset="0"/>
              </a:rPr>
              <a:t>Luxmuralis</a:t>
            </a:r>
            <a:r>
              <a:rPr lang="en-GB" sz="800" b="0" i="0" dirty="0">
                <a:effectLst/>
                <a:latin typeface="Georgia" panose="02040502050405020303" pitchFamily="18" charset="0"/>
              </a:rPr>
              <a:t>/Historic Royal Palaces</a:t>
            </a:r>
            <a:endParaRPr lang="en-GB" sz="800" dirty="0">
              <a:latin typeface="Georgia" panose="02040502050405020303" pitchFamily="18" charset="0"/>
            </a:endParaRPr>
          </a:p>
          <a:p>
            <a:pPr algn="l"/>
            <a:endParaRPr lang="en-GB" sz="800" dirty="0"/>
          </a:p>
        </p:txBody>
      </p:sp>
      <p:pic>
        <p:nvPicPr>
          <p:cNvPr id="14" name="Content Placeholder 7" descr="The towers near the drawbridge at the Tower of London at night with poppies projected on them">
            <a:extLst>
              <a:ext uri="{FF2B5EF4-FFF2-40B4-BE49-F238E27FC236}">
                <a16:creationId xmlns:a16="http://schemas.microsoft.com/office/drawing/2014/main" id="{88751348-B869-932B-356F-2945163FD3AF}"/>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740208" y="1360240"/>
            <a:ext cx="6711583" cy="4412866"/>
          </a:xfrm>
          <a:noFill/>
        </p:spPr>
      </p:pic>
    </p:spTree>
    <p:extLst>
      <p:ext uri="{BB962C8B-B14F-4D97-AF65-F5344CB8AC3E}">
        <p14:creationId xmlns:p14="http://schemas.microsoft.com/office/powerpoint/2010/main" val="203129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3C7F73-A97C-36FE-6ADC-2C4C22C4B5F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9619" cy="6859339"/>
          </a:xfrm>
          <a:prstGeom prst="rect">
            <a:avLst/>
          </a:prstGeom>
        </p:spPr>
      </p:pic>
      <p:sp>
        <p:nvSpPr>
          <p:cNvPr id="3" name="Title 2">
            <a:extLst>
              <a:ext uri="{FF2B5EF4-FFF2-40B4-BE49-F238E27FC236}">
                <a16:creationId xmlns:a16="http://schemas.microsoft.com/office/drawing/2014/main" id="{D3C47990-7172-BB92-EBA2-E65043365BC3}"/>
              </a:ext>
            </a:extLst>
          </p:cNvPr>
          <p:cNvSpPr>
            <a:spLocks noGrp="1"/>
          </p:cNvSpPr>
          <p:nvPr>
            <p:ph type="title" idx="4294967295"/>
          </p:nvPr>
        </p:nvSpPr>
        <p:spPr>
          <a:xfrm>
            <a:off x="838200" y="-1325563"/>
            <a:ext cx="10515600" cy="1325563"/>
          </a:xfrm>
          <a:prstGeom prst="rect">
            <a:avLst/>
          </a:prstGeom>
        </p:spPr>
        <p:txBody>
          <a:bodyPr anchor="b"/>
          <a:lstStyle/>
          <a:p>
            <a:r>
              <a:rPr lang="en-GB" dirty="0"/>
              <a:t>In Flanders Field – John McCrae</a:t>
            </a:r>
          </a:p>
        </p:txBody>
      </p:sp>
      <p:sp>
        <p:nvSpPr>
          <p:cNvPr id="2" name="Content Placeholder 1">
            <a:extLst>
              <a:ext uri="{FF2B5EF4-FFF2-40B4-BE49-F238E27FC236}">
                <a16:creationId xmlns:a16="http://schemas.microsoft.com/office/drawing/2014/main" id="{AED15F6E-1580-3C49-9025-C0B56D1D06D2}"/>
              </a:ext>
            </a:extLst>
          </p:cNvPr>
          <p:cNvSpPr>
            <a:spLocks noGrp="1"/>
          </p:cNvSpPr>
          <p:nvPr>
            <p:ph sz="half" idx="1"/>
          </p:nvPr>
        </p:nvSpPr>
        <p:spPr>
          <a:xfrm>
            <a:off x="1647217" y="1287724"/>
            <a:ext cx="8897566" cy="3884578"/>
          </a:xfrm>
        </p:spPr>
        <p:txBody>
          <a:bodyPr/>
          <a:lstStyle/>
          <a:p>
            <a:pPr marL="0" indent="0">
              <a:buNone/>
            </a:pPr>
            <a:r>
              <a:rPr lang="en-GB" dirty="0">
                <a:latin typeface="Georgia" panose="02040502050405020303" pitchFamily="18" charset="0"/>
              </a:rPr>
              <a:t>“In Flanders fields the poppies blow</a:t>
            </a:r>
          </a:p>
          <a:p>
            <a:pPr marL="0" indent="0">
              <a:buNone/>
            </a:pPr>
            <a:r>
              <a:rPr lang="en-GB" dirty="0">
                <a:latin typeface="Georgia" panose="02040502050405020303" pitchFamily="18" charset="0"/>
              </a:rPr>
              <a:t>Between the crosses, row on row,</a:t>
            </a:r>
          </a:p>
          <a:p>
            <a:pPr marL="0" indent="0">
              <a:buNone/>
            </a:pPr>
            <a:r>
              <a:rPr lang="en-GB" dirty="0">
                <a:latin typeface="Georgia" panose="02040502050405020303" pitchFamily="18" charset="0"/>
              </a:rPr>
              <a:t>    That mark our place; and in the sky</a:t>
            </a:r>
          </a:p>
          <a:p>
            <a:pPr marL="0" indent="0">
              <a:buNone/>
            </a:pPr>
            <a:r>
              <a:rPr lang="en-GB" dirty="0">
                <a:latin typeface="Georgia" panose="02040502050405020303" pitchFamily="18" charset="0"/>
              </a:rPr>
              <a:t>    The larks, still bravely singing, fly</a:t>
            </a:r>
          </a:p>
          <a:p>
            <a:pPr marL="0" indent="0">
              <a:buNone/>
            </a:pPr>
            <a:r>
              <a:rPr lang="en-GB" dirty="0">
                <a:latin typeface="Georgia" panose="02040502050405020303" pitchFamily="18" charset="0"/>
              </a:rPr>
              <a:t>Scarce heard amid the guns below.”</a:t>
            </a:r>
          </a:p>
          <a:p>
            <a:pPr lvl="1"/>
            <a:r>
              <a:rPr lang="en-GB" dirty="0">
                <a:latin typeface="Georgia" panose="02040502050405020303" pitchFamily="18" charset="0"/>
              </a:rPr>
              <a:t>In Flanders Field by John McCrae </a:t>
            </a:r>
            <a:endParaRPr lang="en-US" dirty="0">
              <a:latin typeface="Georgia" panose="02040502050405020303" pitchFamily="18" charset="0"/>
            </a:endParaRPr>
          </a:p>
        </p:txBody>
      </p:sp>
    </p:spTree>
    <p:extLst>
      <p:ext uri="{BB962C8B-B14F-4D97-AF65-F5344CB8AC3E}">
        <p14:creationId xmlns:p14="http://schemas.microsoft.com/office/powerpoint/2010/main" val="186261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C6FE0A-1602-61B1-0D04-62D6EC00AE7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4" name="Title 1">
            <a:extLst>
              <a:ext uri="{FF2B5EF4-FFF2-40B4-BE49-F238E27FC236}">
                <a16:creationId xmlns:a16="http://schemas.microsoft.com/office/drawing/2014/main" id="{7C18123D-D141-35A6-B32D-F42895696176}"/>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The 80</a:t>
            </a:r>
            <a:r>
              <a:rPr kumimoji="0" lang="en-GB" sz="4400" b="1" i="0" u="none" strike="noStrike" kern="1200" cap="all" spc="300" normalizeH="0" baseline="3000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th</a:t>
            </a: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 Anniversary</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5" name="TextBox 4">
            <a:extLst>
              <a:ext uri="{FF2B5EF4-FFF2-40B4-BE49-F238E27FC236}">
                <a16:creationId xmlns:a16="http://schemas.microsoft.com/office/drawing/2014/main" id="{D2D0CFAC-4CEC-79CF-2115-7177724C79C5}"/>
              </a:ext>
            </a:extLst>
          </p:cNvPr>
          <p:cNvSpPr txBox="1"/>
          <p:nvPr/>
        </p:nvSpPr>
        <p:spPr>
          <a:xfrm>
            <a:off x="2774933" y="5873131"/>
            <a:ext cx="2324810" cy="151151"/>
          </a:xfrm>
          <a:prstGeom prst="rect">
            <a:avLst/>
          </a:prstGeom>
          <a:noFill/>
        </p:spPr>
        <p:txBody>
          <a:bodyPr wrap="none" lIns="0" tIns="0" rIns="0" bIns="0" rtlCol="0">
            <a:noAutofit/>
          </a:bodyPr>
          <a:lstStyle/>
          <a:p>
            <a:r>
              <a:rPr lang="en-GB" sz="800" b="0" i="0" dirty="0">
                <a:effectLst/>
                <a:latin typeface="Georgia" panose="02040502050405020303" pitchFamily="18" charset="0"/>
              </a:rPr>
              <a:t>© Historic Royal Palaces</a:t>
            </a:r>
            <a:endParaRPr lang="en-GB" sz="800" dirty="0">
              <a:latin typeface="Georgia" panose="02040502050405020303" pitchFamily="18" charset="0"/>
            </a:endParaRPr>
          </a:p>
          <a:p>
            <a:pPr algn="l"/>
            <a:endParaRPr lang="en-GB" sz="800" dirty="0"/>
          </a:p>
        </p:txBody>
      </p:sp>
      <p:pic>
        <p:nvPicPr>
          <p:cNvPr id="10" name="Content Placeholder 9" descr="A Yeoman Warder holding a poppy in front of the White Tower">
            <a:extLst>
              <a:ext uri="{FF2B5EF4-FFF2-40B4-BE49-F238E27FC236}">
                <a16:creationId xmlns:a16="http://schemas.microsoft.com/office/drawing/2014/main" id="{DB50469A-2A3B-4409-A576-4FCE8F50DB0B}"/>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774933" y="1355830"/>
            <a:ext cx="6642131" cy="4412866"/>
          </a:xfrm>
        </p:spPr>
      </p:pic>
    </p:spTree>
    <p:extLst>
      <p:ext uri="{BB962C8B-B14F-4D97-AF65-F5344CB8AC3E}">
        <p14:creationId xmlns:p14="http://schemas.microsoft.com/office/powerpoint/2010/main" val="114671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E0D1B3-679A-F9A6-3796-BBB8BA9B4AA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2" name="Title 1">
            <a:extLst>
              <a:ext uri="{FF2B5EF4-FFF2-40B4-BE49-F238E27FC236}">
                <a16:creationId xmlns:a16="http://schemas.microsoft.com/office/drawing/2014/main" id="{9237180A-41D7-9A4B-9B3D-B64A046BD209}"/>
              </a:ext>
            </a:extLst>
          </p:cNvPr>
          <p:cNvSpPr>
            <a:spLocks noGrp="1"/>
          </p:cNvSpPr>
          <p:nvPr>
            <p:ph type="ctrTitle"/>
          </p:nvPr>
        </p:nvSpPr>
        <p:spPr>
          <a:xfrm>
            <a:off x="1524000" y="1929652"/>
            <a:ext cx="9144000" cy="1603775"/>
          </a:xfrm>
        </p:spPr>
        <p:txBody>
          <a:bodyPr/>
          <a:lstStyle/>
          <a:p>
            <a:r>
              <a:rPr lang="en-US" dirty="0">
                <a:solidFill>
                  <a:srgbClr val="A5233B"/>
                </a:solidFill>
              </a:rPr>
              <a:t>THE TOWER REMEMBERS: AN INTRODUCTION</a:t>
            </a:r>
          </a:p>
        </p:txBody>
      </p:sp>
      <p:sp>
        <p:nvSpPr>
          <p:cNvPr id="3" name="TextBox 2">
            <a:extLst>
              <a:ext uri="{FF2B5EF4-FFF2-40B4-BE49-F238E27FC236}">
                <a16:creationId xmlns:a16="http://schemas.microsoft.com/office/drawing/2014/main" id="{37900B9F-4F4D-61E4-1C42-44567DC23FFD}"/>
              </a:ext>
              <a:ext uri="{C183D7F6-B498-43B3-948B-1728B52AA6E4}">
                <adec:decorative xmlns:adec="http://schemas.microsoft.com/office/drawing/2017/decorative" val="1"/>
              </a:ext>
            </a:extLst>
          </p:cNvPr>
          <p:cNvSpPr txBox="1"/>
          <p:nvPr/>
        </p:nvSpPr>
        <p:spPr>
          <a:xfrm>
            <a:off x="6050996" y="834620"/>
            <a:ext cx="0" cy="0"/>
          </a:xfrm>
          <a:prstGeom prst="rect">
            <a:avLst/>
          </a:prstGeom>
          <a:noFill/>
        </p:spPr>
        <p:txBody>
          <a:bodyPr wrap="none" lIns="0" tIns="0" rIns="0" bIns="0" rtlCol="0">
            <a:noAutofit/>
          </a:bodyPr>
          <a:lstStyle/>
          <a:p>
            <a:pPr algn="l"/>
            <a:endParaRPr lang="en-US" sz="1600" dirty="0"/>
          </a:p>
        </p:txBody>
      </p:sp>
    </p:spTree>
    <p:extLst>
      <p:ext uri="{BB962C8B-B14F-4D97-AF65-F5344CB8AC3E}">
        <p14:creationId xmlns:p14="http://schemas.microsoft.com/office/powerpoint/2010/main" val="177882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66AB0E-418B-B17A-A559-4F9E40B32FC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4" name="Title 3">
            <a:extLst>
              <a:ext uri="{FF2B5EF4-FFF2-40B4-BE49-F238E27FC236}">
                <a16:creationId xmlns:a16="http://schemas.microsoft.com/office/drawing/2014/main" id="{68F156DF-5180-B54F-886F-602736B4CAB6}"/>
              </a:ext>
            </a:extLst>
          </p:cNvPr>
          <p:cNvSpPr>
            <a:spLocks noGrp="1"/>
          </p:cNvSpPr>
          <p:nvPr>
            <p:ph type="title"/>
          </p:nvPr>
        </p:nvSpPr>
        <p:spPr/>
        <p:txBody>
          <a:bodyPr/>
          <a:lstStyle/>
          <a:p>
            <a:pPr algn="ctr"/>
            <a:br>
              <a:rPr lang="en-US" dirty="0"/>
            </a:br>
            <a:r>
              <a:rPr lang="en-US" dirty="0"/>
              <a:t>TODAY WE WILL:</a:t>
            </a:r>
          </a:p>
        </p:txBody>
      </p:sp>
      <p:sp>
        <p:nvSpPr>
          <p:cNvPr id="3" name="Content Placeholder 2">
            <a:extLst>
              <a:ext uri="{FF2B5EF4-FFF2-40B4-BE49-F238E27FC236}">
                <a16:creationId xmlns:a16="http://schemas.microsoft.com/office/drawing/2014/main" id="{666ACB35-19DF-C84D-BB37-B33FCEB7BBA1}"/>
              </a:ext>
            </a:extLst>
          </p:cNvPr>
          <p:cNvSpPr>
            <a:spLocks noGrp="1"/>
          </p:cNvSpPr>
          <p:nvPr>
            <p:ph idx="1"/>
          </p:nvPr>
        </p:nvSpPr>
        <p:spPr>
          <a:xfrm>
            <a:off x="2996265" y="1980451"/>
            <a:ext cx="6199468" cy="3183219"/>
          </a:xfrm>
        </p:spPr>
        <p:txBody>
          <a:bodyPr/>
          <a:lstStyle/>
          <a:p>
            <a:pPr marL="0" indent="0" algn="ctr">
              <a:buNone/>
            </a:pPr>
            <a:r>
              <a:rPr lang="en-GB" sz="1800" dirty="0"/>
              <a:t>Find out more about key events such as VE Day, the Victory Parade, and the anniversary of the Battle of Britain, and how we observe significant moments from the Second World War.</a:t>
            </a:r>
          </a:p>
          <a:p>
            <a:pPr marL="0" indent="0" algn="ctr">
              <a:buNone/>
            </a:pPr>
            <a:r>
              <a:rPr lang="en-GB" sz="1800" dirty="0">
                <a:solidFill>
                  <a:srgbClr val="A5233B"/>
                </a:solidFill>
              </a:rPr>
              <a:t>–</a:t>
            </a:r>
          </a:p>
          <a:p>
            <a:pPr marL="0" indent="0" algn="ctr">
              <a:buNone/>
            </a:pPr>
            <a:r>
              <a:rPr lang="en-GB" sz="1800" dirty="0"/>
              <a:t>Reflect on the role of the Tower of London as a backdrop to key moments in history and its role as a site for reflection.</a:t>
            </a:r>
          </a:p>
          <a:p>
            <a:pPr marL="0" indent="0" algn="ctr">
              <a:buNone/>
            </a:pPr>
            <a:r>
              <a:rPr lang="en-GB" sz="1800" dirty="0">
                <a:solidFill>
                  <a:srgbClr val="A5233B"/>
                </a:solidFill>
              </a:rPr>
              <a:t>–</a:t>
            </a:r>
          </a:p>
          <a:p>
            <a:pPr marL="0" indent="0" algn="ctr">
              <a:buNone/>
            </a:pPr>
            <a:r>
              <a:rPr lang="en-GB" sz="1800" dirty="0"/>
              <a:t>Explore what remembrance means today and consider how and why it’s important that we remember significant moments in history.</a:t>
            </a:r>
          </a:p>
        </p:txBody>
      </p:sp>
    </p:spTree>
    <p:extLst>
      <p:ext uri="{BB962C8B-B14F-4D97-AF65-F5344CB8AC3E}">
        <p14:creationId xmlns:p14="http://schemas.microsoft.com/office/powerpoint/2010/main" val="27287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08C7AD-1E89-E3AB-A914-1DC82A287CC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3" name="Title 2">
            <a:extLst>
              <a:ext uri="{FF2B5EF4-FFF2-40B4-BE49-F238E27FC236}">
                <a16:creationId xmlns:a16="http://schemas.microsoft.com/office/drawing/2014/main" id="{B4A7E6BF-1BCC-03E8-08F5-F3C7758029FB}"/>
              </a:ext>
            </a:extLst>
          </p:cNvPr>
          <p:cNvSpPr>
            <a:spLocks noGrp="1"/>
          </p:cNvSpPr>
          <p:nvPr>
            <p:ph type="title"/>
          </p:nvPr>
        </p:nvSpPr>
        <p:spPr>
          <a:xfrm>
            <a:off x="838200" y="-1325563"/>
            <a:ext cx="10515600" cy="1325563"/>
          </a:xfrm>
        </p:spPr>
        <p:txBody>
          <a:bodyPr anchor="b"/>
          <a:lstStyle/>
          <a:p>
            <a:r>
              <a:rPr lang="en-GB" dirty="0"/>
              <a:t>What do poppies represent?</a:t>
            </a:r>
          </a:p>
        </p:txBody>
      </p:sp>
      <p:pic>
        <p:nvPicPr>
          <p:cNvPr id="9" name="Content Placeholder 8" descr="A red, ceramic flower with a black center&#10;&#10;">
            <a:extLst>
              <a:ext uri="{FF2B5EF4-FFF2-40B4-BE49-F238E27FC236}">
                <a16:creationId xmlns:a16="http://schemas.microsoft.com/office/drawing/2014/main" id="{5B061BED-6A91-24E3-6F57-B8F96FCAE92A}"/>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1840375" y="500305"/>
            <a:ext cx="8773610" cy="5571242"/>
          </a:xfrm>
        </p:spPr>
      </p:pic>
    </p:spTree>
    <p:extLst>
      <p:ext uri="{BB962C8B-B14F-4D97-AF65-F5344CB8AC3E}">
        <p14:creationId xmlns:p14="http://schemas.microsoft.com/office/powerpoint/2010/main" val="29090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28C9FB-2762-F0C8-3681-40924F1EB45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2" name="Title 1">
            <a:extLst>
              <a:ext uri="{FF2B5EF4-FFF2-40B4-BE49-F238E27FC236}">
                <a16:creationId xmlns:a16="http://schemas.microsoft.com/office/drawing/2014/main" id="{F6B45319-2F67-A5B2-CE48-49B6E7F0D8B6}"/>
              </a:ext>
            </a:extLst>
          </p:cNvPr>
          <p:cNvSpPr>
            <a:spLocks noGrp="1"/>
          </p:cNvSpPr>
          <p:nvPr>
            <p:ph type="title"/>
          </p:nvPr>
        </p:nvSpPr>
        <p:spPr>
          <a:xfrm>
            <a:off x="1747015" y="2447504"/>
            <a:ext cx="8521700" cy="692303"/>
          </a:xfrm>
        </p:spPr>
        <p:txBody>
          <a:bodyPr/>
          <a:lstStyle/>
          <a:p>
            <a:pPr algn="ctr"/>
            <a:r>
              <a:rPr lang="en-GB" dirty="0"/>
              <a:t>WHAT DOES </a:t>
            </a:r>
            <a:br>
              <a:rPr lang="en-GB" dirty="0"/>
            </a:br>
            <a:r>
              <a:rPr lang="en-GB" dirty="0"/>
              <a:t>REMEMBRANCE MEAN?</a:t>
            </a:r>
          </a:p>
        </p:txBody>
      </p:sp>
    </p:spTree>
    <p:extLst>
      <p:ext uri="{BB962C8B-B14F-4D97-AF65-F5344CB8AC3E}">
        <p14:creationId xmlns:p14="http://schemas.microsoft.com/office/powerpoint/2010/main" val="3459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F58D9C-17E2-A619-CC58-6653299F514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16" name="Title 1">
            <a:extLst>
              <a:ext uri="{FF2B5EF4-FFF2-40B4-BE49-F238E27FC236}">
                <a16:creationId xmlns:a16="http://schemas.microsoft.com/office/drawing/2014/main" id="{BF4CF586-EE70-66A5-1611-B0D4DAFFA73F}"/>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Why does the </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Tower remember?</a:t>
            </a:r>
          </a:p>
        </p:txBody>
      </p:sp>
      <p:pic>
        <p:nvPicPr>
          <p:cNvPr id="8" name="Picture 7" descr="A person in a black and red uniform worn by Yeoman Warders holding a ceramic poppy in front of the White Tower">
            <a:extLst>
              <a:ext uri="{FF2B5EF4-FFF2-40B4-BE49-F238E27FC236}">
                <a16:creationId xmlns:a16="http://schemas.microsoft.com/office/drawing/2014/main" id="{6EF926F6-1E2F-D5BA-47F4-693451E4E8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07802" y="1825625"/>
            <a:ext cx="5976395" cy="3951891"/>
          </a:xfrm>
          <a:prstGeom prst="rect">
            <a:avLst/>
          </a:prstGeom>
        </p:spPr>
      </p:pic>
      <p:sp>
        <p:nvSpPr>
          <p:cNvPr id="9" name="TextBox 8">
            <a:extLst>
              <a:ext uri="{FF2B5EF4-FFF2-40B4-BE49-F238E27FC236}">
                <a16:creationId xmlns:a16="http://schemas.microsoft.com/office/drawing/2014/main" id="{27C6DD34-D828-A153-1B3F-E781D8D05FD2}"/>
              </a:ext>
            </a:extLst>
          </p:cNvPr>
          <p:cNvSpPr txBox="1"/>
          <p:nvPr/>
        </p:nvSpPr>
        <p:spPr>
          <a:xfrm>
            <a:off x="3107802" y="5873131"/>
            <a:ext cx="2324810" cy="151151"/>
          </a:xfrm>
          <a:prstGeom prst="rect">
            <a:avLst/>
          </a:prstGeom>
          <a:noFill/>
        </p:spPr>
        <p:txBody>
          <a:bodyPr wrap="none" lIns="0" tIns="0" rIns="0" bIns="0" rtlCol="0">
            <a:noAutofit/>
          </a:bodyPr>
          <a:lstStyle/>
          <a:p>
            <a:pPr algn="l"/>
            <a:r>
              <a:rPr lang="en-GB" sz="800" b="0" i="0" dirty="0">
                <a:effectLst/>
                <a:latin typeface="Georgia" panose="02040502050405020303" pitchFamily="18" charset="0"/>
              </a:rPr>
              <a:t>© Historic Royal Palaces/Imperial War Museums</a:t>
            </a:r>
            <a:endParaRPr lang="en-GB" sz="800" dirty="0">
              <a:latin typeface="Georgia" panose="02040502050405020303" pitchFamily="18" charset="0"/>
            </a:endParaRPr>
          </a:p>
        </p:txBody>
      </p:sp>
    </p:spTree>
    <p:extLst>
      <p:ext uri="{BB962C8B-B14F-4D97-AF65-F5344CB8AC3E}">
        <p14:creationId xmlns:p14="http://schemas.microsoft.com/office/powerpoint/2010/main" val="59760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C5BCF-0F44-4F92-0373-E06ED2C180D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10" name="Title 1">
            <a:extLst>
              <a:ext uri="{FF2B5EF4-FFF2-40B4-BE49-F238E27FC236}">
                <a16:creationId xmlns:a16="http://schemas.microsoft.com/office/drawing/2014/main" id="{A82467AE-45BA-DB78-5291-C64DE170529F}"/>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The second world war</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at the Tower of London</a:t>
            </a:r>
          </a:p>
        </p:txBody>
      </p:sp>
      <p:pic>
        <p:nvPicPr>
          <p:cNvPr id="4" name="Online Media 3" title="Tower Of London Bombed (1941)">
            <a:hlinkClick r:id="" action="ppaction://media"/>
            <a:extLst>
              <a:ext uri="{FF2B5EF4-FFF2-40B4-BE49-F238E27FC236}">
                <a16:creationId xmlns:a16="http://schemas.microsoft.com/office/drawing/2014/main" id="{AD516388-61CD-9331-BF9E-D291FAD62686}"/>
              </a:ext>
            </a:extLst>
          </p:cNvPr>
          <p:cNvPicPr>
            <a:picLocks noGrp="1" noRot="1" noChangeAspect="1"/>
          </p:cNvPicPr>
          <p:nvPr>
            <p:ph idx="1"/>
            <a:videoFile r:link="rId1"/>
          </p:nvPr>
        </p:nvPicPr>
        <p:blipFill>
          <a:blip r:embed="rId5"/>
          <a:stretch>
            <a:fillRect/>
          </a:stretch>
        </p:blipFill>
        <p:spPr>
          <a:xfrm>
            <a:off x="3194050" y="1825625"/>
            <a:ext cx="5802313" cy="4351338"/>
          </a:xfrm>
          <a:prstGeom prst="rect">
            <a:avLst/>
          </a:prstGeom>
        </p:spPr>
      </p:pic>
    </p:spTree>
    <p:extLst>
      <p:ext uri="{BB962C8B-B14F-4D97-AF65-F5344CB8AC3E}">
        <p14:creationId xmlns:p14="http://schemas.microsoft.com/office/powerpoint/2010/main" val="310403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E92F7-3E02-D00C-95FB-7053405672A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3" name="Title 1">
            <a:extLst>
              <a:ext uri="{FF2B5EF4-FFF2-40B4-BE49-F238E27FC236}">
                <a16:creationId xmlns:a16="http://schemas.microsoft.com/office/drawing/2014/main" id="{87926DBC-3907-A7DA-B622-B2D386D4BE54}"/>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VE Day – Piccadilly</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Circus, London</a:t>
            </a:r>
          </a:p>
        </p:txBody>
      </p:sp>
      <p:pic>
        <p:nvPicPr>
          <p:cNvPr id="12" name="Picture 11" descr="A large crowd of people in a Piccadilly Circus. There are 1940's double decker backgrounds and shop fronts in the background&#10;&#10;">
            <a:extLst>
              <a:ext uri="{FF2B5EF4-FFF2-40B4-BE49-F238E27FC236}">
                <a16:creationId xmlns:a16="http://schemas.microsoft.com/office/drawing/2014/main" id="{23C587E9-2EF0-EF71-EA16-2E089C338931}"/>
              </a:ext>
            </a:extLst>
          </p:cNvPr>
          <p:cNvPicPr>
            <a:picLocks noChangeAspect="1"/>
          </p:cNvPicPr>
          <p:nvPr/>
        </p:nvPicPr>
        <p:blipFill>
          <a:blip r:embed="rId4" cstate="screen">
            <a:extLst>
              <a:ext uri="{28A0092B-C50C-407E-A947-70E740481C1C}">
                <a14:useLocalDpi xmlns:a14="http://schemas.microsoft.com/office/drawing/2010/main"/>
              </a:ext>
            </a:extLst>
          </a:blip>
          <a:srcRect r="-1"/>
          <a:stretch/>
        </p:blipFill>
        <p:spPr>
          <a:xfrm>
            <a:off x="1956428" y="1825626"/>
            <a:ext cx="8279142" cy="3952994"/>
          </a:xfrm>
          <a:prstGeom prst="rect">
            <a:avLst/>
          </a:prstGeom>
          <a:noFill/>
        </p:spPr>
      </p:pic>
      <p:sp>
        <p:nvSpPr>
          <p:cNvPr id="14" name="TextBox 13">
            <a:extLst>
              <a:ext uri="{FF2B5EF4-FFF2-40B4-BE49-F238E27FC236}">
                <a16:creationId xmlns:a16="http://schemas.microsoft.com/office/drawing/2014/main" id="{FBC3466C-56EC-9F0A-1306-7A51A7332B63}"/>
              </a:ext>
            </a:extLst>
          </p:cNvPr>
          <p:cNvSpPr txBox="1"/>
          <p:nvPr/>
        </p:nvSpPr>
        <p:spPr>
          <a:xfrm>
            <a:off x="1956428" y="5873130"/>
            <a:ext cx="3678190" cy="151152"/>
          </a:xfrm>
          <a:prstGeom prst="rect">
            <a:avLst/>
          </a:prstGeom>
          <a:noFill/>
        </p:spPr>
        <p:txBody>
          <a:bodyPr wrap="none" lIns="0" tIns="0" rIns="0" bIns="0" rtlCol="0">
            <a:noAutofit/>
          </a:bodyPr>
          <a:lstStyle/>
          <a:p>
            <a:pPr algn="l"/>
            <a:r>
              <a:rPr lang="en-GB" sz="800" b="0" i="0" dirty="0">
                <a:effectLst/>
                <a:latin typeface="Georgia" panose="02040502050405020303" pitchFamily="18" charset="0"/>
              </a:rPr>
              <a:t>Image taken by </a:t>
            </a:r>
            <a:r>
              <a:rPr lang="en-GB" sz="800" b="0" i="0" dirty="0" err="1">
                <a:effectLst/>
                <a:latin typeface="Georgia" panose="02040502050405020303" pitchFamily="18" charset="0"/>
              </a:rPr>
              <a:t>Sgt.</a:t>
            </a:r>
            <a:r>
              <a:rPr lang="en-GB" sz="800" b="0" i="0" dirty="0">
                <a:effectLst/>
                <a:latin typeface="Georgia" panose="02040502050405020303" pitchFamily="18" charset="0"/>
              </a:rPr>
              <a:t> James A. Spence during WWII service – Creative Commons</a:t>
            </a:r>
            <a:endParaRPr lang="en-GB" sz="800" dirty="0">
              <a:latin typeface="Georgia" panose="02040502050405020303" pitchFamily="18" charset="0"/>
            </a:endParaRPr>
          </a:p>
        </p:txBody>
      </p:sp>
    </p:spTree>
    <p:extLst>
      <p:ext uri="{BB962C8B-B14F-4D97-AF65-F5344CB8AC3E}">
        <p14:creationId xmlns:p14="http://schemas.microsoft.com/office/powerpoint/2010/main" val="162496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A0C6B8-2CB3-1AED-F5F7-5F9D5C68257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5" name="Title 1">
            <a:extLst>
              <a:ext uri="{FF2B5EF4-FFF2-40B4-BE49-F238E27FC236}">
                <a16:creationId xmlns:a16="http://schemas.microsoft.com/office/drawing/2014/main" id="{DE6FE9E1-9DAF-9209-924C-58558B67A45F}"/>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VE Day at the Tower</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7" name="TextBox 6">
            <a:extLst>
              <a:ext uri="{FF2B5EF4-FFF2-40B4-BE49-F238E27FC236}">
                <a16:creationId xmlns:a16="http://schemas.microsoft.com/office/drawing/2014/main" id="{6C312313-8582-D625-4BDB-98FBDFF99F43}"/>
              </a:ext>
            </a:extLst>
          </p:cNvPr>
          <p:cNvSpPr txBox="1"/>
          <p:nvPr/>
        </p:nvSpPr>
        <p:spPr>
          <a:xfrm>
            <a:off x="3082219" y="5873131"/>
            <a:ext cx="2324810" cy="151151"/>
          </a:xfrm>
          <a:prstGeom prst="rect">
            <a:avLst/>
          </a:prstGeom>
          <a:noFill/>
        </p:spPr>
        <p:txBody>
          <a:bodyPr wrap="none" lIns="0" tIns="0" rIns="0" bIns="0" rtlCol="0">
            <a:noAutofit/>
          </a:bodyPr>
          <a:lstStyle/>
          <a:p>
            <a:r>
              <a:rPr lang="en-GB" sz="800" b="0" i="0" dirty="0">
                <a:effectLst/>
                <a:latin typeface="Georgia" panose="02040502050405020303" pitchFamily="18" charset="0"/>
              </a:rPr>
              <a:t>© Historic Royal Palaces/Yeoman Warder Archive</a:t>
            </a:r>
            <a:endParaRPr lang="en-GB" sz="800" dirty="0">
              <a:latin typeface="Georgia" panose="02040502050405020303" pitchFamily="18" charset="0"/>
            </a:endParaRPr>
          </a:p>
          <a:p>
            <a:pPr algn="l"/>
            <a:endParaRPr lang="en-GB" sz="800" dirty="0"/>
          </a:p>
        </p:txBody>
      </p:sp>
      <p:pic>
        <p:nvPicPr>
          <p:cNvPr id="3" name="Picture 2" descr="The Tower of London at night lit with flood lights">
            <a:extLst>
              <a:ext uri="{FF2B5EF4-FFF2-40B4-BE49-F238E27FC236}">
                <a16:creationId xmlns:a16="http://schemas.microsoft.com/office/drawing/2014/main" id="{C5703A79-9CF7-AD73-4C89-B0643FF4ED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82219" y="1364650"/>
            <a:ext cx="6027562" cy="4408456"/>
          </a:xfrm>
          <a:prstGeom prst="rect">
            <a:avLst/>
          </a:prstGeom>
        </p:spPr>
      </p:pic>
    </p:spTree>
    <p:extLst>
      <p:ext uri="{BB962C8B-B14F-4D97-AF65-F5344CB8AC3E}">
        <p14:creationId xmlns:p14="http://schemas.microsoft.com/office/powerpoint/2010/main" val="81671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C5D52E9C667049857EF49AD62084CB" ma:contentTypeVersion="15" ma:contentTypeDescription="Create a new document." ma:contentTypeScope="" ma:versionID="5fd8b6d7efdb40a20d4524132a68af20">
  <xsd:schema xmlns:xsd="http://www.w3.org/2001/XMLSchema" xmlns:xs="http://www.w3.org/2001/XMLSchema" xmlns:p="http://schemas.microsoft.com/office/2006/metadata/properties" xmlns:ns2="6a0bfff4-67be-4a96-b973-4401e8ac1668" xmlns:ns3="27d2c721-bbe5-4497-a9d1-559e178b18c7" xmlns:ns4="311830fd-edab-4bb4-afbf-658c422cd60d" targetNamespace="http://schemas.microsoft.com/office/2006/metadata/properties" ma:root="true" ma:fieldsID="4d52ad308aadd2d9c58ce529e5ea70f8" ns2:_="" ns3:_="" ns4:_="">
    <xsd:import namespace="6a0bfff4-67be-4a96-b973-4401e8ac1668"/>
    <xsd:import namespace="27d2c721-bbe5-4497-a9d1-559e178b18c7"/>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4:SharedWithUsers" minOccurs="0"/>
                <xsd:element ref="ns4:SharedWithDetails"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7d2c721-bbe5-4497-a9d1-559e178b18c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9706512-5a7f-4fec-abe7-fbe188949007}"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27d2c721-bbe5-4497-a9d1-559e178b18c7">
      <Terms xmlns="http://schemas.microsoft.com/office/infopath/2007/PartnerControls"/>
    </lcf76f155ced4ddcb4097134ff3c332f>
    <_dlc_DocId xmlns="6a0bfff4-67be-4a96-b973-4401e8ac1668">TMSSC-2113539110-20002</_dlc_DocId>
    <_dlc_DocIdUrl xmlns="6a0bfff4-67be-4a96-b973-4401e8ac1668">
      <Url>https://historicroyalpalaces2.sharepoint.com/sites/TMS_Schools_Communities_Workspace/_layouts/15/DocIdRedir.aspx?ID=TMSSC-2113539110-20002</Url>
      <Description>TMSSC-2113539110-20002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0E44F3D-7A54-420E-B3C3-A5B4AF1F1EB4}">
  <ds:schemaRefs>
    <ds:schemaRef ds:uri="27d2c721-bbe5-4497-a9d1-559e178b18c7"/>
    <ds:schemaRef ds:uri="311830fd-edab-4bb4-afbf-658c422cd60d"/>
    <ds:schemaRef ds:uri="6a0bfff4-67be-4a96-b973-4401e8ac16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5B5A314-F2D6-4045-8064-64223ACABA64}">
  <ds:schemaRefs>
    <ds:schemaRef ds:uri="http://schemas.microsoft.com/sharepoint/v3/contenttype/forms"/>
  </ds:schemaRefs>
</ds:datastoreItem>
</file>

<file path=customXml/itemProps3.xml><?xml version="1.0" encoding="utf-8"?>
<ds:datastoreItem xmlns:ds="http://schemas.openxmlformats.org/officeDocument/2006/customXml" ds:itemID="{80691265-0B5F-4F30-9C51-4BD8ACE34F14}">
  <ds:schemaRefs>
    <ds:schemaRef ds:uri="http://schemas.openxmlformats.org/package/2006/metadata/core-properties"/>
    <ds:schemaRef ds:uri="http://purl.org/dc/dcmitype/"/>
    <ds:schemaRef ds:uri="http://schemas.microsoft.com/office/2006/metadata/properties"/>
    <ds:schemaRef ds:uri="27d2c721-bbe5-4497-a9d1-559e178b18c7"/>
    <ds:schemaRef ds:uri="http://schemas.microsoft.com/office/infopath/2007/PartnerControls"/>
    <ds:schemaRef ds:uri="http://purl.org/dc/terms/"/>
    <ds:schemaRef ds:uri="311830fd-edab-4bb4-afbf-658c422cd60d"/>
    <ds:schemaRef ds:uri="http://schemas.microsoft.com/office/2006/documentManagement/types"/>
    <ds:schemaRef ds:uri="6a0bfff4-67be-4a96-b973-4401e8ac1668"/>
    <ds:schemaRef ds:uri="http://www.w3.org/XML/1998/namespace"/>
    <ds:schemaRef ds:uri="http://purl.org/dc/elements/1.1/"/>
  </ds:schemaRefs>
</ds:datastoreItem>
</file>

<file path=customXml/itemProps4.xml><?xml version="1.0" encoding="utf-8"?>
<ds:datastoreItem xmlns:ds="http://schemas.openxmlformats.org/officeDocument/2006/customXml" ds:itemID="{5585F7D2-7406-4DC3-8865-3028A80FA666}">
  <ds:schemaRefs>
    <ds:schemaRef ds:uri="http://schemas.microsoft.com/sharepoint/events"/>
  </ds:schemaRefs>
</ds:datastoreItem>
</file>

<file path=docMetadata/LabelInfo.xml><?xml version="1.0" encoding="utf-8"?>
<clbl:labelList xmlns:clbl="http://schemas.microsoft.com/office/2020/mipLabelMetadata">
  <clbl:label id="{84b8b03b-0216-4e80-953c-0655d2b13321}" enabled="0" method="" siteId="{84b8b03b-0216-4e80-953c-0655d2b13321}" removed="1"/>
</clbl:labelList>
</file>

<file path=docProps/app.xml><?xml version="1.0" encoding="utf-8"?>
<Properties xmlns="http://schemas.openxmlformats.org/officeDocument/2006/extended-properties" xmlns:vt="http://schemas.openxmlformats.org/officeDocument/2006/docPropsVTypes">
  <Template>2025-02_Tower25_Assembly_Primary</Template>
  <TotalTime>147</TotalTime>
  <Words>2167</Words>
  <Application>Microsoft Office PowerPoint</Application>
  <PresentationFormat>Widescreen</PresentationFormat>
  <Paragraphs>174</Paragraphs>
  <Slides>15</Slides>
  <Notes>14</Notes>
  <HiddenSlides>0</HiddenSlides>
  <MMClips>1</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Custom Design</vt:lpstr>
      <vt:lpstr>1_Custom Design</vt:lpstr>
      <vt:lpstr>The Tower Remembers</vt:lpstr>
      <vt:lpstr>THE TOWER REMEMBERS: AN INTRODUCTION</vt:lpstr>
      <vt:lpstr> TODAY WE WILL:</vt:lpstr>
      <vt:lpstr>What do poppies represent?</vt:lpstr>
      <vt:lpstr>WHAT DOES  REMEMBRANCE MEAN?</vt:lpstr>
      <vt:lpstr>Why does the  Tower remember?</vt:lpstr>
      <vt:lpstr>The second world war at the Tower of London</vt:lpstr>
      <vt:lpstr>VE Day – Piccadilly Circus, London</vt:lpstr>
      <vt:lpstr>VE Day at the Tower </vt:lpstr>
      <vt:lpstr>Victory day parade </vt:lpstr>
      <vt:lpstr>Battle of Britain 6th anniversary</vt:lpstr>
      <vt:lpstr>The Tower Re-Opens </vt:lpstr>
      <vt:lpstr>Symbols of remembrance </vt:lpstr>
      <vt:lpstr>In Flanders Field – John McCrae</vt:lpstr>
      <vt:lpstr>The 80th Anniversary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Cushion</dc:creator>
  <cp:lastModifiedBy>Hannah Cushion</cp:lastModifiedBy>
  <cp:revision>21</cp:revision>
  <dcterms:created xsi:type="dcterms:W3CDTF">2025-03-28T11:40:36Z</dcterms:created>
  <dcterms:modified xsi:type="dcterms:W3CDTF">2025-04-24T09:22:06Z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0x01010057C5D52E9C667049857EF49AD62084CB</vt:lpwstr>
  </property>
  <property fmtid="{D5CDD505-2E9C-101B-9397-08002B2CF9AE}" pid="3" name="_dlc_DocIdItemGuid">
    <vt:lpwstr>93f4db54-9e25-4a48-b221-0619377aefe2</vt:lpwstr>
  </property>
  <property fmtid="{D5CDD505-2E9C-101B-9397-08002B2CF9AE}" pid="4" name="MediaServiceImageTags">
    <vt:lpwstr/>
  </property>
</Properties>
</file>